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4.xml" ContentType="application/vnd.openxmlformats-officedocument.presentationml.notesSlid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0"/>
  </p:notesMasterIdLst>
  <p:handoutMasterIdLst>
    <p:handoutMasterId r:id="rId41"/>
  </p:handoutMasterIdLst>
  <p:sldIdLst>
    <p:sldId id="278" r:id="rId7"/>
    <p:sldId id="280" r:id="rId8"/>
    <p:sldId id="281" r:id="rId9"/>
    <p:sldId id="287" r:id="rId10"/>
    <p:sldId id="260" r:id="rId11"/>
    <p:sldId id="264" r:id="rId12"/>
    <p:sldId id="265" r:id="rId13"/>
    <p:sldId id="283" r:id="rId14"/>
    <p:sldId id="310" r:id="rId15"/>
    <p:sldId id="311" r:id="rId16"/>
    <p:sldId id="304" r:id="rId17"/>
    <p:sldId id="308" r:id="rId18"/>
    <p:sldId id="262" r:id="rId19"/>
    <p:sldId id="261" r:id="rId20"/>
    <p:sldId id="312" r:id="rId21"/>
    <p:sldId id="309" r:id="rId22"/>
    <p:sldId id="313" r:id="rId23"/>
    <p:sldId id="279" r:id="rId24"/>
    <p:sldId id="284" r:id="rId25"/>
    <p:sldId id="314" r:id="rId26"/>
    <p:sldId id="315" r:id="rId27"/>
    <p:sldId id="316" r:id="rId28"/>
    <p:sldId id="269" r:id="rId29"/>
    <p:sldId id="268" r:id="rId30"/>
    <p:sldId id="267" r:id="rId31"/>
    <p:sldId id="270" r:id="rId32"/>
    <p:sldId id="271" r:id="rId33"/>
    <p:sldId id="272" r:id="rId34"/>
    <p:sldId id="273" r:id="rId35"/>
    <p:sldId id="285" r:id="rId36"/>
    <p:sldId id="288" r:id="rId37"/>
    <p:sldId id="289" r:id="rId38"/>
    <p:sldId id="277" r:id="rId39"/>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sman, Lisa" initials="EL" lastIdx="9" clrIdx="0">
    <p:extLst>
      <p:ext uri="{19B8F6BF-5375-455C-9EA6-DF929625EA0E}">
        <p15:presenceInfo xmlns:p15="http://schemas.microsoft.com/office/powerpoint/2012/main" userId="Essman, Lisa" providerId="None"/>
      </p:ext>
    </p:extLst>
  </p:cmAuthor>
  <p:cmAuthor id="2" name="Kearney, Martin" initials="KM" lastIdx="1" clrIdx="1">
    <p:extLst>
      <p:ext uri="{19B8F6BF-5375-455C-9EA6-DF929625EA0E}">
        <p15:presenceInfo xmlns:p15="http://schemas.microsoft.com/office/powerpoint/2012/main" userId="Kearney, 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76" autoAdjust="0"/>
  </p:normalViewPr>
  <p:slideViewPr>
    <p:cSldViewPr>
      <p:cViewPr varScale="1">
        <p:scale>
          <a:sx n="87" d="100"/>
          <a:sy n="87" d="100"/>
        </p:scale>
        <p:origin x="222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98"/>
    </p:cViewPr>
  </p:sorterViewPr>
  <p:notesViewPr>
    <p:cSldViewPr>
      <p:cViewPr varScale="1">
        <p:scale>
          <a:sx n="85" d="100"/>
          <a:sy n="85"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A4E38A-9044-4EBA-9AB7-C356BDC1BC2C}"/>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1C8E51-632D-4396-9666-88D466A297E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6F27BDFC-604B-498B-8939-C2441B4A0FE8}" type="datetimeFigureOut">
              <a:rPr lang="en-US" smtClean="0"/>
              <a:t>10/2/2019</a:t>
            </a:fld>
            <a:endParaRPr lang="en-US"/>
          </a:p>
        </p:txBody>
      </p:sp>
      <p:sp>
        <p:nvSpPr>
          <p:cNvPr id="4" name="Footer Placeholder 3">
            <a:extLst>
              <a:ext uri="{FF2B5EF4-FFF2-40B4-BE49-F238E27FC236}">
                <a16:creationId xmlns:a16="http://schemas.microsoft.com/office/drawing/2014/main" id="{49E942A8-F480-43DB-BCC3-F806EEAD0D17}"/>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D8087E-00D4-4A0C-B0C9-3897FCF5150D}"/>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1C6A20F5-2157-4321-90EB-3DCC528F7811}" type="slidenum">
              <a:rPr lang="en-US" smtClean="0"/>
              <a:t>‹#›</a:t>
            </a:fld>
            <a:endParaRPr lang="en-US"/>
          </a:p>
        </p:txBody>
      </p:sp>
    </p:spTree>
    <p:extLst>
      <p:ext uri="{BB962C8B-B14F-4D97-AF65-F5344CB8AC3E}">
        <p14:creationId xmlns:p14="http://schemas.microsoft.com/office/powerpoint/2010/main" val="423631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2D7B3A6-AF17-4DD7-B3E1-65515D14248C}" type="datetimeFigureOut">
              <a:rPr lang="en-US" smtClean="0"/>
              <a:t>10/2/2019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D184F57-FFD3-4B1E-A769-095122B84507}" type="slidenum">
              <a:rPr lang="en-US" smtClean="0"/>
              <a:t>‹#›</a:t>
            </a:fld>
            <a:endParaRPr lang="en-US"/>
          </a:p>
        </p:txBody>
      </p:sp>
    </p:spTree>
    <p:extLst>
      <p:ext uri="{BB962C8B-B14F-4D97-AF65-F5344CB8AC3E}">
        <p14:creationId xmlns:p14="http://schemas.microsoft.com/office/powerpoint/2010/main" val="106935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latin typeface="+mn-lt"/>
              </a:rPr>
              <a:t>Welcome to Disability-Related Training for Managers and Supervisors.  This training is intended as a broad overview of the protections against disability discrimination afforded to all employees and the obligations that the commonwealth has as an employer to ensure equal employment opportunity for individuals with disabilities.  </a:t>
            </a: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1</a:t>
            </a:fld>
            <a:endParaRPr lang="en-US"/>
          </a:p>
        </p:txBody>
      </p:sp>
    </p:spTree>
    <p:extLst>
      <p:ext uri="{BB962C8B-B14F-4D97-AF65-F5344CB8AC3E}">
        <p14:creationId xmlns:p14="http://schemas.microsoft.com/office/powerpoint/2010/main" val="74864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t>An individual meets the third prong of the definition of disability if he/she can establish that they have been subjected to an employment action because of an actual or perceived physical or mental impairment </a:t>
            </a:r>
            <a:r>
              <a:rPr lang="en-US" altLang="en-US" sz="1000" b="0" dirty="0"/>
              <a:t>whether or not </a:t>
            </a:r>
            <a:r>
              <a:rPr lang="en-US" altLang="en-US" sz="1000" dirty="0"/>
              <a:t>the impairment limits or is perceived to limit a major life activity.</a:t>
            </a:r>
          </a:p>
          <a:p>
            <a:pPr eaLnBrk="1" hangingPunct="1"/>
            <a:endParaRPr lang="en-US" altLang="en-US" sz="1000" dirty="0"/>
          </a:p>
          <a:p>
            <a:pPr eaLnBrk="1" hangingPunct="1"/>
            <a:r>
              <a:rPr lang="en-US" altLang="en-US" sz="1000" dirty="0"/>
              <a:t>Examples: (only if needed to illustrate point.)  Assistant manager with prominent facial scaring was passed over for promotion.  Qualified applicant-formally patient at a state institution, was misdiagnosed as being psychopathic.  Never removed from her records.  Employer did not hire on that basis.</a:t>
            </a:r>
          </a:p>
          <a:p>
            <a:pPr eaLnBrk="1" hangingPunct="1"/>
            <a:endParaRPr lang="en-US" alt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Individuals who are “regarded as” having a disability but do not in fact have one, are </a:t>
            </a:r>
            <a:r>
              <a:rPr lang="en-US" altLang="en-US" sz="1000" b="0" dirty="0"/>
              <a:t>not</a:t>
            </a:r>
            <a:r>
              <a:rPr lang="en-US" altLang="en-US" sz="1000" dirty="0"/>
              <a:t> entitled to a reasonable accommodation. </a:t>
            </a:r>
          </a:p>
          <a:p>
            <a:pPr eaLnBrk="1" hangingPunct="1"/>
            <a:endParaRPr lang="en-US" alt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Individuals who are “regarded as” having a disability are entitled to protection from discrimination under federal and state laws and commonwealth policy.  Complaints can be filed on the basis of being “regarded as” rather than having an actual disability.  </a:t>
            </a:r>
            <a:r>
              <a:rPr lang="en-US" altLang="en-US" sz="1000" b="0" i="0" u="none" dirty="0"/>
              <a:t>As a manager or supervisor, be careful of what you say so there is no indication that you regard an employee as having a disability.  I</a:t>
            </a:r>
            <a:r>
              <a:rPr lang="en-US" altLang="en-US" sz="1000" dirty="0"/>
              <a:t>t is important to focus on an employee’s job performance and behavior.  Does the employee’s performance and/or behavior meet acceptable standards?</a:t>
            </a:r>
          </a:p>
          <a:p>
            <a:pPr eaLnBrk="1" hangingPunct="1"/>
            <a:endParaRPr lang="en-US" altLang="en-US" sz="1000" b="1" i="1" u="sng" dirty="0"/>
          </a:p>
          <a:p>
            <a:pPr eaLnBrk="1" hangingPunct="1"/>
            <a:r>
              <a:rPr lang="en-US" altLang="en-US" sz="1000" dirty="0"/>
              <a:t>Avoid unnecessary discussions concerning any employee’s possible or current medical conditions.</a:t>
            </a: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10</a:t>
            </a:fld>
            <a:endParaRPr lang="en-US">
              <a:solidFill>
                <a:prstClr val="black"/>
              </a:solidFill>
            </a:endParaRPr>
          </a:p>
        </p:txBody>
      </p:sp>
    </p:spTree>
    <p:extLst>
      <p:ext uri="{BB962C8B-B14F-4D97-AF65-F5344CB8AC3E}">
        <p14:creationId xmlns:p14="http://schemas.microsoft.com/office/powerpoint/2010/main" val="139550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To go back to the definition of disability, let’s review what is meant by a physical or mental impairment.  A physical impairment includes any physiological condition, cosmetic disfigurement, or anatomical loss affecting one or more of the body’s systems, including the five senses; neurological, respiratory, digestive, reproductive, elimination functions, musculoskeletal, cardiovascular, endocrine and lymphatic systems. </a:t>
            </a:r>
          </a:p>
          <a:p>
            <a:pPr eaLnBrk="1" hangingPunct="1"/>
            <a:endParaRPr lang="en-US" altLang="en-US" dirty="0">
              <a:latin typeface="+mn-lt"/>
            </a:endParaRPr>
          </a:p>
          <a:p>
            <a:pPr eaLnBrk="1" hangingPunct="1">
              <a:buFont typeface="Wingdings" panose="05000000000000000000" pitchFamily="2" charset="2"/>
              <a:buNone/>
            </a:pPr>
            <a:r>
              <a:rPr lang="en-US" altLang="en-US" dirty="0">
                <a:latin typeface="+mn-lt"/>
              </a:rPr>
              <a:t>Mental impairments include any physiological or psychological disorder, such as intellectual disability, organic brain syndrome, emotional or mental illness, and learning disabilities.</a:t>
            </a:r>
          </a:p>
          <a:p>
            <a:pPr eaLnBrk="1" hangingPunct="1">
              <a:buFont typeface="Wingdings" panose="05000000000000000000" pitchFamily="2" charset="2"/>
              <a:buNone/>
            </a:pPr>
            <a:endParaRPr lang="en-US" altLang="en-US" dirty="0">
              <a:latin typeface="+mn-lt"/>
            </a:endParaRPr>
          </a:p>
          <a:p>
            <a:pPr eaLnBrk="1" hangingPunct="1">
              <a:buFont typeface="Wingdings" panose="05000000000000000000" pitchFamily="2" charset="2"/>
              <a:buNone/>
            </a:pPr>
            <a:r>
              <a:rPr lang="en-US" altLang="en-US" dirty="0">
                <a:latin typeface="+mn-lt"/>
              </a:rPr>
              <a:t>Now let’s discuss the term “substantially limits.” </a:t>
            </a:r>
          </a:p>
          <a:p>
            <a:pPr eaLnBrk="1" hangingPunct="1">
              <a:buFont typeface="Wingdings" panose="05000000000000000000" pitchFamily="2" charset="2"/>
              <a:buNone/>
            </a:pPr>
            <a:endParaRPr lang="en-US" altLang="en-US" dirty="0">
              <a:latin typeface="+mn-lt"/>
            </a:endParaRPr>
          </a:p>
          <a:p>
            <a:pPr eaLnBrk="1" hangingPunct="1"/>
            <a:endParaRPr lang="en-US" altLang="en-US" dirty="0">
              <a:latin typeface="+mn-lt"/>
            </a:endParaRPr>
          </a:p>
          <a:p>
            <a:pPr eaLnBrk="1" hangingPunct="1">
              <a:buFont typeface="Wingdings" panose="05000000000000000000" pitchFamily="2" charset="2"/>
              <a:buNone/>
            </a:pPr>
            <a:endParaRPr lang="en-US" alt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11</a:t>
            </a:fld>
            <a:endParaRPr lang="en-US">
              <a:solidFill>
                <a:prstClr val="black"/>
              </a:solidFill>
            </a:endParaRPr>
          </a:p>
        </p:txBody>
      </p:sp>
    </p:spTree>
    <p:extLst>
      <p:ext uri="{BB962C8B-B14F-4D97-AF65-F5344CB8AC3E}">
        <p14:creationId xmlns:p14="http://schemas.microsoft.com/office/powerpoint/2010/main" val="82852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ea typeface="+mn-ea"/>
                <a:cs typeface="+mn-cs"/>
              </a:rPr>
              <a:t>Not every impairment will constitute a disability, however, Congress intended that the phrase “substantially limits” should be construed broadly.  An impairment need not prevent or severely or significantly limit a major life activity to be considered substantially limiting. When determining whether an impairment “substantially limits” a major life activity an individualized assessment is required.  The primary focus of the ADA is to determine whether discrimination occurred; the determination of disability should not require an extensive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ea typeface="+mn-ea"/>
                <a:cs typeface="+mn-cs"/>
              </a:rPr>
              <a:t>The  condition, manner, or duration (where duration refers to the length of time it takes to perform a major life activity or the amount of time the activity can be performed) may be considered if relevant.  Assessing the condition, manner, or duration under which a major life activity can be performed may include consideration of the difficulty, effort or time required to perform a major life activity; any pain experienced when performing a major life activity; the length of time a major life activity can be performed; and/or the way an impairment affects the operation of a major bodily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ea typeface="+mn-ea"/>
                <a:cs typeface="+mn-cs"/>
              </a:rPr>
              <a:t>We’ve reviewed physical and mental impairments and substantially limiting, now let’s review major life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ea typeface="+mn-ea"/>
              <a:cs typeface="+mn-cs"/>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12</a:t>
            </a:fld>
            <a:endParaRPr lang="en-US">
              <a:solidFill>
                <a:prstClr val="black"/>
              </a:solidFill>
            </a:endParaRPr>
          </a:p>
        </p:txBody>
      </p:sp>
    </p:spTree>
    <p:extLst>
      <p:ext uri="{BB962C8B-B14F-4D97-AF65-F5344CB8AC3E}">
        <p14:creationId xmlns:p14="http://schemas.microsoft.com/office/powerpoint/2010/main" val="182433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A major life activity is any basic function that the average person in the general population can perform with little or no difficulty.  Can you name any major life activities?  [GET INPUT FROM CLASS.]</a:t>
            </a: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13</a:t>
            </a:fld>
            <a:endParaRPr lang="en-US"/>
          </a:p>
        </p:txBody>
      </p:sp>
    </p:spTree>
    <p:extLst>
      <p:ext uri="{BB962C8B-B14F-4D97-AF65-F5344CB8AC3E}">
        <p14:creationId xmlns:p14="http://schemas.microsoft.com/office/powerpoint/2010/main" val="426243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It should be noted that this is </a:t>
            </a:r>
            <a:r>
              <a:rPr lang="en-US" altLang="en-US" b="1" dirty="0"/>
              <a:t>not</a:t>
            </a:r>
            <a:r>
              <a:rPr lang="en-US" altLang="en-US" dirty="0"/>
              <a:t> an all inclusive list. “Major Life Activities” are basic activities that the average person in the general population can perform with little or no difficulties.  In general, Major Life Activities include: (Read List)</a:t>
            </a:r>
          </a:p>
          <a:p>
            <a:pPr eaLnBrk="1" hangingPunct="1"/>
            <a:endParaRPr lang="en-US" altLang="en-US" dirty="0"/>
          </a:p>
          <a:p>
            <a:pPr eaLnBrk="1" hangingPunct="1"/>
            <a:r>
              <a:rPr lang="en-US" altLang="en-US" dirty="0"/>
              <a:t>A “Major Life Activity” </a:t>
            </a:r>
            <a:r>
              <a:rPr lang="en-US" altLang="en-US" b="1" dirty="0"/>
              <a:t>also</a:t>
            </a:r>
            <a:r>
              <a:rPr lang="en-US" altLang="en-US" dirty="0"/>
              <a:t> includes…Quickly move to next slide</a:t>
            </a:r>
            <a:r>
              <a:rPr lang="en-US" altLang="en-US" dirty="0">
                <a:latin typeface="Arial" panose="020B0604020202020204" pitchFamily="34" charset="0"/>
              </a:rPr>
              <a:t>:</a:t>
            </a:r>
          </a:p>
          <a:p>
            <a:pPr eaLnBrk="1" hangingPunct="1"/>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14</a:t>
            </a:fld>
            <a:endParaRPr lang="en-US"/>
          </a:p>
        </p:txBody>
      </p:sp>
    </p:spTree>
    <p:extLst>
      <p:ext uri="{BB962C8B-B14F-4D97-AF65-F5344CB8AC3E}">
        <p14:creationId xmlns:p14="http://schemas.microsoft.com/office/powerpoint/2010/main" val="2640338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…the operation of a major bodily function, such as the body’s immune, cognitive, digestive, neurological, respiratory, circulatory and endocrine systems, reproductive and elimination functions.  As an example, an impairment such as diabetes impairs the function of the body’s endocrine system.</a:t>
            </a:r>
          </a:p>
          <a:p>
            <a:pPr eaLnBrk="1" hangingPunct="1"/>
            <a:endParaRPr lang="en-US" altLang="en-US" dirty="0">
              <a:latin typeface="+mn-lt"/>
            </a:endParaRPr>
          </a:p>
          <a:p>
            <a:pPr eaLnBrk="1" hangingPunct="1"/>
            <a:r>
              <a:rPr lang="en-US" altLang="en-US" dirty="0">
                <a:latin typeface="+mn-lt"/>
              </a:rPr>
              <a:t>It is important to note that an impairment that affects one of these bodily functions is a disability even if it is episodic or in remission.  </a:t>
            </a:r>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15</a:t>
            </a:fld>
            <a:endParaRPr lang="en-US"/>
          </a:p>
        </p:txBody>
      </p:sp>
    </p:spTree>
    <p:extLst>
      <p:ext uri="{BB962C8B-B14F-4D97-AF65-F5344CB8AC3E}">
        <p14:creationId xmlns:p14="http://schemas.microsoft.com/office/powerpoint/2010/main" val="2016446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713419"/>
            <a:ext cx="5618480" cy="3665458"/>
          </a:xfrm>
        </p:spPr>
        <p:txBody>
          <a:bodyPr/>
          <a:lstStyle/>
          <a:p>
            <a:pPr eaLnBrk="1" hangingPunct="1"/>
            <a:r>
              <a:rPr lang="en-US" altLang="en-US" dirty="0"/>
              <a:t>An impairment that is episodic or in remission is a disability if it would substantially limit a major life activity when active.</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For example, an individual with cancer which is currently in remission is still protected under federal and state laws and commonwealth policy as well as conditions such as asthma and epilepsy.</a:t>
            </a:r>
          </a:p>
          <a:p>
            <a:pPr eaLnBrk="1" hangingPunct="1"/>
            <a:endParaRPr lang="en-US" altLang="en-US" dirty="0"/>
          </a:p>
          <a:p>
            <a:pPr eaLnBrk="1" hangingPunct="1"/>
            <a:r>
              <a:rPr lang="en-US" altLang="en-US" b="0" dirty="0"/>
              <a:t>Let’s examine this question, do you have to provide an accommodation to someone who has a disability but is not currently showing symptoms?  </a:t>
            </a:r>
          </a:p>
          <a:p>
            <a:pPr eaLnBrk="1" hangingPunct="1"/>
            <a:endParaRPr lang="en-US" altLang="en-US" b="1" dirty="0"/>
          </a:p>
          <a:p>
            <a:pPr eaLnBrk="1" hangingPunct="1"/>
            <a:r>
              <a:rPr lang="en-US" altLang="en-US" dirty="0"/>
              <a:t>It depends.</a:t>
            </a:r>
            <a:r>
              <a:rPr lang="en-US" altLang="en-US" b="1" dirty="0"/>
              <a:t>  </a:t>
            </a:r>
            <a:r>
              <a:rPr lang="en-US" altLang="en-US" dirty="0"/>
              <a:t>This can be tricky.  For example, if an individual’s asthma is triggered by air pollutants, does it make sense to take away an air filter because they are not currently symptomatic?  </a:t>
            </a:r>
          </a:p>
          <a:p>
            <a:pPr eaLnBrk="1" hangingPunct="1"/>
            <a:endParaRPr lang="en-US" altLang="en-US" dirty="0"/>
          </a:p>
          <a:p>
            <a:pPr eaLnBrk="1" hangingPunct="1"/>
            <a:r>
              <a:rPr lang="en-US" altLang="en-US" dirty="0"/>
              <a:t>We’ve completed reviewing the definition of disability, now we need to discuss another aspect of federal and state laws and policy which is the use of drugs and alcohol.  </a:t>
            </a: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16</a:t>
            </a:fld>
            <a:endParaRPr lang="en-US">
              <a:solidFill>
                <a:prstClr val="black"/>
              </a:solidFill>
            </a:endParaRPr>
          </a:p>
        </p:txBody>
      </p:sp>
    </p:spTree>
    <p:extLst>
      <p:ext uri="{BB962C8B-B14F-4D97-AF65-F5344CB8AC3E}">
        <p14:creationId xmlns:p14="http://schemas.microsoft.com/office/powerpoint/2010/main" val="403297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713419"/>
            <a:ext cx="5618480" cy="3665458"/>
          </a:xfrm>
        </p:spPr>
        <p:txBody>
          <a:bodyPr/>
          <a:lstStyle/>
          <a:p>
            <a:pPr eaLnBrk="1" hangingPunct="1"/>
            <a:r>
              <a:rPr lang="en-US" altLang="en-US" sz="1000" dirty="0"/>
              <a:t>An individual who is </a:t>
            </a:r>
            <a:r>
              <a:rPr lang="en-US" altLang="en-US" sz="1000" b="0" dirty="0"/>
              <a:t>currently</a:t>
            </a:r>
            <a:r>
              <a:rPr lang="en-US" altLang="en-US" sz="1000" dirty="0"/>
              <a:t> engaging in illegal use of drugs is not a covered entity under the ADA, PHRA, or commonwealth policy.  </a:t>
            </a:r>
          </a:p>
          <a:p>
            <a:pPr eaLnBrk="1" hangingPunct="1"/>
            <a:endParaRPr lang="en-US" altLang="en-US" sz="1000" dirty="0"/>
          </a:p>
          <a:p>
            <a:pPr eaLnBrk="1" hangingPunct="1"/>
            <a:r>
              <a:rPr lang="en-US" altLang="en-US" sz="1000" dirty="0"/>
              <a:t>However, a person who no longer engages in the illegal use of drugs may be an individual with a disability if he/she:</a:t>
            </a:r>
          </a:p>
          <a:p>
            <a:pPr eaLnBrk="1" hangingPunct="1"/>
            <a:endParaRPr lang="en-US" altLang="en-US" sz="1000" dirty="0"/>
          </a:p>
          <a:p>
            <a:pPr lvl="1" eaLnBrk="1" hangingPunct="1">
              <a:buFontTx/>
              <a:buChar char="•"/>
            </a:pPr>
            <a:r>
              <a:rPr lang="en-US" altLang="en-US" sz="1000" dirty="0"/>
              <a:t> Successfully completed a supervised drug rehabilitation program or has otherwise been rehabilitated, or</a:t>
            </a:r>
          </a:p>
          <a:p>
            <a:pPr lvl="1" eaLnBrk="1" hangingPunct="1">
              <a:buFontTx/>
              <a:buChar char="•"/>
            </a:pPr>
            <a:r>
              <a:rPr lang="en-US" altLang="en-US" sz="1000" dirty="0"/>
              <a:t> Is participating in a supervised rehabilitation program  (e.g. Alcoholics Anonymous or Narcotics Anonymous).</a:t>
            </a:r>
          </a:p>
          <a:p>
            <a:pPr eaLnBrk="1" hangingPunct="1"/>
            <a:endParaRPr lang="en-US" altLang="en-US" sz="1000" dirty="0"/>
          </a:p>
          <a:p>
            <a:pPr eaLnBrk="1" hangingPunct="1"/>
            <a:r>
              <a:rPr lang="en-US" altLang="en-US" sz="1000" dirty="0"/>
              <a:t>An employer may not discriminate against a rehabilitated addict, who is not currently using drugs, based on a history of drug addiction.</a:t>
            </a:r>
          </a:p>
          <a:p>
            <a:pPr eaLnBrk="1" hangingPunct="1"/>
            <a:endParaRPr lang="en-US" altLang="en-US" sz="1000" dirty="0"/>
          </a:p>
          <a:p>
            <a:pPr eaLnBrk="1" hangingPunct="1"/>
            <a:r>
              <a:rPr lang="en-US" altLang="en-US" sz="1000" dirty="0"/>
              <a:t>On the other hand, active alcoholics are protected under the ADA.  However, an employer may discipline, discharge or deny employment to an alcoholic whose </a:t>
            </a:r>
            <a:r>
              <a:rPr lang="en-US" altLang="en-US" sz="1000" b="0" u="none" dirty="0"/>
              <a:t>use</a:t>
            </a:r>
            <a:r>
              <a:rPr lang="en-US" altLang="en-US" sz="1000" dirty="0"/>
              <a:t> of alcohol impairs job performance or conduct to the extent that he/she is not meeting acceptable performance or behavior standards.</a:t>
            </a:r>
          </a:p>
          <a:p>
            <a:pPr eaLnBrk="1" hangingPunct="1"/>
            <a:endParaRPr lang="en-US" altLang="en-US" sz="1000" dirty="0"/>
          </a:p>
          <a:p>
            <a:pPr eaLnBrk="1" hangingPunct="1"/>
            <a:r>
              <a:rPr lang="en-US" altLang="en-US" sz="1000" dirty="0"/>
              <a:t>Let’s move on now and discuss reasonable accommodations.  </a:t>
            </a:r>
          </a:p>
          <a:p>
            <a:pPr eaLnBrk="1" hangingPunct="1"/>
            <a:endParaRPr lang="en-US" altLang="en-US" dirty="0"/>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17</a:t>
            </a:fld>
            <a:endParaRPr lang="en-US">
              <a:solidFill>
                <a:prstClr val="black"/>
              </a:solidFill>
            </a:endParaRPr>
          </a:p>
        </p:txBody>
      </p:sp>
    </p:spTree>
    <p:extLst>
      <p:ext uri="{BB962C8B-B14F-4D97-AF65-F5344CB8AC3E}">
        <p14:creationId xmlns:p14="http://schemas.microsoft.com/office/powerpoint/2010/main" val="312395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Like any other employee, an individual with a disability must be qualified to do his/her job.  He or she must have the knowledge, skills, and ability to meet the job-related requirements of the position.  </a:t>
            </a:r>
          </a:p>
          <a:p>
            <a:pPr eaLnBrk="1" hangingPunct="1"/>
            <a:endParaRPr lang="en-US" altLang="en-US" dirty="0">
              <a:latin typeface="+mn-lt"/>
            </a:endParaRPr>
          </a:p>
          <a:p>
            <a:pPr eaLnBrk="1" hangingPunct="1"/>
            <a:r>
              <a:rPr lang="en-US" altLang="en-US" dirty="0">
                <a:latin typeface="+mn-lt"/>
              </a:rPr>
              <a:t>An employee must be able to perform the essential functions of the job with or without a reasonable accommodation.  A reasonable accommodation is a modification or an adjustment to the job and/or the work environment, which enables the employee with a disability to perform those essential job functions and enjoy equal benefits and privileges of employment as other employees without disabilities. </a:t>
            </a:r>
          </a:p>
          <a:p>
            <a:pPr eaLnBrk="1" hangingPunct="1"/>
            <a:endParaRPr lang="en-US" altLang="en-US" dirty="0">
              <a:latin typeface="+mn-lt"/>
            </a:endParaRPr>
          </a:p>
          <a:p>
            <a:pPr eaLnBrk="1" hangingPunct="1"/>
            <a:r>
              <a:rPr lang="en-US" altLang="en-US" dirty="0">
                <a:latin typeface="+mn-lt"/>
              </a:rPr>
              <a:t>Let’s look at some examples of reasonable accommodations.  </a:t>
            </a:r>
          </a:p>
          <a:p>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18</a:t>
            </a:fld>
            <a:endParaRPr lang="en-US">
              <a:solidFill>
                <a:prstClr val="black"/>
              </a:solidFill>
            </a:endParaRPr>
          </a:p>
        </p:txBody>
      </p:sp>
    </p:spTree>
    <p:extLst>
      <p:ext uri="{BB962C8B-B14F-4D97-AF65-F5344CB8AC3E}">
        <p14:creationId xmlns:p14="http://schemas.microsoft.com/office/powerpoint/2010/main" val="2437789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As stated, reasonable accommodations help qualified persons with disabilities to perform the essential functions of the job.  There are many examples of reasonable accommodations, such as:  </a:t>
            </a:r>
          </a:p>
          <a:p>
            <a:pPr eaLnBrk="1" hangingPunct="1"/>
            <a:endParaRPr lang="en-US" altLang="en-US" dirty="0">
              <a:latin typeface="+mn-lt"/>
            </a:endParaRPr>
          </a:p>
          <a:p>
            <a:pPr eaLnBrk="1" hangingPunct="1"/>
            <a:r>
              <a:rPr lang="en-US" altLang="en-US" dirty="0">
                <a:latin typeface="+mn-lt"/>
              </a:rPr>
              <a:t>Modifying existing equipment or facilities for ease of accessibility.  This could include; accessible entrances, ramps, wider aisles, Braille signs, ergonomic workstations, or voice recognition software.</a:t>
            </a:r>
          </a:p>
          <a:p>
            <a:pPr eaLnBrk="1" hangingPunct="1"/>
            <a:endParaRPr lang="en-US" altLang="en-US" dirty="0">
              <a:latin typeface="+mn-lt"/>
            </a:endParaRPr>
          </a:p>
          <a:p>
            <a:pPr eaLnBrk="1" hangingPunct="1"/>
            <a:r>
              <a:rPr lang="en-US" altLang="en-US" dirty="0">
                <a:latin typeface="+mn-lt"/>
              </a:rPr>
              <a:t>Restructuring the job, which means removing, revising, or reassigning </a:t>
            </a:r>
            <a:r>
              <a:rPr lang="en-US" altLang="en-US" u="sng" dirty="0">
                <a:latin typeface="+mn-lt"/>
              </a:rPr>
              <a:t>minor duties of the job</a:t>
            </a:r>
            <a:r>
              <a:rPr lang="en-US" altLang="en-US" dirty="0">
                <a:latin typeface="+mn-lt"/>
              </a:rPr>
              <a:t>, not the essential job functions.</a:t>
            </a:r>
          </a:p>
          <a:p>
            <a:pPr eaLnBrk="1" hangingPunct="1"/>
            <a:endParaRPr lang="en-US" altLang="en-US" dirty="0">
              <a:latin typeface="+mn-lt"/>
            </a:endParaRPr>
          </a:p>
          <a:p>
            <a:pPr eaLnBrk="1" hangingPunct="1"/>
            <a:r>
              <a:rPr lang="en-US" altLang="en-US" dirty="0">
                <a:latin typeface="+mn-lt"/>
              </a:rPr>
              <a:t>Modifying changes to work schedules.  </a:t>
            </a:r>
          </a:p>
          <a:p>
            <a:pPr eaLnBrk="1" hangingPunct="1"/>
            <a:endParaRPr lang="en-US" altLang="en-US" dirty="0">
              <a:latin typeface="+mn-lt"/>
            </a:endParaRPr>
          </a:p>
          <a:p>
            <a:pPr eaLnBrk="1" hangingPunct="1"/>
            <a:r>
              <a:rPr lang="en-US" altLang="en-US" dirty="0">
                <a:latin typeface="+mn-lt"/>
              </a:rPr>
              <a:t>Finally, if no other types of reasonable accommodation enable the employee to perform the essential functions of his/her current position, reassignment to a vacant position for which the employee is qualified may be an option.  Reassignment is only considered as a last resort.    </a:t>
            </a:r>
          </a:p>
          <a:p>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19</a:t>
            </a:fld>
            <a:endParaRPr lang="en-US">
              <a:solidFill>
                <a:prstClr val="black"/>
              </a:solidFill>
            </a:endParaRPr>
          </a:p>
        </p:txBody>
      </p:sp>
    </p:spTree>
    <p:extLst>
      <p:ext uri="{BB962C8B-B14F-4D97-AF65-F5344CB8AC3E}">
        <p14:creationId xmlns:p14="http://schemas.microsoft.com/office/powerpoint/2010/main" val="275859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4988" y="1163638"/>
            <a:ext cx="3335337" cy="2501900"/>
          </a:xfrm>
        </p:spPr>
      </p:sp>
      <p:sp>
        <p:nvSpPr>
          <p:cNvPr id="3" name="Notes Placeholder 2"/>
          <p:cNvSpPr>
            <a:spLocks noGrp="1"/>
          </p:cNvSpPr>
          <p:nvPr>
            <p:ph type="body" idx="1"/>
          </p:nvPr>
        </p:nvSpPr>
        <p:spPr>
          <a:xfrm>
            <a:off x="702310" y="3878792"/>
            <a:ext cx="5618480" cy="4266671"/>
          </a:xfrm>
        </p:spPr>
        <p:txBody>
          <a:bodyPr/>
          <a:lstStyle/>
          <a:p>
            <a:r>
              <a:rPr lang="en-US" altLang="en-US" dirty="0"/>
              <a:t>Let’s begin by going over the objectives of this training.  First, we will provide an overview of commonwealth policies which prohibit discrimination against individuals with disabilities.  These policies include: Executive Order 2002-5, </a:t>
            </a:r>
            <a:r>
              <a:rPr lang="en-US" altLang="en-US" i="1" dirty="0"/>
              <a:t>Disability-Related Policy</a:t>
            </a:r>
            <a:r>
              <a:rPr lang="en-US" altLang="en-US" dirty="0"/>
              <a:t>, Management Directive 205.25, </a:t>
            </a:r>
            <a:r>
              <a:rPr lang="en-US" altLang="en-US" i="1" dirty="0"/>
              <a:t>Disability-Related Employment Policy, </a:t>
            </a:r>
            <a:r>
              <a:rPr lang="en-US" altLang="en-US" dirty="0"/>
              <a:t>Executive Order 2016-04, </a:t>
            </a:r>
            <a:r>
              <a:rPr lang="en-US" altLang="en-US" i="1" dirty="0"/>
              <a:t>Equal Employment Opportunity</a:t>
            </a:r>
            <a:r>
              <a:rPr lang="en-US" altLang="en-US" dirty="0"/>
              <a:t> and Management Directive 410.10, </a:t>
            </a:r>
            <a:r>
              <a:rPr lang="en-US" altLang="en-US" i="1" dirty="0"/>
              <a:t>Guidelines for Investigating and Resolving Internal Discrimination Complaints</a:t>
            </a:r>
            <a:r>
              <a:rPr lang="en-US" altLang="en-US" dirty="0"/>
              <a:t>.  </a:t>
            </a:r>
          </a:p>
          <a:p>
            <a:endParaRPr lang="en-US" altLang="en-US" dirty="0"/>
          </a:p>
          <a:p>
            <a:r>
              <a:rPr lang="en-US" altLang="en-US" dirty="0"/>
              <a:t>Second, we will review important components of Management Directive 205.25, </a:t>
            </a:r>
            <a:r>
              <a:rPr lang="en-US" altLang="en-US" i="1" dirty="0"/>
              <a:t>Disability-Related Employment Policy</a:t>
            </a:r>
            <a:r>
              <a:rPr lang="en-US" altLang="en-US" dirty="0"/>
              <a:t>.  This policy defines “disability” for the purposes of commonwealth workplaces which is similar to the definition found in federal and state laws such as the Americans with Disabilities Act (ADA) and the Pennsylvania Human Relations Act (PHRA).  The policy also outlines the processes for requesting and providing reasonable accommodations for a disability.</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We will also examine the commonwealth’s policy regarding investigating and resolving internal complaints of discrimination based on disability pursuant to Management Directive 410.10, including an employee’s right to file an internal complaint.  </a:t>
            </a:r>
          </a:p>
          <a:p>
            <a:endParaRPr lang="en-US" altLang="en-US" dirty="0"/>
          </a:p>
          <a:p>
            <a:r>
              <a:rPr lang="en-US" altLang="en-US" dirty="0"/>
              <a:t>Finally, we will explain the role of managers and supervisors in ensuring equal employment opportunity for all employees.</a:t>
            </a:r>
          </a:p>
          <a:p>
            <a:endParaRPr lang="en-US" dirty="0"/>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2</a:t>
            </a:fld>
            <a:endParaRPr lang="en-US">
              <a:solidFill>
                <a:prstClr val="black"/>
              </a:solidFill>
            </a:endParaRPr>
          </a:p>
        </p:txBody>
      </p:sp>
    </p:spTree>
    <p:extLst>
      <p:ext uri="{BB962C8B-B14F-4D97-AF65-F5344CB8AC3E}">
        <p14:creationId xmlns:p14="http://schemas.microsoft.com/office/powerpoint/2010/main" val="2593751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We have covered reasonable accommodations and that they are intended to help a qualified applicant or employee perform the </a:t>
            </a:r>
            <a:r>
              <a:rPr lang="en-US" altLang="en-US" b="1" dirty="0"/>
              <a:t>essential functions </a:t>
            </a:r>
            <a:r>
              <a:rPr lang="en-US" altLang="en-US" dirty="0"/>
              <a:t>of a position.  But what exactly is an essential function?  Essential job functions are the basic, vital, or primary functions of the position.</a:t>
            </a:r>
          </a:p>
          <a:p>
            <a:pPr eaLnBrk="1" hangingPunct="1"/>
            <a:endParaRPr lang="en-US" altLang="en-US" dirty="0"/>
          </a:p>
          <a:p>
            <a:pPr eaLnBrk="1" hangingPunct="1"/>
            <a:r>
              <a:rPr lang="en-US" altLang="en-US" dirty="0"/>
              <a:t>In order to determine what would be an effective accommodation for an individual with a disability, job standards, job descriptions, and essential job functions must be accurate and up to date.</a:t>
            </a:r>
          </a:p>
          <a:p>
            <a:pPr eaLnBrk="1" hangingPunct="1"/>
            <a:endParaRPr lang="en-US" altLang="en-US" dirty="0"/>
          </a:p>
          <a:p>
            <a:pPr eaLnBrk="1" hangingPunct="1"/>
            <a:r>
              <a:rPr lang="en-US" altLang="en-US" b="1" dirty="0"/>
              <a:t>Look at the pamphlet on EJFs.  </a:t>
            </a:r>
            <a:r>
              <a:rPr lang="en-US" altLang="en-US" dirty="0"/>
              <a:t>Point out that the pamphlet on EJFs includes simple questions that are helpful when determining if a function is essential.  These questions are based on Section 7b of MD 205.25, Job Analysis. </a:t>
            </a:r>
          </a:p>
          <a:p>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20</a:t>
            </a:fld>
            <a:endParaRPr lang="en-US">
              <a:solidFill>
                <a:prstClr val="black"/>
              </a:solidFill>
            </a:endParaRPr>
          </a:p>
        </p:txBody>
      </p:sp>
    </p:spTree>
    <p:extLst>
      <p:ext uri="{BB962C8B-B14F-4D97-AF65-F5344CB8AC3E}">
        <p14:creationId xmlns:p14="http://schemas.microsoft.com/office/powerpoint/2010/main" val="3089195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These questions are in the EJF pamphlet and paraphrased from MD 205.25, Section 7b.  We recommend keeping the EJF pamphlet as an easy reference tool when reviewing job descriptions and essential job functions.</a:t>
            </a:r>
          </a:p>
          <a:p>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21</a:t>
            </a:fld>
            <a:endParaRPr lang="en-US">
              <a:solidFill>
                <a:prstClr val="black"/>
              </a:solidFill>
            </a:endParaRPr>
          </a:p>
        </p:txBody>
      </p:sp>
    </p:spTree>
    <p:extLst>
      <p:ext uri="{BB962C8B-B14F-4D97-AF65-F5344CB8AC3E}">
        <p14:creationId xmlns:p14="http://schemas.microsoft.com/office/powerpoint/2010/main" val="107710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main point is that when we as managers and supervisors determine essential functions, concentrate on what a person does, not how they do it.  </a:t>
            </a:r>
          </a:p>
          <a:p>
            <a:pPr eaLnBrk="1" hangingPunct="1"/>
            <a:endParaRPr lang="en-US" altLang="en-US" dirty="0"/>
          </a:p>
          <a:p>
            <a:pPr eaLnBrk="1" hangingPunct="1"/>
            <a:r>
              <a:rPr lang="en-US" altLang="en-US" dirty="0"/>
              <a:t>[READ EXAMPLES]  </a:t>
            </a:r>
          </a:p>
          <a:p>
            <a:pPr eaLnBrk="1" hangingPunct="1"/>
            <a:endParaRPr lang="en-US" altLang="en-US" dirty="0"/>
          </a:p>
          <a:p>
            <a:pPr eaLnBrk="1" hangingPunct="1"/>
            <a:r>
              <a:rPr lang="en-US" altLang="en-US" dirty="0"/>
              <a:t>We have covered essential functions so now we are going to determine when an employer may not have to provide a reasonable accommodation to an employee.  </a:t>
            </a:r>
          </a:p>
          <a:p>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22</a:t>
            </a:fld>
            <a:endParaRPr lang="en-US">
              <a:solidFill>
                <a:prstClr val="black"/>
              </a:solidFill>
            </a:endParaRPr>
          </a:p>
        </p:txBody>
      </p:sp>
    </p:spTree>
    <p:extLst>
      <p:ext uri="{BB962C8B-B14F-4D97-AF65-F5344CB8AC3E}">
        <p14:creationId xmlns:p14="http://schemas.microsoft.com/office/powerpoint/2010/main" val="131740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employer does not have to provide an accommodation that would pose an undue hardship for the employer.  “Undue hardship” means significant difficulty or expense, and focuses on the resources and circumstances of the employer in relationship to the cost or difficulty of providing a specific accommodation.  Determinations of undue hardship must be made on a case by case basis.  Because of commonwealth resources, it is very difficult for agencies to use cost as a rationale for denying an accommodation request.  If a requested accommodation is an undue hardship, alternative accommodations must be considered.   </a:t>
            </a: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23</a:t>
            </a:fld>
            <a:endParaRPr lang="en-US"/>
          </a:p>
        </p:txBody>
      </p:sp>
    </p:spTree>
    <p:extLst>
      <p:ext uri="{BB962C8B-B14F-4D97-AF65-F5344CB8AC3E}">
        <p14:creationId xmlns:p14="http://schemas.microsoft.com/office/powerpoint/2010/main" val="854867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Additionally, an employer need not provide an accommodation if it would pose a direct threat, defined as a significant risk to the health or safety of the employee or others which cannot be eliminated by a modification of policies, practices, or procedures, or by the provision of auxiliary aids or services.  </a:t>
            </a:r>
          </a:p>
          <a:p>
            <a:pPr eaLnBrk="1" hangingPunct="1"/>
            <a:endParaRPr lang="en-US" altLang="en-US" dirty="0"/>
          </a:p>
          <a:p>
            <a:pPr eaLnBrk="1" hangingPunct="1"/>
            <a:r>
              <a:rPr lang="en-US" altLang="en-US" dirty="0"/>
              <a:t>A direct threat cannot be speculative.  A determination of a direct threat must be based on an individualized assessment of an individual’s present ability to safely perform the essential functions of the job.  This assessment must rely on the most current medical or best available objective evidence, to determine the nature, duration and severity of the risk.  An employer must also consider whether reasonable modifications of policies, practices, or procedures will mitigate that risk.  </a:t>
            </a:r>
          </a:p>
          <a:p>
            <a:pPr eaLnBrk="1" hangingPunct="1"/>
            <a:endParaRPr lang="en-US" altLang="en-US" dirty="0"/>
          </a:p>
          <a:p>
            <a:pPr eaLnBrk="1" hangingPunct="1"/>
            <a:r>
              <a:rPr lang="en-US" altLang="en-US" dirty="0"/>
              <a:t>Now let’s look at what your role is as a supervisor or manager in this process.</a:t>
            </a:r>
          </a:p>
          <a:p>
            <a:pPr eaLnBrk="1" hangingPunct="1"/>
            <a:endParaRPr lang="en-US" altLang="en-US" dirty="0"/>
          </a:p>
          <a:p>
            <a:pPr eaLnBrk="1" hangingPunct="1"/>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24</a:t>
            </a:fld>
            <a:endParaRPr lang="en-US"/>
          </a:p>
        </p:txBody>
      </p:sp>
    </p:spTree>
    <p:extLst>
      <p:ext uri="{BB962C8B-B14F-4D97-AF65-F5344CB8AC3E}">
        <p14:creationId xmlns:p14="http://schemas.microsoft.com/office/powerpoint/2010/main" val="3669214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latin typeface="+mn-lt"/>
              </a:rPr>
              <a:t>As a manager or supervisor, you may find yourself asking, “So, what is my role in all of this?  Why do I need to know this information?”  As a manager or supervisor, your role is crucial.  You may participate on job interview panels.  You may supervise and evaluate employees.  You monitor your workforce to ensure that the work is getting done.  You should also ensure equal employment opportunity for all employees, including those with disabilities.  Your employees may come to you for assistance and this may include requests for reasonable accommodation.  Because you are involved in a number of employment-related decisions, you need to know and understand the basics of the commonwealth’s responsibility as an employer as well as the definitions and concepts of disability, reasonable accommodation, and discrimination.    </a:t>
            </a: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25</a:t>
            </a:fld>
            <a:endParaRPr lang="en-US"/>
          </a:p>
        </p:txBody>
      </p:sp>
    </p:spTree>
    <p:extLst>
      <p:ext uri="{BB962C8B-B14F-4D97-AF65-F5344CB8AC3E}">
        <p14:creationId xmlns:p14="http://schemas.microsoft.com/office/powerpoint/2010/main" val="1400445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latin typeface="+mn-lt"/>
              </a:rPr>
              <a:t>Your overall role is to ensure that any decision you make is in compliance with federal and state laws, commonwealth policy, and agency policies.  The following slides will examine specific ways in which managers or supervisors can ensure equal employment opportunity for individuals with disabilities.  </a:t>
            </a: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26</a:t>
            </a:fld>
            <a:endParaRPr lang="en-US"/>
          </a:p>
        </p:txBody>
      </p:sp>
    </p:spTree>
    <p:extLst>
      <p:ext uri="{BB962C8B-B14F-4D97-AF65-F5344CB8AC3E}">
        <p14:creationId xmlns:p14="http://schemas.microsoft.com/office/powerpoint/2010/main" val="1773502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7200" y="1163638"/>
            <a:ext cx="3646488" cy="2735262"/>
          </a:xfrm>
        </p:spPr>
      </p:sp>
      <p:sp>
        <p:nvSpPr>
          <p:cNvPr id="3" name="Notes Placeholder 2"/>
          <p:cNvSpPr>
            <a:spLocks noGrp="1"/>
          </p:cNvSpPr>
          <p:nvPr>
            <p:ph type="body" idx="1"/>
          </p:nvPr>
        </p:nvSpPr>
        <p:spPr>
          <a:xfrm>
            <a:off x="702310" y="3959313"/>
            <a:ext cx="5618480" cy="4882716"/>
          </a:xfrm>
        </p:spPr>
        <p:txBody>
          <a:bodyPr/>
          <a:lstStyle/>
          <a:p>
            <a:r>
              <a:rPr lang="en-US" altLang="en-US" dirty="0">
                <a:latin typeface="+mn-lt"/>
              </a:rPr>
              <a:t>Managers and supervisors may be involved in the reasonable accommodation process.  MD 205.25 outlines procedures for addressing requests for reasonable accommodations.   </a:t>
            </a:r>
          </a:p>
          <a:p>
            <a:endParaRPr lang="en-US" altLang="en-US" dirty="0">
              <a:latin typeface="+mn-lt"/>
            </a:endParaRPr>
          </a:p>
          <a:p>
            <a:r>
              <a:rPr lang="en-US" altLang="en-US" dirty="0">
                <a:latin typeface="+mn-lt"/>
              </a:rPr>
              <a:t>First, an employee may come to you and request a reasonable accommodation.  Requests may be verbal or in writing.  The employee does not have to use “magic” language such as, “I need an accommodation.”  Many employees may not know or use that phrase and as a manager or supervisor, you might be the first person an employee comes to for help.  Generally, it is the responsibility of the individual with a disability to request an accommodation, </a:t>
            </a:r>
            <a:r>
              <a:rPr lang="en-US" altLang="en-US" b="1" u="sng" dirty="0">
                <a:latin typeface="+mn-lt"/>
              </a:rPr>
              <a:t>unless</a:t>
            </a:r>
            <a:r>
              <a:rPr lang="en-US" altLang="en-US" dirty="0">
                <a:latin typeface="+mn-lt"/>
              </a:rPr>
              <a:t> the need for accommodation is known or obvious.  For example, if an employee is blind and works with a computer, it is obvious that specialized software may be required.</a:t>
            </a:r>
          </a:p>
          <a:p>
            <a:r>
              <a:rPr lang="en-US" altLang="en-US" dirty="0">
                <a:latin typeface="Arial" panose="020B0604020202020204" pitchFamily="34" charset="0"/>
              </a:rPr>
              <a:t>  </a:t>
            </a:r>
            <a:endParaRPr lang="en-US" altLang="en-US" dirty="0">
              <a:latin typeface="+mn-lt"/>
            </a:endParaRPr>
          </a:p>
          <a:p>
            <a:pPr eaLnBrk="1" hangingPunct="1"/>
            <a:r>
              <a:rPr lang="en-US" altLang="en-US" dirty="0">
                <a:latin typeface="+mn-lt"/>
              </a:rPr>
              <a:t>If an employee asks for assistance, provide the employee with the Request for Accommodation form.  This form is attached to MD205.25 and enables the employee to provide details about his or her need for a reasonable accommodation.  You should also refer the employee to the agency Disability Services Coordinator (DSC).  A list of Disability Services Coordinators is found on the OA, Bureau of Equal Employment Opportunity (BEEO) website at http://www.hrm.oa.pa.gov/eeo.  Sometimes an employee may give </a:t>
            </a:r>
            <a:r>
              <a:rPr lang="en-US" altLang="en-US" b="0" dirty="0">
                <a:latin typeface="+mn-lt"/>
              </a:rPr>
              <a:t>you a completed Request for Accommodation form or medical documentation, you should give these to the DSC immediately.  Medical documentation is confidential and should not be retained by a manager or supervisor.  </a:t>
            </a:r>
            <a:r>
              <a:rPr lang="en-US" altLang="en-US" dirty="0">
                <a:latin typeface="+mn-lt"/>
              </a:rPr>
              <a:t>In some cases, the DSC may ask for assistance from a manager or supervisor about what essential functions and job duties the employee performs in order to provide the appropriate accommodation. </a:t>
            </a:r>
            <a:endParaRPr lang="en-US" dirty="0">
              <a:latin typeface="+mn-lt"/>
            </a:endParaRPr>
          </a:p>
        </p:txBody>
      </p:sp>
      <p:sp>
        <p:nvSpPr>
          <p:cNvPr id="4" name="Slide Number Placeholder 3"/>
          <p:cNvSpPr>
            <a:spLocks noGrp="1"/>
          </p:cNvSpPr>
          <p:nvPr>
            <p:ph type="sldNum" sz="quarter" idx="10"/>
          </p:nvPr>
        </p:nvSpPr>
        <p:spPr/>
        <p:txBody>
          <a:bodyPr/>
          <a:lstStyle/>
          <a:p>
            <a:fld id="{AD184F57-FFD3-4B1E-A769-095122B84507}" type="slidenum">
              <a:rPr lang="en-US" smtClean="0"/>
              <a:t>27</a:t>
            </a:fld>
            <a:endParaRPr lang="en-US"/>
          </a:p>
        </p:txBody>
      </p:sp>
    </p:spTree>
    <p:extLst>
      <p:ext uri="{BB962C8B-B14F-4D97-AF65-F5344CB8AC3E}">
        <p14:creationId xmlns:p14="http://schemas.microsoft.com/office/powerpoint/2010/main" val="656652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DSC will review the request and determine if medical documentation or additional information is needed to make a determination on the employee’s accommodation request.  The DSC will engage in the interactive process.  “Interactive process” is a term that simply means “active communication” between the employer, usually through the DSC, and the employee.  Through the interactive process, the DSC will be better able to determine effective accommodations that will enable the employee to perform the essential functions of his/her job without creating an undue hardship for the agency or posing a direct threat to the employee or others.  </a:t>
            </a:r>
          </a:p>
          <a:p>
            <a:pPr eaLnBrk="1" hangingPunct="1"/>
            <a:r>
              <a:rPr lang="en-US" altLang="en-US" dirty="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28</a:t>
            </a:fld>
            <a:endParaRPr lang="en-US"/>
          </a:p>
        </p:txBody>
      </p:sp>
    </p:spTree>
    <p:extLst>
      <p:ext uri="{BB962C8B-B14F-4D97-AF65-F5344CB8AC3E}">
        <p14:creationId xmlns:p14="http://schemas.microsoft.com/office/powerpoint/2010/main" val="2641997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4988" y="1163638"/>
            <a:ext cx="3570287" cy="2676525"/>
          </a:xfrm>
        </p:spPr>
      </p:sp>
      <p:sp>
        <p:nvSpPr>
          <p:cNvPr id="3" name="Notes Placeholder 2"/>
          <p:cNvSpPr>
            <a:spLocks noGrp="1"/>
          </p:cNvSpPr>
          <p:nvPr>
            <p:ph type="body" idx="1"/>
          </p:nvPr>
        </p:nvSpPr>
        <p:spPr>
          <a:xfrm>
            <a:off x="702310" y="3956368"/>
            <a:ext cx="5618480" cy="4499398"/>
          </a:xfrm>
        </p:spPr>
        <p:txBody>
          <a:bodyPr/>
          <a:lstStyle/>
          <a:p>
            <a:pPr eaLnBrk="1" hangingPunct="1"/>
            <a:r>
              <a:rPr lang="en-US" altLang="en-US" dirty="0">
                <a:latin typeface="+mn-lt"/>
              </a:rPr>
              <a:t>In addition to the reasonable accommodation process, managers and supervisors may also be involved in the hiring process.  MD 205.25 also prohibits disability discrimination in the hiring and selection process.  Any pre-employment inquiries about the existence of disabilities, whether in an application, a test, an interview or a pre-employment medical exam is prohibited.  All persons who are selected for an interview for any position also must be notified of their right to request an accommodation prior to the interview.  </a:t>
            </a:r>
          </a:p>
          <a:p>
            <a:pPr eaLnBrk="1" hangingPunct="1"/>
            <a:endParaRPr lang="en-US" altLang="en-US" dirty="0">
              <a:latin typeface="+mn-lt"/>
            </a:endParaRPr>
          </a:p>
          <a:p>
            <a:pPr eaLnBrk="1" hangingPunct="1"/>
            <a:r>
              <a:rPr lang="en-US" altLang="en-US" dirty="0">
                <a:latin typeface="+mn-lt"/>
              </a:rPr>
              <a:t>During interviews, interviewers may not ask questions related to disability.  However, interviewers may ask all candidates if they can perform the essential functions of the job with or without a reasonable accommodation.  It is suggested that this question be asked near the end of the interview.  </a:t>
            </a:r>
          </a:p>
          <a:p>
            <a:pPr eaLnBrk="1" hangingPunct="1"/>
            <a:endParaRPr lang="en-US" altLang="en-US" dirty="0">
              <a:latin typeface="Arial" panose="020B0604020202020204" pitchFamily="34" charset="0"/>
            </a:endParaRPr>
          </a:p>
          <a:p>
            <a:pPr eaLnBrk="1" hangingPunct="1"/>
            <a:r>
              <a:rPr lang="en-US" altLang="en-US" dirty="0">
                <a:latin typeface="+mn-lt"/>
              </a:rPr>
              <a:t>When checking references, agencies may not make any inquiries about disabilities.  For instance, a prospective employer may not ask about an employee’s use of sick days, but may ask about the employee’s attendance generally without inquiring about specific disabilities.  </a:t>
            </a:r>
          </a:p>
          <a:p>
            <a:pPr eaLnBrk="1" hangingPunct="1"/>
            <a:endParaRPr lang="en-US" altLang="en-US" dirty="0">
              <a:latin typeface="+mn-lt"/>
            </a:endParaRPr>
          </a:p>
          <a:p>
            <a:pPr eaLnBrk="1" hangingPunct="1"/>
            <a:r>
              <a:rPr lang="en-US" altLang="en-US" dirty="0">
                <a:latin typeface="+mn-lt"/>
              </a:rPr>
              <a:t>Finally, a limited number of commonwealth agencies may require medical examinations for successful candidates in certain positions.  Such exams can only be given after a conditional job offer is made, provided that all candidates are required to take this exam.</a:t>
            </a: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29</a:t>
            </a:fld>
            <a:endParaRPr lang="en-US"/>
          </a:p>
        </p:txBody>
      </p:sp>
    </p:spTree>
    <p:extLst>
      <p:ext uri="{BB962C8B-B14F-4D97-AF65-F5344CB8AC3E}">
        <p14:creationId xmlns:p14="http://schemas.microsoft.com/office/powerpoint/2010/main" val="348759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41350"/>
            <a:ext cx="4187825" cy="3141663"/>
          </a:xfrm>
        </p:spPr>
      </p:sp>
      <p:sp>
        <p:nvSpPr>
          <p:cNvPr id="3" name="Notes Placeholder 2"/>
          <p:cNvSpPr>
            <a:spLocks noGrp="1"/>
          </p:cNvSpPr>
          <p:nvPr>
            <p:ph type="body" idx="1"/>
          </p:nvPr>
        </p:nvSpPr>
        <p:spPr>
          <a:xfrm>
            <a:off x="702310" y="3968750"/>
            <a:ext cx="5618480" cy="4724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Why is this topic important?  As one of the largest employers in Pennsylvania, the commonwealth is committed to complying with laws and policies which ensure inclusion and equal employment opportunity for all employees, including those with disabilities.  By leveraging the talents and abilities of all employees, we can provide the best public service to the citizens we serve.  </a:t>
            </a:r>
          </a:p>
          <a:p>
            <a:pPr eaLnBrk="1" hangingPunct="1"/>
            <a:endParaRPr lang="en-US" altLang="en-US" dirty="0">
              <a:latin typeface="+mn-lt"/>
            </a:endParaRPr>
          </a:p>
          <a:p>
            <a:pPr eaLnBrk="1" hangingPunct="1"/>
            <a:r>
              <a:rPr lang="en-US" altLang="en-US" dirty="0">
                <a:latin typeface="+mn-lt"/>
              </a:rPr>
              <a:t>There are a large number of Pennsylvanians who have a disability.  Nearly 21%, or 1.5 million people between the ages of 21 and 64, have a disability.  This is equivalent to a</a:t>
            </a:r>
            <a:r>
              <a:rPr lang="en-US" altLang="en-US" baseline="0" dirty="0">
                <a:latin typeface="+mn-lt"/>
              </a:rPr>
              <a:t> city the size of Philadelphia.  </a:t>
            </a:r>
          </a:p>
          <a:p>
            <a:pPr eaLnBrk="1" hangingPunct="1"/>
            <a:endParaRPr lang="en-US" altLang="en-US" baseline="0" dirty="0">
              <a:latin typeface="+mn-lt"/>
            </a:endParaRPr>
          </a:p>
          <a:p>
            <a:pPr eaLnBrk="1" hangingPunct="1"/>
            <a:r>
              <a:rPr lang="en-US" altLang="en-US" dirty="0">
                <a:latin typeface="+mn-lt"/>
              </a:rPr>
              <a:t>As a management employee, you are responsible for compliance with our policies</a:t>
            </a:r>
            <a:r>
              <a:rPr lang="en-US" altLang="en-US" dirty="0">
                <a:solidFill>
                  <a:srgbClr val="FF0000"/>
                </a:solidFill>
                <a:highlight>
                  <a:srgbClr val="FFFF00"/>
                </a:highlight>
                <a:latin typeface="+mn-lt"/>
              </a:rPr>
              <a:t>.   </a:t>
            </a:r>
          </a:p>
          <a:p>
            <a:pPr eaLnBrk="1" hangingPunct="1"/>
            <a:endParaRPr lang="en-US" altLang="en-US" dirty="0">
              <a:highlight>
                <a:srgbClr val="FFFF00"/>
              </a:highlight>
              <a:latin typeface="+mn-lt"/>
            </a:endParaRPr>
          </a:p>
          <a:p>
            <a:pPr eaLnBrk="1" hangingPunct="1"/>
            <a:r>
              <a:rPr lang="en-US" altLang="en-US" dirty="0">
                <a:latin typeface="+mn-lt"/>
              </a:rPr>
              <a:t>Let’s move on and review the commonwealth polices which prohibit discrimination against individuals with disabilities.  </a:t>
            </a:r>
          </a:p>
          <a:p>
            <a:pPr eaLnBrk="1" hangingPunct="1"/>
            <a:endParaRPr lang="en-US" altLang="en-US" dirty="0">
              <a:latin typeface="+mn-lt"/>
            </a:endParaRPr>
          </a:p>
          <a:p>
            <a:pPr eaLnBrk="1" hangingPunct="1"/>
            <a:endParaRPr lang="en-US" altLang="en-US" dirty="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3</a:t>
            </a:fld>
            <a:endParaRPr lang="en-US">
              <a:solidFill>
                <a:prstClr val="black"/>
              </a:solidFill>
            </a:endParaRPr>
          </a:p>
        </p:txBody>
      </p:sp>
    </p:spTree>
    <p:extLst>
      <p:ext uri="{BB962C8B-B14F-4D97-AF65-F5344CB8AC3E}">
        <p14:creationId xmlns:p14="http://schemas.microsoft.com/office/powerpoint/2010/main" val="3467420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fontAlgn="base">
              <a:spcBef>
                <a:spcPct val="30000"/>
              </a:spcBef>
              <a:spcAft>
                <a:spcPct val="0"/>
              </a:spcAft>
              <a:defRPr/>
            </a:pPr>
            <a:r>
              <a:rPr lang="en-US" altLang="en-US" dirty="0">
                <a:solidFill>
                  <a:srgbClr val="000000"/>
                </a:solidFill>
              </a:rPr>
              <a:t>While we have reviewed protections under Management Directive 205.25, we also want to examine additional protections that employees have from discrimination.  Discrimination is unequal treatment based on membership in a class protected by law or commonwealth policy.  Executive Order 2016-04, prohibits discrimination based on the protected classes: race, color, religious creed, ancestry, age, sex, sexual orientation, gender identity or expression, national origin, union membership, AIDS or HIV status and disability.  Under Management Directive 410.10, any employee who believes he or she is being discriminated against has the right to file an internal complaint within 90 days of the alleged act of discrimination.  Each agency has an EEO Officer designated to receive and investigate discrimination complaints. A listing of agency EEO Officers, along with contact information, can be found on the BEEO website, www.hrm.oa.pa.gov/eeo.   </a:t>
            </a:r>
          </a:p>
          <a:p>
            <a:pPr defTabSz="952462" eaLnBrk="0" fontAlgn="base" hangingPunct="0">
              <a:spcBef>
                <a:spcPct val="30000"/>
              </a:spcBef>
              <a:spcAft>
                <a:spcPct val="0"/>
              </a:spcAft>
              <a:defRPr/>
            </a:pPr>
            <a:endParaRPr lang="en-US" altLang="en-US" dirty="0">
              <a:solidFill>
                <a:srgbClr val="000000"/>
              </a:solidFill>
            </a:endParaRPr>
          </a:p>
          <a:p>
            <a:pPr defTabSz="952462" eaLnBrk="0" fontAlgn="base" hangingPunct="0">
              <a:spcBef>
                <a:spcPct val="30000"/>
              </a:spcBef>
              <a:spcAft>
                <a:spcPct val="0"/>
              </a:spcAft>
              <a:defRPr/>
            </a:pPr>
            <a:r>
              <a:rPr lang="en-US" altLang="en-US" dirty="0">
                <a:solidFill>
                  <a:srgbClr val="000000"/>
                </a:solidFill>
              </a:rPr>
              <a:t>Finally, retaliation against any employee, who has either filed a complaint of discrimination or who has requested a reasonable accommodation, is explicitly prohibited under both MD 205.25 and MD 410.10.  If you believe you have been retaliated against for any reason, please contact your agency’s EEO Officer.  </a:t>
            </a:r>
          </a:p>
          <a:p>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30</a:t>
            </a:fld>
            <a:endParaRPr lang="en-US">
              <a:solidFill>
                <a:prstClr val="black"/>
              </a:solidFill>
            </a:endParaRPr>
          </a:p>
        </p:txBody>
      </p:sp>
    </p:spTree>
    <p:extLst>
      <p:ext uri="{BB962C8B-B14F-4D97-AF65-F5344CB8AC3E}">
        <p14:creationId xmlns:p14="http://schemas.microsoft.com/office/powerpoint/2010/main" val="1633104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mn-lt"/>
              </a:rPr>
              <a:t>Disability-related laws and policies are designed to ensure that individuals with disabilities enjoy equal employment opportunities.  As managers and supervisors, you have an important role in making this happen.  </a:t>
            </a:r>
          </a:p>
          <a:p>
            <a:pPr eaLnBrk="1" hangingPunct="1">
              <a:lnSpc>
                <a:spcPct val="90000"/>
              </a:lnSpc>
            </a:pPr>
            <a:endParaRPr lang="en-US" altLang="en-US" dirty="0">
              <a:latin typeface="+mn-lt"/>
            </a:endParaRPr>
          </a:p>
          <a:p>
            <a:pPr eaLnBrk="1" hangingPunct="1">
              <a:lnSpc>
                <a:spcPct val="90000"/>
              </a:lnSpc>
            </a:pPr>
            <a:r>
              <a:rPr lang="en-US" altLang="en-US" dirty="0">
                <a:latin typeface="+mn-lt"/>
              </a:rPr>
              <a:t>Some ways that managers/supervisors can do this include; recognizing requests for reasonable accommodation, even if they aren’t in writing or don’t use “magic language;” knowing the procedures to follow if an employee requests or obviously needs an accommodation; keeping medical information confidential; ensuring that equal employment opportunity is provided to all candidates through the application and hiring processes; and treating all employees in a uniform, non-discriminatory manner.  </a:t>
            </a:r>
          </a:p>
          <a:p>
            <a:pPr eaLnBrk="1" hangingPunct="1">
              <a:lnSpc>
                <a:spcPct val="90000"/>
              </a:lnSpc>
            </a:pPr>
            <a:endParaRPr lang="en-US" altLang="en-US" dirty="0">
              <a:latin typeface="+mn-lt"/>
            </a:endParaRPr>
          </a:p>
          <a:p>
            <a:pPr eaLnBrk="1" hangingPunct="1">
              <a:lnSpc>
                <a:spcPct val="90000"/>
              </a:lnSpc>
            </a:pPr>
            <a:r>
              <a:rPr lang="en-US" altLang="en-US" dirty="0">
                <a:latin typeface="Arial" panose="020B0604020202020204" pitchFamily="34" charset="0"/>
              </a:rPr>
              <a:t>  </a:t>
            </a:r>
          </a:p>
          <a:p>
            <a:pPr eaLnBrk="1" hangingPunct="1">
              <a:lnSpc>
                <a:spcPct val="90000"/>
              </a:lnSpc>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defTabSz="933237">
              <a:defRPr/>
            </a:pPr>
            <a:fld id="{AD184F57-FFD3-4B1E-A769-095122B84507}" type="slidenum">
              <a:rPr lang="en-US">
                <a:solidFill>
                  <a:prstClr val="black"/>
                </a:solidFill>
              </a:rPr>
              <a:pPr defTabSz="933237">
                <a:defRPr/>
              </a:pPr>
              <a:t>31</a:t>
            </a:fld>
            <a:endParaRPr lang="en-US">
              <a:solidFill>
                <a:prstClr val="black"/>
              </a:solidFill>
            </a:endParaRPr>
          </a:p>
        </p:txBody>
      </p:sp>
    </p:spTree>
    <p:extLst>
      <p:ext uri="{BB962C8B-B14F-4D97-AF65-F5344CB8AC3E}">
        <p14:creationId xmlns:p14="http://schemas.microsoft.com/office/powerpoint/2010/main" val="3215047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mn-lt"/>
              </a:rPr>
              <a:t>In summary, we provided an overview of commonwealth policies that protect individuals with disabilities from discrimination: Executive Order 2002-5 </a:t>
            </a:r>
            <a:r>
              <a:rPr lang="en-US" altLang="en-US" i="1" dirty="0">
                <a:latin typeface="+mn-lt"/>
              </a:rPr>
              <a:t>Disability Related Policy</a:t>
            </a:r>
            <a:r>
              <a:rPr lang="en-US" altLang="en-US" dirty="0">
                <a:latin typeface="+mn-lt"/>
              </a:rPr>
              <a:t>, Management Directive 205.25 </a:t>
            </a:r>
            <a:r>
              <a:rPr lang="en-US" altLang="en-US" i="1" dirty="0">
                <a:latin typeface="+mn-lt"/>
              </a:rPr>
              <a:t>Disability-Related Employment Policy, </a:t>
            </a:r>
            <a:r>
              <a:rPr lang="en-US" altLang="en-US" i="0" dirty="0">
                <a:latin typeface="+mn-lt"/>
              </a:rPr>
              <a:t>Executive Order 2016-04 </a:t>
            </a:r>
            <a:r>
              <a:rPr lang="en-US" altLang="en-US" i="1" dirty="0">
                <a:latin typeface="+mn-lt"/>
              </a:rPr>
              <a:t>Equal Employment Opportunity, </a:t>
            </a:r>
            <a:r>
              <a:rPr lang="en-US" altLang="en-US" dirty="0">
                <a:latin typeface="+mn-lt"/>
              </a:rPr>
              <a:t>and Management Directive 410.10 </a:t>
            </a:r>
            <a:r>
              <a:rPr lang="en-US" altLang="en-US" i="1" dirty="0">
                <a:latin typeface="+mn-lt"/>
              </a:rPr>
              <a:t>Guidelines for Investigating and Resolving Discrimination Complaints</a:t>
            </a:r>
            <a:r>
              <a:rPr lang="en-US" altLang="en-US" dirty="0">
                <a:latin typeface="+mn-lt"/>
              </a:rPr>
              <a:t>.   Additionally, we reviewed MD 205.25 and explained the definition of disability and the processes for requesting and providing reasonable accommodations.  We also examined the commonwealth policy, MD 410.10 </a:t>
            </a:r>
            <a:r>
              <a:rPr lang="en-US" altLang="en-US" i="1" dirty="0">
                <a:latin typeface="+mn-lt"/>
              </a:rPr>
              <a:t>Guidelines for Investigating and Resolving Internal Discrimination Complaints </a:t>
            </a:r>
            <a:r>
              <a:rPr lang="en-US" altLang="en-US" dirty="0">
                <a:latin typeface="+mn-lt"/>
              </a:rPr>
              <a:t>which provides an avenue for employees to file internal complaints.  Finally, we explained the role of managers and supervisors in ensuring equal employment opportunity.  </a:t>
            </a:r>
          </a:p>
          <a:p>
            <a:endParaRPr lang="en-US" altLang="en-US" dirty="0">
              <a:latin typeface="+mn-lt"/>
            </a:endParaRPr>
          </a:p>
          <a:p>
            <a:pPr eaLnBrk="1" hangingPunct="1"/>
            <a:r>
              <a:rPr lang="en-US" altLang="en-US" dirty="0">
                <a:latin typeface="+mn-lt"/>
              </a:rPr>
              <a:t>  </a:t>
            </a:r>
          </a:p>
          <a:p>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32</a:t>
            </a:fld>
            <a:endParaRPr lang="en-US">
              <a:solidFill>
                <a:prstClr val="black"/>
              </a:solidFill>
            </a:endParaRPr>
          </a:p>
        </p:txBody>
      </p:sp>
    </p:spTree>
    <p:extLst>
      <p:ext uri="{BB962C8B-B14F-4D97-AF65-F5344CB8AC3E}">
        <p14:creationId xmlns:p14="http://schemas.microsoft.com/office/powerpoint/2010/main" val="3731011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Thank you for your participation in this training.  Should you have any questions, please contact the Office of Administration, Bureau of Equal Employment Opportunity at 717-783-1130.  </a:t>
            </a: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33</a:t>
            </a:fld>
            <a:endParaRPr lang="en-US"/>
          </a:p>
        </p:txBody>
      </p:sp>
    </p:spTree>
    <p:extLst>
      <p:ext uri="{BB962C8B-B14F-4D97-AF65-F5344CB8AC3E}">
        <p14:creationId xmlns:p14="http://schemas.microsoft.com/office/powerpoint/2010/main" val="199358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633413"/>
            <a:ext cx="4264025" cy="3198812"/>
          </a:xfrm>
        </p:spPr>
      </p:sp>
      <p:sp>
        <p:nvSpPr>
          <p:cNvPr id="3" name="Notes Placeholder 2"/>
          <p:cNvSpPr>
            <a:spLocks noGrp="1"/>
          </p:cNvSpPr>
          <p:nvPr>
            <p:ph type="body" idx="1"/>
          </p:nvPr>
        </p:nvSpPr>
        <p:spPr>
          <a:xfrm>
            <a:off x="719217" y="4027801"/>
            <a:ext cx="5753740" cy="4817567"/>
          </a:xfrm>
        </p:spPr>
        <p:txBody>
          <a:bodyPr/>
          <a:lstStyle/>
          <a:p>
            <a:r>
              <a:rPr lang="en-US" altLang="en-US" dirty="0"/>
              <a:t>The first policy we’ll discuss is Executive Order 2002-5, </a:t>
            </a:r>
            <a:r>
              <a:rPr lang="en-US" altLang="en-US" i="1" dirty="0"/>
              <a:t>Disability-Related Policy,</a:t>
            </a:r>
            <a:r>
              <a:rPr lang="en-US" altLang="en-US" dirty="0"/>
              <a:t> ensures equal employment opportunity to individuals with disabilities.  Under this Executive Order, i</a:t>
            </a:r>
            <a:r>
              <a:rPr lang="en-US" altLang="en-US" dirty="0">
                <a:latin typeface="+mn-lt"/>
              </a:rPr>
              <a:t>ndividuals with disabilities are to be treated with respect and dignity and provided access to all commonwealth services, programs, activities, and employment opportunities.  </a:t>
            </a:r>
          </a:p>
          <a:p>
            <a:endParaRPr lang="en-US" altLang="en-US" dirty="0"/>
          </a:p>
          <a:p>
            <a:pPr eaLnBrk="1" hangingPunct="1"/>
            <a:r>
              <a:rPr lang="en-US" altLang="en-US" dirty="0"/>
              <a:t>Management Directive 205.25, </a:t>
            </a:r>
            <a:r>
              <a:rPr lang="en-US" altLang="en-US" i="1" dirty="0"/>
              <a:t>Disability-Related Employment Policy</a:t>
            </a:r>
            <a:r>
              <a:rPr lang="en-US" altLang="en-US" dirty="0"/>
              <a:t>, assures equal employment opportunities for qualified applicants and employees with disabilities in all agencies under the Governor’s jurisdiction.  The directive also provides guidance and procedures for implementing the Governor’s initiatives on employing individuals with disabilities and discusses the processes related to requests for reasonable accommodations, which will be discussed in more detail later in this training.</a:t>
            </a:r>
          </a:p>
          <a:p>
            <a:pPr eaLnBrk="1" hangingPunct="1"/>
            <a:endParaRPr lang="en-US" altLang="en-US" dirty="0"/>
          </a:p>
          <a:p>
            <a:pPr eaLnBrk="1" hangingPunct="1"/>
            <a:r>
              <a:rPr lang="en-US" altLang="en-US" dirty="0"/>
              <a:t>Executive Order 2016-04, </a:t>
            </a:r>
            <a:r>
              <a:rPr lang="en-US" altLang="en-US" i="1" dirty="0"/>
              <a:t>Equal Employment Opportunity</a:t>
            </a:r>
            <a:r>
              <a:rPr lang="en-US" altLang="en-US" dirty="0"/>
              <a:t>, establishes commonwealth policy prohibiting discrimination based on numerous protected classes, including disability.  Finally, Management Directive 410.10, </a:t>
            </a:r>
            <a:r>
              <a:rPr lang="en-US" altLang="en-US" i="1" dirty="0"/>
              <a:t>Guidelines for Investigating and Resolving Internal Discrimination Complaints</a:t>
            </a:r>
            <a:r>
              <a:rPr lang="en-US" altLang="en-US" dirty="0"/>
              <a:t> outlines the processes for filing, investigating and resolving internal discrimination complaints.</a:t>
            </a:r>
          </a:p>
          <a:p>
            <a:pPr eaLnBrk="1" hangingPunct="1"/>
            <a:endParaRPr lang="en-US" altLang="en-US" dirty="0"/>
          </a:p>
          <a:p>
            <a:pPr eaLnBrk="1" hangingPunct="1"/>
            <a:r>
              <a:rPr lang="en-US" altLang="en-US" dirty="0"/>
              <a:t>It should be noted that commonwealth policy is written to comply with federal and state laws, including the Americans with Disabilities Act and the Pennsylvania Human Relations Act, which also protect individuals with disabilities from discrimination.  </a:t>
            </a:r>
          </a:p>
          <a:p>
            <a:endParaRPr 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4</a:t>
            </a:fld>
            <a:endParaRPr lang="en-US">
              <a:solidFill>
                <a:prstClr val="black"/>
              </a:solidFill>
            </a:endParaRPr>
          </a:p>
        </p:txBody>
      </p:sp>
    </p:spTree>
    <p:extLst>
      <p:ext uri="{BB962C8B-B14F-4D97-AF65-F5344CB8AC3E}">
        <p14:creationId xmlns:p14="http://schemas.microsoft.com/office/powerpoint/2010/main" val="178769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t>Before we review how disability is defined under MD 205.25, lets review the federal and state laws which make discrimination against an individual with a disability illegal.  </a:t>
            </a:r>
          </a:p>
          <a:p>
            <a:pPr defTabSz="933237">
              <a:defRPr/>
            </a:pPr>
            <a:endParaRPr lang="en-US" altLang="en-US" dirty="0"/>
          </a:p>
          <a:p>
            <a:pPr defTabSz="933237">
              <a:defRPr/>
            </a:pPr>
            <a:r>
              <a:rPr lang="en-US" altLang="en-US" dirty="0"/>
              <a:t>The Americans with Disabilities Act or ADA was signed into law in 1990 and is the primary federal law prohibiting discrimination based on disability.  The ADA was amended in 2009.  The </a:t>
            </a:r>
            <a:r>
              <a:rPr lang="en-US" altLang="en-US" i="0" u="none" dirty="0">
                <a:solidFill>
                  <a:srgbClr val="FF0000"/>
                </a:solidFill>
              </a:rPr>
              <a:t>amendment</a:t>
            </a:r>
            <a:r>
              <a:rPr lang="en-US" altLang="en-US" dirty="0"/>
              <a:t> broadened the ADA’s protections, including those in Title I of the act which cover non-discrimination in employment.  The intent of Title I of the ADA is to enable individuals with disabilities to enjoy the same terms, conditions, and benefits as individuals without disabilities in all aspects of employment. </a:t>
            </a: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5</a:t>
            </a:fld>
            <a:endParaRPr lang="en-US"/>
          </a:p>
        </p:txBody>
      </p:sp>
    </p:spTree>
    <p:extLst>
      <p:ext uri="{BB962C8B-B14F-4D97-AF65-F5344CB8AC3E}">
        <p14:creationId xmlns:p14="http://schemas.microsoft.com/office/powerpoint/2010/main" val="23657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addition to the ADA, there are other federal and state laws that also prohibit discrimination on the basis of disability:</a:t>
            </a:r>
          </a:p>
          <a:p>
            <a:pPr eaLnBrk="1" hangingPunct="1"/>
            <a:endParaRPr lang="en-US" altLang="en-US" dirty="0"/>
          </a:p>
          <a:p>
            <a:pPr eaLnBrk="1" hangingPunct="1"/>
            <a:r>
              <a:rPr lang="en-US" altLang="en-US" b="1" dirty="0"/>
              <a:t>Section 504 of the Rehabilitation Act of 1973 </a:t>
            </a:r>
            <a:r>
              <a:rPr lang="en-US" altLang="en-US" dirty="0"/>
              <a:t>is a federal law which prohibits any program or activity receiving federal financial assistance from excluding participation in, denying benefits to or discriminating against any qualified individual, solely based on his/her disability.</a:t>
            </a:r>
          </a:p>
          <a:p>
            <a:pPr eaLnBrk="1" hangingPunct="1"/>
            <a:endParaRPr lang="en-US" altLang="en-US" u="sng" dirty="0"/>
          </a:p>
          <a:p>
            <a:pPr eaLnBrk="1" hangingPunct="1"/>
            <a:r>
              <a:rPr lang="en-US" altLang="en-US" b="1" dirty="0"/>
              <a:t>Genetic Information Non-Discrimination Act</a:t>
            </a:r>
            <a:r>
              <a:rPr lang="en-US" altLang="en-US" dirty="0"/>
              <a:t> is a f</a:t>
            </a:r>
            <a:r>
              <a:rPr lang="en-US" altLang="en-US" dirty="0">
                <a:latin typeface="+mn-lt"/>
              </a:rPr>
              <a:t>ederal law which forbids discrimination on the basis of genetic information in employment.  Genetic information includes information about an individual’s genetic tests and the genetic tests of an individual’s family members, as well as information about the manifestation of a disease or disorder in an individual’s family members (i.e. family medical history). Family medical history is included in the definition of genetic information because it is often used to determine whether someone has an increased risk of getting a disease, disorder, or condition in the future. </a:t>
            </a:r>
          </a:p>
          <a:p>
            <a:pPr eaLnBrk="1" hangingPunct="1"/>
            <a:endParaRPr lang="en-US" altLang="en-US" u="sng" dirty="0"/>
          </a:p>
          <a:p>
            <a:pPr eaLnBrk="1" hangingPunct="1"/>
            <a:r>
              <a:rPr lang="en-US" altLang="en-US" b="1" dirty="0"/>
              <a:t>Pennsylvania Human Relations Act (PHRA) </a:t>
            </a:r>
            <a:r>
              <a:rPr lang="en-US" altLang="en-US" dirty="0"/>
              <a:t>is the state law that prohibits discrimination in employment and public accommodations.</a:t>
            </a:r>
          </a:p>
          <a:p>
            <a:pPr eaLnBrk="1" hangingPunct="1"/>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D184F57-FFD3-4B1E-A769-095122B84507}" type="slidenum">
              <a:rPr lang="en-US" smtClean="0"/>
              <a:t>6</a:t>
            </a:fld>
            <a:endParaRPr lang="en-US"/>
          </a:p>
        </p:txBody>
      </p:sp>
    </p:spTree>
    <p:extLst>
      <p:ext uri="{BB962C8B-B14F-4D97-AF65-F5344CB8AC3E}">
        <p14:creationId xmlns:p14="http://schemas.microsoft.com/office/powerpoint/2010/main" val="46931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latin typeface="+mn-lt"/>
              </a:rPr>
              <a:t>These laws and policies extend protections to all employment practices and procedures including, but not limited to: application, hiring, promotion, testing, medical examinations, layoff/recall, assignments, evaluation, compensation, discipline, leave, training, benefits, termination, and all other aspects of employment.  </a:t>
            </a:r>
          </a:p>
          <a:p>
            <a:endParaRPr lang="en-US" dirty="0"/>
          </a:p>
          <a:p>
            <a:r>
              <a:rPr lang="en-US" dirty="0"/>
              <a:t>Now that we reviewed the federal and state laws, let’s go back and learn how disability is defined and who is covered under commonwealth policy.</a:t>
            </a:r>
          </a:p>
        </p:txBody>
      </p:sp>
      <p:sp>
        <p:nvSpPr>
          <p:cNvPr id="4" name="Slide Number Placeholder 3"/>
          <p:cNvSpPr>
            <a:spLocks noGrp="1"/>
          </p:cNvSpPr>
          <p:nvPr>
            <p:ph type="sldNum" sz="quarter" idx="10"/>
          </p:nvPr>
        </p:nvSpPr>
        <p:spPr/>
        <p:txBody>
          <a:bodyPr/>
          <a:lstStyle/>
          <a:p>
            <a:fld id="{AD184F57-FFD3-4B1E-A769-095122B84507}" type="slidenum">
              <a:rPr lang="en-US" smtClean="0"/>
              <a:t>7</a:t>
            </a:fld>
            <a:endParaRPr lang="en-US"/>
          </a:p>
        </p:txBody>
      </p:sp>
    </p:spTree>
    <p:extLst>
      <p:ext uri="{BB962C8B-B14F-4D97-AF65-F5344CB8AC3E}">
        <p14:creationId xmlns:p14="http://schemas.microsoft.com/office/powerpoint/2010/main" val="415079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Under MD 205.25, a disability is defined as a physical or mental impairment that </a:t>
            </a:r>
            <a:r>
              <a:rPr lang="en-US" altLang="en-US" u="none" dirty="0">
                <a:latin typeface="+mn-lt"/>
              </a:rPr>
              <a:t>substantially limits one or more major life activities</a:t>
            </a:r>
            <a:r>
              <a:rPr lang="en-US" altLang="en-US" dirty="0">
                <a:latin typeface="+mn-lt"/>
              </a:rPr>
              <a:t>.  In the following slides we’ll discuss what is meant by a physical or mental impairment, we’ll review the term “substantially limits” and we’ll also identify what is included in major life activities.</a:t>
            </a:r>
          </a:p>
          <a:p>
            <a:pPr eaLnBrk="1" hangingPunct="1"/>
            <a:endParaRPr lang="en-US" alt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mn-lt"/>
              </a:rPr>
              <a:t>An individual is covered under this management directive if he/she has a disability, a record of a disability, or is regarded as having a disability.  During this training we will primarily cover the first prong of the definition but let’s briefly review the other prongs in the next two slides.  </a:t>
            </a:r>
          </a:p>
          <a:p>
            <a:pPr eaLnBrk="1" hangingPunct="1"/>
            <a:endParaRPr lang="en-US" alt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8</a:t>
            </a:fld>
            <a:endParaRPr lang="en-US">
              <a:solidFill>
                <a:prstClr val="black"/>
              </a:solidFill>
            </a:endParaRPr>
          </a:p>
        </p:txBody>
      </p:sp>
    </p:spTree>
    <p:extLst>
      <p:ext uri="{BB962C8B-B14F-4D97-AF65-F5344CB8AC3E}">
        <p14:creationId xmlns:p14="http://schemas.microsoft.com/office/powerpoint/2010/main" val="392566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mn-lt"/>
              </a:rPr>
              <a:t>Record of a disability applies when an employee had a physical or mental impairment which substantially limited a major life activity from which he/she recovered.  For example, if someone had cancer which was successfully treated, that individual has a record of a disability. </a:t>
            </a:r>
            <a:endParaRPr lang="en-US" altLang="en-US" dirty="0"/>
          </a:p>
          <a:p>
            <a:pPr eaLnBrk="1" hangingPunct="1"/>
            <a:endParaRPr lang="en-US" altLang="en-US" dirty="0"/>
          </a:p>
          <a:p>
            <a:pPr eaLnBrk="1" hangingPunct="1"/>
            <a:r>
              <a:rPr lang="en-US" altLang="en-US" dirty="0"/>
              <a:t>There is no requirement to accommodate individuals who have a “record of” a disability.  Individuals who have a “record of” a disability are entitled to protection from discrimination under federal and state laws and commonwealth policy.  Complaints can be filed based on an individual’s record of a disability.</a:t>
            </a:r>
          </a:p>
          <a:p>
            <a:pPr eaLnBrk="1" hangingPunct="1"/>
            <a:endParaRPr lang="en-US" altLang="en-US" dirty="0"/>
          </a:p>
          <a:p>
            <a:pPr eaLnBrk="1" hangingPunct="1"/>
            <a:endParaRPr lang="en-US" altLang="en-US" dirty="0">
              <a:latin typeface="+mn-lt"/>
            </a:endParaRPr>
          </a:p>
        </p:txBody>
      </p:sp>
      <p:sp>
        <p:nvSpPr>
          <p:cNvPr id="4" name="Slide Number Placeholder 3"/>
          <p:cNvSpPr>
            <a:spLocks noGrp="1"/>
          </p:cNvSpPr>
          <p:nvPr>
            <p:ph type="sldNum" sz="quarter" idx="10"/>
          </p:nvPr>
        </p:nvSpPr>
        <p:spPr/>
        <p:txBody>
          <a:bodyPr/>
          <a:lstStyle/>
          <a:p>
            <a:pPr defTabSz="933237">
              <a:defRPr/>
            </a:pPr>
            <a:fld id="{E530D15D-AB06-4055-BD4A-405311E189E1}" type="slidenum">
              <a:rPr lang="en-US">
                <a:solidFill>
                  <a:prstClr val="black"/>
                </a:solidFill>
              </a:rPr>
              <a:pPr defTabSz="933237">
                <a:defRPr/>
              </a:pPr>
              <a:t>9</a:t>
            </a:fld>
            <a:endParaRPr lang="en-US">
              <a:solidFill>
                <a:prstClr val="black"/>
              </a:solidFill>
            </a:endParaRPr>
          </a:p>
        </p:txBody>
      </p:sp>
    </p:spTree>
    <p:extLst>
      <p:ext uri="{BB962C8B-B14F-4D97-AF65-F5344CB8AC3E}">
        <p14:creationId xmlns:p14="http://schemas.microsoft.com/office/powerpoint/2010/main" val="3478359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B93160A-66B8-45F5-B3D8-B04225CCE19D}" type="slidenum">
              <a:rPr lang="en-US" altLang="en-US"/>
              <a:pPr>
                <a:defRPr/>
              </a:pPr>
              <a:t>‹#›</a:t>
            </a:fld>
            <a:endParaRPr lang="en-US" altLang="en-US"/>
          </a:p>
        </p:txBody>
      </p:sp>
    </p:spTree>
    <p:extLst>
      <p:ext uri="{BB962C8B-B14F-4D97-AF65-F5344CB8AC3E}">
        <p14:creationId xmlns:p14="http://schemas.microsoft.com/office/powerpoint/2010/main" val="407780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D60F53-1B08-4864-AA24-2CCA8E94347E}" type="slidenum">
              <a:rPr lang="en-US" altLang="en-US"/>
              <a:pPr>
                <a:defRPr/>
              </a:pPr>
              <a:t>‹#›</a:t>
            </a:fld>
            <a:endParaRPr lang="en-US" altLang="en-US"/>
          </a:p>
        </p:txBody>
      </p:sp>
    </p:spTree>
    <p:extLst>
      <p:ext uri="{BB962C8B-B14F-4D97-AF65-F5344CB8AC3E}">
        <p14:creationId xmlns:p14="http://schemas.microsoft.com/office/powerpoint/2010/main" val="169325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E8D09E-8A79-463D-AECA-DD8B09DC5B69}" type="slidenum">
              <a:rPr lang="en-US" altLang="en-US"/>
              <a:pPr>
                <a:defRPr/>
              </a:pPr>
              <a:t>‹#›</a:t>
            </a:fld>
            <a:endParaRPr lang="en-US" altLang="en-US"/>
          </a:p>
        </p:txBody>
      </p:sp>
    </p:spTree>
    <p:extLst>
      <p:ext uri="{BB962C8B-B14F-4D97-AF65-F5344CB8AC3E}">
        <p14:creationId xmlns:p14="http://schemas.microsoft.com/office/powerpoint/2010/main" val="263860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5C0263F-3F78-4335-AEF9-533409DF25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98D0B0-BDFF-4895-B66D-F5BA4BF68C7D}"/>
              </a:ext>
            </a:extLst>
          </p:cNvPr>
          <p:cNvSpPr>
            <a:spLocks noGrp="1" noChangeArrowheads="1"/>
          </p:cNvSpPr>
          <p:nvPr>
            <p:ph type="sldNum" sz="quarter" idx="11"/>
          </p:nvPr>
        </p:nvSpPr>
        <p:spPr>
          <a:ln/>
        </p:spPr>
        <p:txBody>
          <a:bodyPr/>
          <a:lstStyle>
            <a:lvl1pPr>
              <a:defRPr/>
            </a:lvl1pPr>
          </a:lstStyle>
          <a:p>
            <a:fld id="{A495600F-6E3A-44F5-A02B-A3FD4C409F2B}" type="slidenum">
              <a:rPr lang="en-US" altLang="en-US"/>
              <a:pPr/>
              <a:t>‹#›</a:t>
            </a:fld>
            <a:endParaRPr lang="en-US" altLang="en-US"/>
          </a:p>
        </p:txBody>
      </p:sp>
    </p:spTree>
    <p:extLst>
      <p:ext uri="{BB962C8B-B14F-4D97-AF65-F5344CB8AC3E}">
        <p14:creationId xmlns:p14="http://schemas.microsoft.com/office/powerpoint/2010/main" val="236616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54DF44-433B-431D-B730-82D1B280BD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742949-43CE-4E17-9E96-02BC2ACC2702}"/>
              </a:ext>
            </a:extLst>
          </p:cNvPr>
          <p:cNvSpPr>
            <a:spLocks noGrp="1" noChangeArrowheads="1"/>
          </p:cNvSpPr>
          <p:nvPr>
            <p:ph type="sldNum" sz="quarter" idx="11"/>
          </p:nvPr>
        </p:nvSpPr>
        <p:spPr>
          <a:ln/>
        </p:spPr>
        <p:txBody>
          <a:bodyPr/>
          <a:lstStyle>
            <a:lvl1pPr>
              <a:defRPr/>
            </a:lvl1pPr>
          </a:lstStyle>
          <a:p>
            <a:fld id="{25965317-CD71-418B-BF4C-456DBF4F5C8F}" type="slidenum">
              <a:rPr lang="en-US" altLang="en-US"/>
              <a:pPr/>
              <a:t>‹#›</a:t>
            </a:fld>
            <a:endParaRPr lang="en-US" altLang="en-US"/>
          </a:p>
        </p:txBody>
      </p:sp>
    </p:spTree>
    <p:extLst>
      <p:ext uri="{BB962C8B-B14F-4D97-AF65-F5344CB8AC3E}">
        <p14:creationId xmlns:p14="http://schemas.microsoft.com/office/powerpoint/2010/main" val="427756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3758C32-195E-4241-A70D-8CBFCD0F0F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583FB5-CDF0-48AD-8AC9-6B714057D3F1}"/>
              </a:ext>
            </a:extLst>
          </p:cNvPr>
          <p:cNvSpPr>
            <a:spLocks noGrp="1" noChangeArrowheads="1"/>
          </p:cNvSpPr>
          <p:nvPr>
            <p:ph type="sldNum" sz="quarter" idx="11"/>
          </p:nvPr>
        </p:nvSpPr>
        <p:spPr>
          <a:ln/>
        </p:spPr>
        <p:txBody>
          <a:bodyPr/>
          <a:lstStyle>
            <a:lvl1pPr>
              <a:defRPr/>
            </a:lvl1pPr>
          </a:lstStyle>
          <a:p>
            <a:fld id="{5E8169E2-4400-4742-B30F-E12BC1E190AF}" type="slidenum">
              <a:rPr lang="en-US" altLang="en-US"/>
              <a:pPr/>
              <a:t>‹#›</a:t>
            </a:fld>
            <a:endParaRPr lang="en-US" altLang="en-US"/>
          </a:p>
        </p:txBody>
      </p:sp>
    </p:spTree>
    <p:extLst>
      <p:ext uri="{BB962C8B-B14F-4D97-AF65-F5344CB8AC3E}">
        <p14:creationId xmlns:p14="http://schemas.microsoft.com/office/powerpoint/2010/main" val="4057969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67B5C5-3CD9-4FB4-BCE3-3B3747CAB4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E2851E-B07C-4BBC-8F2C-59A590EB0CBA}"/>
              </a:ext>
            </a:extLst>
          </p:cNvPr>
          <p:cNvSpPr>
            <a:spLocks noGrp="1" noChangeArrowheads="1"/>
          </p:cNvSpPr>
          <p:nvPr>
            <p:ph type="sldNum" sz="quarter" idx="11"/>
          </p:nvPr>
        </p:nvSpPr>
        <p:spPr>
          <a:ln/>
        </p:spPr>
        <p:txBody>
          <a:bodyPr/>
          <a:lstStyle>
            <a:lvl1pPr>
              <a:defRPr/>
            </a:lvl1pPr>
          </a:lstStyle>
          <a:p>
            <a:fld id="{34743999-1B0A-436E-8B5E-67A24E3835C4}" type="slidenum">
              <a:rPr lang="en-US" altLang="en-US"/>
              <a:pPr/>
              <a:t>‹#›</a:t>
            </a:fld>
            <a:endParaRPr lang="en-US" altLang="en-US"/>
          </a:p>
        </p:txBody>
      </p:sp>
    </p:spTree>
    <p:extLst>
      <p:ext uri="{BB962C8B-B14F-4D97-AF65-F5344CB8AC3E}">
        <p14:creationId xmlns:p14="http://schemas.microsoft.com/office/powerpoint/2010/main" val="2591020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A4DCC0F-4164-44D3-AF22-BE4B39CB616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BE4A6A-BEB7-4E03-86F1-30C076C11EBF}"/>
              </a:ext>
            </a:extLst>
          </p:cNvPr>
          <p:cNvSpPr>
            <a:spLocks noGrp="1" noChangeArrowheads="1"/>
          </p:cNvSpPr>
          <p:nvPr>
            <p:ph type="sldNum" sz="quarter" idx="11"/>
          </p:nvPr>
        </p:nvSpPr>
        <p:spPr>
          <a:ln/>
        </p:spPr>
        <p:txBody>
          <a:bodyPr/>
          <a:lstStyle>
            <a:lvl1pPr>
              <a:defRPr/>
            </a:lvl1pPr>
          </a:lstStyle>
          <a:p>
            <a:fld id="{D5F7524B-F2F5-45FE-9570-34639604BBEC}" type="slidenum">
              <a:rPr lang="en-US" altLang="en-US"/>
              <a:pPr/>
              <a:t>‹#›</a:t>
            </a:fld>
            <a:endParaRPr lang="en-US" altLang="en-US"/>
          </a:p>
        </p:txBody>
      </p:sp>
    </p:spTree>
    <p:extLst>
      <p:ext uri="{BB962C8B-B14F-4D97-AF65-F5344CB8AC3E}">
        <p14:creationId xmlns:p14="http://schemas.microsoft.com/office/powerpoint/2010/main" val="138031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7B89534-3588-43B2-AC6C-A6AF3AA659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89F8AF0-6C9F-44D8-B046-4E4E87C367EB}"/>
              </a:ext>
            </a:extLst>
          </p:cNvPr>
          <p:cNvSpPr>
            <a:spLocks noGrp="1" noChangeArrowheads="1"/>
          </p:cNvSpPr>
          <p:nvPr>
            <p:ph type="sldNum" sz="quarter" idx="11"/>
          </p:nvPr>
        </p:nvSpPr>
        <p:spPr>
          <a:ln/>
        </p:spPr>
        <p:txBody>
          <a:bodyPr/>
          <a:lstStyle>
            <a:lvl1pPr>
              <a:defRPr/>
            </a:lvl1pPr>
          </a:lstStyle>
          <a:p>
            <a:fld id="{3B914182-785E-4BFF-A13B-4C2A81752BA5}" type="slidenum">
              <a:rPr lang="en-US" altLang="en-US"/>
              <a:pPr/>
              <a:t>‹#›</a:t>
            </a:fld>
            <a:endParaRPr lang="en-US" altLang="en-US"/>
          </a:p>
        </p:txBody>
      </p:sp>
    </p:spTree>
    <p:extLst>
      <p:ext uri="{BB962C8B-B14F-4D97-AF65-F5344CB8AC3E}">
        <p14:creationId xmlns:p14="http://schemas.microsoft.com/office/powerpoint/2010/main" val="1107155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8BD0A1-BBCD-432B-BFF6-7EF6EB1E5CA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D1BBA97-D447-4730-8C1B-217823DA33BA}"/>
              </a:ext>
            </a:extLst>
          </p:cNvPr>
          <p:cNvSpPr>
            <a:spLocks noGrp="1" noChangeArrowheads="1"/>
          </p:cNvSpPr>
          <p:nvPr>
            <p:ph type="sldNum" sz="quarter" idx="11"/>
          </p:nvPr>
        </p:nvSpPr>
        <p:spPr>
          <a:ln/>
        </p:spPr>
        <p:txBody>
          <a:bodyPr/>
          <a:lstStyle>
            <a:lvl1pPr>
              <a:defRPr/>
            </a:lvl1pPr>
          </a:lstStyle>
          <a:p>
            <a:fld id="{9BE13154-810A-4AFA-8C7F-03D578EBC0E2}" type="slidenum">
              <a:rPr lang="en-US" altLang="en-US"/>
              <a:pPr/>
              <a:t>‹#›</a:t>
            </a:fld>
            <a:endParaRPr lang="en-US" altLang="en-US"/>
          </a:p>
        </p:txBody>
      </p:sp>
    </p:spTree>
    <p:extLst>
      <p:ext uri="{BB962C8B-B14F-4D97-AF65-F5344CB8AC3E}">
        <p14:creationId xmlns:p14="http://schemas.microsoft.com/office/powerpoint/2010/main" val="3987354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8B2863C-37B6-4B65-BD33-0A6057BC61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D983136-A114-49EC-ADC5-2B334B9D337B}"/>
              </a:ext>
            </a:extLst>
          </p:cNvPr>
          <p:cNvSpPr>
            <a:spLocks noGrp="1" noChangeArrowheads="1"/>
          </p:cNvSpPr>
          <p:nvPr>
            <p:ph type="sldNum" sz="quarter" idx="11"/>
          </p:nvPr>
        </p:nvSpPr>
        <p:spPr>
          <a:ln/>
        </p:spPr>
        <p:txBody>
          <a:bodyPr/>
          <a:lstStyle>
            <a:lvl1pPr>
              <a:defRPr/>
            </a:lvl1pPr>
          </a:lstStyle>
          <a:p>
            <a:fld id="{0718D2E9-EC75-4242-9E76-7BF5EAC0C976}" type="slidenum">
              <a:rPr lang="en-US" altLang="en-US"/>
              <a:pPr/>
              <a:t>‹#›</a:t>
            </a:fld>
            <a:endParaRPr lang="en-US" altLang="en-US"/>
          </a:p>
        </p:txBody>
      </p:sp>
    </p:spTree>
    <p:extLst>
      <p:ext uri="{BB962C8B-B14F-4D97-AF65-F5344CB8AC3E}">
        <p14:creationId xmlns:p14="http://schemas.microsoft.com/office/powerpoint/2010/main" val="322993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E127EFF-DFEC-47B4-9A0A-A4702A77E3F2}" type="slidenum">
              <a:rPr lang="en-US" altLang="en-US"/>
              <a:pPr>
                <a:defRPr/>
              </a:pPr>
              <a:t>‹#›</a:t>
            </a:fld>
            <a:endParaRPr lang="en-US" altLang="en-US"/>
          </a:p>
        </p:txBody>
      </p:sp>
    </p:spTree>
    <p:extLst>
      <p:ext uri="{BB962C8B-B14F-4D97-AF65-F5344CB8AC3E}">
        <p14:creationId xmlns:p14="http://schemas.microsoft.com/office/powerpoint/2010/main" val="3491427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F4483AB-3EEF-4BC2-92DC-801B0C9F2C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7DEEB9-D589-41F8-9833-DAEF3AEF1F27}"/>
              </a:ext>
            </a:extLst>
          </p:cNvPr>
          <p:cNvSpPr>
            <a:spLocks noGrp="1" noChangeArrowheads="1"/>
          </p:cNvSpPr>
          <p:nvPr>
            <p:ph type="sldNum" sz="quarter" idx="11"/>
          </p:nvPr>
        </p:nvSpPr>
        <p:spPr>
          <a:ln/>
        </p:spPr>
        <p:txBody>
          <a:bodyPr/>
          <a:lstStyle>
            <a:lvl1pPr>
              <a:defRPr/>
            </a:lvl1pPr>
          </a:lstStyle>
          <a:p>
            <a:fld id="{B0B57F4F-DCEE-4418-80A6-93A5626A60C5}" type="slidenum">
              <a:rPr lang="en-US" altLang="en-US"/>
              <a:pPr/>
              <a:t>‹#›</a:t>
            </a:fld>
            <a:endParaRPr lang="en-US" altLang="en-US"/>
          </a:p>
        </p:txBody>
      </p:sp>
    </p:spTree>
    <p:extLst>
      <p:ext uri="{BB962C8B-B14F-4D97-AF65-F5344CB8AC3E}">
        <p14:creationId xmlns:p14="http://schemas.microsoft.com/office/powerpoint/2010/main" val="174172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EE0917-51BE-499D-ACF5-CEC78BB0ED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8F69DA-6DD6-49FE-B074-08D54EDCA1B2}"/>
              </a:ext>
            </a:extLst>
          </p:cNvPr>
          <p:cNvSpPr>
            <a:spLocks noGrp="1" noChangeArrowheads="1"/>
          </p:cNvSpPr>
          <p:nvPr>
            <p:ph type="sldNum" sz="quarter" idx="11"/>
          </p:nvPr>
        </p:nvSpPr>
        <p:spPr>
          <a:ln/>
        </p:spPr>
        <p:txBody>
          <a:bodyPr/>
          <a:lstStyle>
            <a:lvl1pPr>
              <a:defRPr/>
            </a:lvl1pPr>
          </a:lstStyle>
          <a:p>
            <a:fld id="{95BDE82B-5901-498E-9795-0A3383ADBB8C}" type="slidenum">
              <a:rPr lang="en-US" altLang="en-US"/>
              <a:pPr/>
              <a:t>‹#›</a:t>
            </a:fld>
            <a:endParaRPr lang="en-US" altLang="en-US"/>
          </a:p>
        </p:txBody>
      </p:sp>
    </p:spTree>
    <p:extLst>
      <p:ext uri="{BB962C8B-B14F-4D97-AF65-F5344CB8AC3E}">
        <p14:creationId xmlns:p14="http://schemas.microsoft.com/office/powerpoint/2010/main" val="2866129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955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1341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1FBFF49-D54A-4467-B60B-CAF90AE323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28775B-65B2-4525-A6B6-E233E47EAE9E}"/>
              </a:ext>
            </a:extLst>
          </p:cNvPr>
          <p:cNvSpPr>
            <a:spLocks noGrp="1" noChangeArrowheads="1"/>
          </p:cNvSpPr>
          <p:nvPr>
            <p:ph type="sldNum" sz="quarter" idx="11"/>
          </p:nvPr>
        </p:nvSpPr>
        <p:spPr>
          <a:ln/>
        </p:spPr>
        <p:txBody>
          <a:bodyPr/>
          <a:lstStyle>
            <a:lvl1pPr>
              <a:defRPr/>
            </a:lvl1pPr>
          </a:lstStyle>
          <a:p>
            <a:fld id="{E4592AB3-A37D-45F0-8326-A429ED26D6A3}" type="slidenum">
              <a:rPr lang="en-US" altLang="en-US"/>
              <a:pPr/>
              <a:t>‹#›</a:t>
            </a:fld>
            <a:endParaRPr lang="en-US" altLang="en-US"/>
          </a:p>
        </p:txBody>
      </p:sp>
    </p:spTree>
    <p:extLst>
      <p:ext uri="{BB962C8B-B14F-4D97-AF65-F5344CB8AC3E}">
        <p14:creationId xmlns:p14="http://schemas.microsoft.com/office/powerpoint/2010/main" val="2907318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F10603D-B49C-4B9D-8872-9DEFB200AD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C7002A-9E55-4269-B9D4-36A2981D6CD3}"/>
              </a:ext>
            </a:extLst>
          </p:cNvPr>
          <p:cNvSpPr>
            <a:spLocks noGrp="1" noChangeArrowheads="1"/>
          </p:cNvSpPr>
          <p:nvPr>
            <p:ph type="sldNum" sz="quarter" idx="11"/>
          </p:nvPr>
        </p:nvSpPr>
        <p:spPr>
          <a:ln/>
        </p:spPr>
        <p:txBody>
          <a:bodyPr/>
          <a:lstStyle>
            <a:lvl1pPr>
              <a:defRPr/>
            </a:lvl1pPr>
          </a:lstStyle>
          <a:p>
            <a:pPr>
              <a:defRPr/>
            </a:pPr>
            <a:fld id="{2D9D94EA-9E67-46FF-9AFC-BD7CD11DBF44}" type="slidenum">
              <a:rPr lang="en-US" altLang="en-US"/>
              <a:pPr>
                <a:defRPr/>
              </a:pPr>
              <a:t>‹#›</a:t>
            </a:fld>
            <a:endParaRPr lang="en-US" altLang="en-US"/>
          </a:p>
        </p:txBody>
      </p:sp>
    </p:spTree>
    <p:extLst>
      <p:ext uri="{BB962C8B-B14F-4D97-AF65-F5344CB8AC3E}">
        <p14:creationId xmlns:p14="http://schemas.microsoft.com/office/powerpoint/2010/main" val="3789760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5E95F8-9FF0-40AC-9EDE-3870D43975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A40574-A7D0-4592-926C-3E7876841642}"/>
              </a:ext>
            </a:extLst>
          </p:cNvPr>
          <p:cNvSpPr>
            <a:spLocks noGrp="1" noChangeArrowheads="1"/>
          </p:cNvSpPr>
          <p:nvPr>
            <p:ph type="sldNum" sz="quarter" idx="11"/>
          </p:nvPr>
        </p:nvSpPr>
        <p:spPr>
          <a:ln/>
        </p:spPr>
        <p:txBody>
          <a:bodyPr/>
          <a:lstStyle>
            <a:lvl1pPr>
              <a:defRPr/>
            </a:lvl1pPr>
          </a:lstStyle>
          <a:p>
            <a:pPr>
              <a:defRPr/>
            </a:pPr>
            <a:fld id="{0342BE0A-DFB5-4D0B-96E9-BC454879074B}" type="slidenum">
              <a:rPr lang="en-US" altLang="en-US"/>
              <a:pPr>
                <a:defRPr/>
              </a:pPr>
              <a:t>‹#›</a:t>
            </a:fld>
            <a:endParaRPr lang="en-US" altLang="en-US"/>
          </a:p>
        </p:txBody>
      </p:sp>
    </p:spTree>
    <p:extLst>
      <p:ext uri="{BB962C8B-B14F-4D97-AF65-F5344CB8AC3E}">
        <p14:creationId xmlns:p14="http://schemas.microsoft.com/office/powerpoint/2010/main" val="2048497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6525CDF-E4FA-4CD0-B113-4FFEE8D9D2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FF41D6-D7C7-47CB-9577-040066BAA9DF}"/>
              </a:ext>
            </a:extLst>
          </p:cNvPr>
          <p:cNvSpPr>
            <a:spLocks noGrp="1" noChangeArrowheads="1"/>
          </p:cNvSpPr>
          <p:nvPr>
            <p:ph type="sldNum" sz="quarter" idx="11"/>
          </p:nvPr>
        </p:nvSpPr>
        <p:spPr>
          <a:ln/>
        </p:spPr>
        <p:txBody>
          <a:bodyPr/>
          <a:lstStyle>
            <a:lvl1pPr>
              <a:defRPr/>
            </a:lvl1pPr>
          </a:lstStyle>
          <a:p>
            <a:pPr>
              <a:defRPr/>
            </a:pPr>
            <a:fld id="{E9A4CD49-432E-4D69-8B11-B75C7527F618}" type="slidenum">
              <a:rPr lang="en-US" altLang="en-US"/>
              <a:pPr>
                <a:defRPr/>
              </a:pPr>
              <a:t>‹#›</a:t>
            </a:fld>
            <a:endParaRPr lang="en-US" altLang="en-US"/>
          </a:p>
        </p:txBody>
      </p:sp>
    </p:spTree>
    <p:extLst>
      <p:ext uri="{BB962C8B-B14F-4D97-AF65-F5344CB8AC3E}">
        <p14:creationId xmlns:p14="http://schemas.microsoft.com/office/powerpoint/2010/main" val="152059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DD00F72-548B-4541-B5DD-E6A0F2D09C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D63385-0A42-43B0-8E85-4C4A56ED8495}"/>
              </a:ext>
            </a:extLst>
          </p:cNvPr>
          <p:cNvSpPr>
            <a:spLocks noGrp="1" noChangeArrowheads="1"/>
          </p:cNvSpPr>
          <p:nvPr>
            <p:ph type="sldNum" sz="quarter" idx="11"/>
          </p:nvPr>
        </p:nvSpPr>
        <p:spPr>
          <a:ln/>
        </p:spPr>
        <p:txBody>
          <a:bodyPr/>
          <a:lstStyle>
            <a:lvl1pPr>
              <a:defRPr/>
            </a:lvl1pPr>
          </a:lstStyle>
          <a:p>
            <a:pPr>
              <a:defRPr/>
            </a:pPr>
            <a:fld id="{B6EFB9E4-C72B-4036-B36C-A363563070BD}" type="slidenum">
              <a:rPr lang="en-US" altLang="en-US"/>
              <a:pPr>
                <a:defRPr/>
              </a:pPr>
              <a:t>‹#›</a:t>
            </a:fld>
            <a:endParaRPr lang="en-US" altLang="en-US"/>
          </a:p>
        </p:txBody>
      </p:sp>
    </p:spTree>
    <p:extLst>
      <p:ext uri="{BB962C8B-B14F-4D97-AF65-F5344CB8AC3E}">
        <p14:creationId xmlns:p14="http://schemas.microsoft.com/office/powerpoint/2010/main" val="42855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5A93A50-0397-48B1-88B4-8CD97310474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A908DE9-4E71-4587-927E-33E775DD9A87}"/>
              </a:ext>
            </a:extLst>
          </p:cNvPr>
          <p:cNvSpPr>
            <a:spLocks noGrp="1" noChangeArrowheads="1"/>
          </p:cNvSpPr>
          <p:nvPr>
            <p:ph type="sldNum" sz="quarter" idx="11"/>
          </p:nvPr>
        </p:nvSpPr>
        <p:spPr>
          <a:ln/>
        </p:spPr>
        <p:txBody>
          <a:bodyPr/>
          <a:lstStyle>
            <a:lvl1pPr>
              <a:defRPr/>
            </a:lvl1pPr>
          </a:lstStyle>
          <a:p>
            <a:pPr>
              <a:defRPr/>
            </a:pPr>
            <a:fld id="{59A16314-B4F5-4C0B-AF84-BE17AF25624C}" type="slidenum">
              <a:rPr lang="en-US" altLang="en-US"/>
              <a:pPr>
                <a:defRPr/>
              </a:pPr>
              <a:t>‹#›</a:t>
            </a:fld>
            <a:endParaRPr lang="en-US" altLang="en-US"/>
          </a:p>
        </p:txBody>
      </p:sp>
    </p:spTree>
    <p:extLst>
      <p:ext uri="{BB962C8B-B14F-4D97-AF65-F5344CB8AC3E}">
        <p14:creationId xmlns:p14="http://schemas.microsoft.com/office/powerpoint/2010/main" val="1912886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013B755-DEC1-48D0-BC7F-B5F2BF51E7A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3D6F7AB-9498-436E-9F0A-13BAC92F8966}"/>
              </a:ext>
            </a:extLst>
          </p:cNvPr>
          <p:cNvSpPr>
            <a:spLocks noGrp="1" noChangeArrowheads="1"/>
          </p:cNvSpPr>
          <p:nvPr>
            <p:ph type="sldNum" sz="quarter" idx="11"/>
          </p:nvPr>
        </p:nvSpPr>
        <p:spPr>
          <a:ln/>
        </p:spPr>
        <p:txBody>
          <a:bodyPr/>
          <a:lstStyle>
            <a:lvl1pPr>
              <a:defRPr/>
            </a:lvl1pPr>
          </a:lstStyle>
          <a:p>
            <a:pPr>
              <a:defRPr/>
            </a:pPr>
            <a:fld id="{4BC6A653-E513-415F-92C5-77C21EA492DD}" type="slidenum">
              <a:rPr lang="en-US" altLang="en-US"/>
              <a:pPr>
                <a:defRPr/>
              </a:pPr>
              <a:t>‹#›</a:t>
            </a:fld>
            <a:endParaRPr lang="en-US" altLang="en-US"/>
          </a:p>
        </p:txBody>
      </p:sp>
    </p:spTree>
    <p:extLst>
      <p:ext uri="{BB962C8B-B14F-4D97-AF65-F5344CB8AC3E}">
        <p14:creationId xmlns:p14="http://schemas.microsoft.com/office/powerpoint/2010/main" val="3224522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BE1398-9B63-4F87-9050-AB4FE20CB8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287A853-5216-42E2-816E-721BF5FE91A6}"/>
              </a:ext>
            </a:extLst>
          </p:cNvPr>
          <p:cNvSpPr>
            <a:spLocks noGrp="1" noChangeArrowheads="1"/>
          </p:cNvSpPr>
          <p:nvPr>
            <p:ph type="sldNum" sz="quarter" idx="11"/>
          </p:nvPr>
        </p:nvSpPr>
        <p:spPr>
          <a:ln/>
        </p:spPr>
        <p:txBody>
          <a:bodyPr/>
          <a:lstStyle>
            <a:lvl1pPr>
              <a:defRPr/>
            </a:lvl1pPr>
          </a:lstStyle>
          <a:p>
            <a:pPr>
              <a:defRPr/>
            </a:pPr>
            <a:fld id="{F92CF80D-1B5A-477D-9FAB-34066D3DB003}" type="slidenum">
              <a:rPr lang="en-US" altLang="en-US"/>
              <a:pPr>
                <a:defRPr/>
              </a:pPr>
              <a:t>‹#›</a:t>
            </a:fld>
            <a:endParaRPr lang="en-US" altLang="en-US"/>
          </a:p>
        </p:txBody>
      </p:sp>
    </p:spTree>
    <p:extLst>
      <p:ext uri="{BB962C8B-B14F-4D97-AF65-F5344CB8AC3E}">
        <p14:creationId xmlns:p14="http://schemas.microsoft.com/office/powerpoint/2010/main" val="339172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AC0B3B-072E-4B95-81D1-3EEC05727700}" type="slidenum">
              <a:rPr lang="en-US" altLang="en-US"/>
              <a:pPr>
                <a:defRPr/>
              </a:pPr>
              <a:t>‹#›</a:t>
            </a:fld>
            <a:endParaRPr lang="en-US" altLang="en-US"/>
          </a:p>
        </p:txBody>
      </p:sp>
    </p:spTree>
    <p:extLst>
      <p:ext uri="{BB962C8B-B14F-4D97-AF65-F5344CB8AC3E}">
        <p14:creationId xmlns:p14="http://schemas.microsoft.com/office/powerpoint/2010/main" val="723434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5C71D80-6334-43A7-95D7-91ABB40E5A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F10E63-DEAE-4407-85F1-3C5F1A76507F}"/>
              </a:ext>
            </a:extLst>
          </p:cNvPr>
          <p:cNvSpPr>
            <a:spLocks noGrp="1" noChangeArrowheads="1"/>
          </p:cNvSpPr>
          <p:nvPr>
            <p:ph type="sldNum" sz="quarter" idx="11"/>
          </p:nvPr>
        </p:nvSpPr>
        <p:spPr>
          <a:ln/>
        </p:spPr>
        <p:txBody>
          <a:bodyPr/>
          <a:lstStyle>
            <a:lvl1pPr>
              <a:defRPr/>
            </a:lvl1pPr>
          </a:lstStyle>
          <a:p>
            <a:pPr>
              <a:defRPr/>
            </a:pPr>
            <a:fld id="{F5C29AE5-4A5A-46C1-AC63-2FAAB56321D6}" type="slidenum">
              <a:rPr lang="en-US" altLang="en-US"/>
              <a:pPr>
                <a:defRPr/>
              </a:pPr>
              <a:t>‹#›</a:t>
            </a:fld>
            <a:endParaRPr lang="en-US" altLang="en-US"/>
          </a:p>
        </p:txBody>
      </p:sp>
    </p:spTree>
    <p:extLst>
      <p:ext uri="{BB962C8B-B14F-4D97-AF65-F5344CB8AC3E}">
        <p14:creationId xmlns:p14="http://schemas.microsoft.com/office/powerpoint/2010/main" val="2945957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3085E9A-0ABE-499A-BBFA-857D93EFBC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5CAF2C2-74AD-4DC9-B5B6-96B0DEB1FC19}"/>
              </a:ext>
            </a:extLst>
          </p:cNvPr>
          <p:cNvSpPr>
            <a:spLocks noGrp="1" noChangeArrowheads="1"/>
          </p:cNvSpPr>
          <p:nvPr>
            <p:ph type="sldNum" sz="quarter" idx="11"/>
          </p:nvPr>
        </p:nvSpPr>
        <p:spPr>
          <a:ln/>
        </p:spPr>
        <p:txBody>
          <a:bodyPr/>
          <a:lstStyle>
            <a:lvl1pPr>
              <a:defRPr/>
            </a:lvl1pPr>
          </a:lstStyle>
          <a:p>
            <a:pPr>
              <a:defRPr/>
            </a:pPr>
            <a:fld id="{A0406EEF-B2AD-4433-B903-ED11F887C2A5}" type="slidenum">
              <a:rPr lang="en-US" altLang="en-US"/>
              <a:pPr>
                <a:defRPr/>
              </a:pPr>
              <a:t>‹#›</a:t>
            </a:fld>
            <a:endParaRPr lang="en-US" altLang="en-US"/>
          </a:p>
        </p:txBody>
      </p:sp>
    </p:spTree>
    <p:extLst>
      <p:ext uri="{BB962C8B-B14F-4D97-AF65-F5344CB8AC3E}">
        <p14:creationId xmlns:p14="http://schemas.microsoft.com/office/powerpoint/2010/main" val="888873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5C9E43-04DE-48B6-86AC-EA6572DC4E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7283B4-8CEE-4567-9F8D-826B6E013B12}"/>
              </a:ext>
            </a:extLst>
          </p:cNvPr>
          <p:cNvSpPr>
            <a:spLocks noGrp="1" noChangeArrowheads="1"/>
          </p:cNvSpPr>
          <p:nvPr>
            <p:ph type="sldNum" sz="quarter" idx="11"/>
          </p:nvPr>
        </p:nvSpPr>
        <p:spPr>
          <a:ln/>
        </p:spPr>
        <p:txBody>
          <a:bodyPr/>
          <a:lstStyle>
            <a:lvl1pPr>
              <a:defRPr/>
            </a:lvl1pPr>
          </a:lstStyle>
          <a:p>
            <a:pPr>
              <a:defRPr/>
            </a:pPr>
            <a:fld id="{320FA3A3-E07C-4F40-9404-3BCD77257D89}" type="slidenum">
              <a:rPr lang="en-US" altLang="en-US"/>
              <a:pPr>
                <a:defRPr/>
              </a:pPr>
              <a:t>‹#›</a:t>
            </a:fld>
            <a:endParaRPr lang="en-US" altLang="en-US"/>
          </a:p>
        </p:txBody>
      </p:sp>
    </p:spTree>
    <p:extLst>
      <p:ext uri="{BB962C8B-B14F-4D97-AF65-F5344CB8AC3E}">
        <p14:creationId xmlns:p14="http://schemas.microsoft.com/office/powerpoint/2010/main" val="1574129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955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1341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4DF3FC-9B03-49CD-AC71-13DAFABF25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CB81D0-FA0B-4073-AA57-148D69732130}"/>
              </a:ext>
            </a:extLst>
          </p:cNvPr>
          <p:cNvSpPr>
            <a:spLocks noGrp="1" noChangeArrowheads="1"/>
          </p:cNvSpPr>
          <p:nvPr>
            <p:ph type="sldNum" sz="quarter" idx="11"/>
          </p:nvPr>
        </p:nvSpPr>
        <p:spPr>
          <a:ln/>
        </p:spPr>
        <p:txBody>
          <a:bodyPr/>
          <a:lstStyle>
            <a:lvl1pPr>
              <a:defRPr/>
            </a:lvl1pPr>
          </a:lstStyle>
          <a:p>
            <a:pPr>
              <a:defRPr/>
            </a:pPr>
            <a:fld id="{B52E2F25-F917-415D-A8B2-327B46282CB3}" type="slidenum">
              <a:rPr lang="en-US" altLang="en-US"/>
              <a:pPr>
                <a:defRPr/>
              </a:pPr>
              <a:t>‹#›</a:t>
            </a:fld>
            <a:endParaRPr lang="en-US" altLang="en-US"/>
          </a:p>
        </p:txBody>
      </p:sp>
    </p:spTree>
    <p:extLst>
      <p:ext uri="{BB962C8B-B14F-4D97-AF65-F5344CB8AC3E}">
        <p14:creationId xmlns:p14="http://schemas.microsoft.com/office/powerpoint/2010/main" val="291457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ABDC23A-66CA-4EF7-84FE-9AC79360EB37}" type="slidenum">
              <a:rPr lang="en-US" altLang="en-US"/>
              <a:pPr>
                <a:defRPr/>
              </a:pPr>
              <a:t>‹#›</a:t>
            </a:fld>
            <a:endParaRPr lang="en-US" altLang="en-US"/>
          </a:p>
        </p:txBody>
      </p:sp>
    </p:spTree>
    <p:extLst>
      <p:ext uri="{BB962C8B-B14F-4D97-AF65-F5344CB8AC3E}">
        <p14:creationId xmlns:p14="http://schemas.microsoft.com/office/powerpoint/2010/main" val="34146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F04A52B-5F67-47AA-BC82-7A245ABF8FB8}" type="slidenum">
              <a:rPr lang="en-US" altLang="en-US"/>
              <a:pPr>
                <a:defRPr/>
              </a:pPr>
              <a:t>‹#›</a:t>
            </a:fld>
            <a:endParaRPr lang="en-US" altLang="en-US"/>
          </a:p>
        </p:txBody>
      </p:sp>
    </p:spTree>
    <p:extLst>
      <p:ext uri="{BB962C8B-B14F-4D97-AF65-F5344CB8AC3E}">
        <p14:creationId xmlns:p14="http://schemas.microsoft.com/office/powerpoint/2010/main" val="298765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9DC8D5-EDD2-42D0-947C-37FC25043EDB}" type="slidenum">
              <a:rPr lang="en-US" altLang="en-US"/>
              <a:pPr>
                <a:defRPr/>
              </a:pPr>
              <a:t>‹#›</a:t>
            </a:fld>
            <a:endParaRPr lang="en-US" altLang="en-US"/>
          </a:p>
        </p:txBody>
      </p:sp>
    </p:spTree>
    <p:extLst>
      <p:ext uri="{BB962C8B-B14F-4D97-AF65-F5344CB8AC3E}">
        <p14:creationId xmlns:p14="http://schemas.microsoft.com/office/powerpoint/2010/main" val="324131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EB1E3B8-A62F-46B6-892F-904ECBED8B12}" type="slidenum">
              <a:rPr lang="en-US" altLang="en-US"/>
              <a:pPr>
                <a:defRPr/>
              </a:pPr>
              <a:t>‹#›</a:t>
            </a:fld>
            <a:endParaRPr lang="en-US" altLang="en-US"/>
          </a:p>
        </p:txBody>
      </p:sp>
    </p:spTree>
    <p:extLst>
      <p:ext uri="{BB962C8B-B14F-4D97-AF65-F5344CB8AC3E}">
        <p14:creationId xmlns:p14="http://schemas.microsoft.com/office/powerpoint/2010/main" val="35464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D5A4DB-74F2-44F1-B34F-B1B26C12BF7F}" type="slidenum">
              <a:rPr lang="en-US" altLang="en-US"/>
              <a:pPr>
                <a:defRPr/>
              </a:pPr>
              <a:t>‹#›</a:t>
            </a:fld>
            <a:endParaRPr lang="en-US" altLang="en-US"/>
          </a:p>
        </p:txBody>
      </p:sp>
    </p:spTree>
    <p:extLst>
      <p:ext uri="{BB962C8B-B14F-4D97-AF65-F5344CB8AC3E}">
        <p14:creationId xmlns:p14="http://schemas.microsoft.com/office/powerpoint/2010/main" val="384809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EEC7F9-037F-4354-B9DF-B101F2881028}" type="slidenum">
              <a:rPr lang="en-US" altLang="en-US"/>
              <a:pPr>
                <a:defRPr/>
              </a:pPr>
              <a:t>‹#›</a:t>
            </a:fld>
            <a:endParaRPr lang="en-US" altLang="en-US"/>
          </a:p>
        </p:txBody>
      </p:sp>
    </p:spTree>
    <p:extLst>
      <p:ext uri="{BB962C8B-B14F-4D97-AF65-F5344CB8AC3E}">
        <p14:creationId xmlns:p14="http://schemas.microsoft.com/office/powerpoint/2010/main" val="411811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34DED1C-2798-45D4-BCE3-9D2E352C4D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B520995-30A6-472A-B969-229D43A15C9D}"/>
              </a:ext>
            </a:extLst>
          </p:cNvPr>
          <p:cNvSpPr>
            <a:spLocks noGrp="1" noChangeArrowheads="1"/>
          </p:cNvSpPr>
          <p:nvPr>
            <p:ph type="title"/>
          </p:nvPr>
        </p:nvSpPr>
        <p:spPr bwMode="auto">
          <a:xfrm>
            <a:off x="304800" y="152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Presentation Title Goes Here</a:t>
            </a:r>
          </a:p>
        </p:txBody>
      </p:sp>
      <p:sp>
        <p:nvSpPr>
          <p:cNvPr id="1027" name="Rectangle 3">
            <a:extLst>
              <a:ext uri="{FF2B5EF4-FFF2-40B4-BE49-F238E27FC236}">
                <a16:creationId xmlns:a16="http://schemas.microsoft.com/office/drawing/2014/main" id="{D622CA29-C421-4141-A528-11EB67C58F1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4D92E10C-0764-44B7-9642-25AEE10FE60E}"/>
              </a:ext>
            </a:extLst>
          </p:cNvPr>
          <p:cNvSpPr>
            <a:spLocks noGrp="1" noChangeArrowheads="1"/>
          </p:cNvSpPr>
          <p:nvPr>
            <p:ph type="dt" sz="half" idx="2"/>
          </p:nvPr>
        </p:nvSpPr>
        <p:spPr bwMode="auto">
          <a:xfrm>
            <a:off x="3505200" y="63817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en-US"/>
          </a:p>
        </p:txBody>
      </p:sp>
      <p:sp>
        <p:nvSpPr>
          <p:cNvPr id="8197" name="Rectangle 5">
            <a:extLst>
              <a:ext uri="{FF2B5EF4-FFF2-40B4-BE49-F238E27FC236}">
                <a16:creationId xmlns:a16="http://schemas.microsoft.com/office/drawing/2014/main" id="{43F8187A-25F0-4C8E-A328-9A9F0E46132F}"/>
              </a:ext>
            </a:extLst>
          </p:cNvPr>
          <p:cNvSpPr>
            <a:spLocks noGrp="1" noChangeArrowheads="1"/>
          </p:cNvSpPr>
          <p:nvPr>
            <p:ph type="sldNum" sz="quarter" idx="4"/>
          </p:nvPr>
        </p:nvSpPr>
        <p:spPr bwMode="auto">
          <a:xfrm>
            <a:off x="457200" y="638175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Verdana" panose="020B0604030504040204" pitchFamily="34" charset="0"/>
              </a:defRPr>
            </a:lvl1pPr>
          </a:lstStyle>
          <a:p>
            <a:fld id="{D0661AD0-E1A9-4B1C-B8AE-AD722091DBC8}" type="slidenum">
              <a:rPr lang="en-US" altLang="en-US"/>
              <a:pPr/>
              <a:t>‹#›</a:t>
            </a:fld>
            <a:endParaRPr lang="en-US" altLang="en-US"/>
          </a:p>
        </p:txBody>
      </p:sp>
    </p:spTree>
    <p:extLst>
      <p:ext uri="{BB962C8B-B14F-4D97-AF65-F5344CB8AC3E}">
        <p14:creationId xmlns:p14="http://schemas.microsoft.com/office/powerpoint/2010/main" val="2943649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5pPr>
      <a:lvl6pPr marL="2514600" indent="-228600" algn="l" rtl="0" fontAlgn="base">
        <a:spcBef>
          <a:spcPct val="20000"/>
        </a:spcBef>
        <a:spcAft>
          <a:spcPct val="0"/>
        </a:spcAft>
        <a:buFont typeface="Verdana" pitchFamily="34" charset="0"/>
        <a:buChar char="▫"/>
        <a:defRPr sz="2000">
          <a:solidFill>
            <a:schemeClr val="tx1"/>
          </a:solidFill>
          <a:latin typeface="+mn-lt"/>
        </a:defRPr>
      </a:lvl6pPr>
      <a:lvl7pPr marL="2971800" indent="-228600" algn="l" rtl="0" fontAlgn="base">
        <a:spcBef>
          <a:spcPct val="20000"/>
        </a:spcBef>
        <a:spcAft>
          <a:spcPct val="0"/>
        </a:spcAft>
        <a:buFont typeface="Verdana" pitchFamily="34" charset="0"/>
        <a:buChar char="▫"/>
        <a:defRPr sz="2000">
          <a:solidFill>
            <a:schemeClr val="tx1"/>
          </a:solidFill>
          <a:latin typeface="+mn-lt"/>
        </a:defRPr>
      </a:lvl7pPr>
      <a:lvl8pPr marL="3429000" indent="-228600" algn="l" rtl="0" fontAlgn="base">
        <a:spcBef>
          <a:spcPct val="20000"/>
        </a:spcBef>
        <a:spcAft>
          <a:spcPct val="0"/>
        </a:spcAft>
        <a:buFont typeface="Verdana" pitchFamily="34" charset="0"/>
        <a:buChar char="▫"/>
        <a:defRPr sz="2000">
          <a:solidFill>
            <a:schemeClr val="tx1"/>
          </a:solidFill>
          <a:latin typeface="+mn-lt"/>
        </a:defRPr>
      </a:lvl8pPr>
      <a:lvl9pPr marL="3886200" indent="-228600" algn="l" rtl="0" fontAlgn="base">
        <a:spcBef>
          <a:spcPct val="20000"/>
        </a:spcBef>
        <a:spcAft>
          <a:spcPct val="0"/>
        </a:spcAft>
        <a:buFont typeface="Verdan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4E015E5-5B4C-419F-8623-3C39C11C4967}"/>
              </a:ext>
            </a:extLst>
          </p:cNvPr>
          <p:cNvSpPr>
            <a:spLocks noGrp="1" noChangeArrowheads="1"/>
          </p:cNvSpPr>
          <p:nvPr>
            <p:ph type="title"/>
          </p:nvPr>
        </p:nvSpPr>
        <p:spPr bwMode="auto">
          <a:xfrm>
            <a:off x="304800" y="152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Presentation Title Goes Here</a:t>
            </a:r>
          </a:p>
        </p:txBody>
      </p:sp>
      <p:sp>
        <p:nvSpPr>
          <p:cNvPr id="1027" name="Rectangle 3">
            <a:extLst>
              <a:ext uri="{FF2B5EF4-FFF2-40B4-BE49-F238E27FC236}">
                <a16:creationId xmlns:a16="http://schemas.microsoft.com/office/drawing/2014/main" id="{13A4A030-F73A-42E5-B101-8DB85294628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492DA04F-1C44-44BD-8ACC-5CCA99293D86}"/>
              </a:ext>
            </a:extLst>
          </p:cNvPr>
          <p:cNvSpPr>
            <a:spLocks noGrp="1" noChangeArrowheads="1"/>
          </p:cNvSpPr>
          <p:nvPr>
            <p:ph type="dt" sz="half" idx="2"/>
          </p:nvPr>
        </p:nvSpPr>
        <p:spPr bwMode="auto">
          <a:xfrm>
            <a:off x="3505200" y="63817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8197" name="Rectangle 5">
            <a:extLst>
              <a:ext uri="{FF2B5EF4-FFF2-40B4-BE49-F238E27FC236}">
                <a16:creationId xmlns:a16="http://schemas.microsoft.com/office/drawing/2014/main" id="{D0E38BB1-7C32-4E39-886F-E6E8C85EA0CA}"/>
              </a:ext>
            </a:extLst>
          </p:cNvPr>
          <p:cNvSpPr>
            <a:spLocks noGrp="1" noChangeArrowheads="1"/>
          </p:cNvSpPr>
          <p:nvPr>
            <p:ph type="sldNum" sz="quarter" idx="4"/>
          </p:nvPr>
        </p:nvSpPr>
        <p:spPr bwMode="auto">
          <a:xfrm>
            <a:off x="457200" y="638175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Verdana" panose="020B0604030504040204" pitchFamily="34" charset="0"/>
              </a:defRPr>
            </a:lvl1pPr>
          </a:lstStyle>
          <a:p>
            <a:pPr>
              <a:defRPr/>
            </a:pPr>
            <a:fld id="{4D7FEE03-5770-4142-999E-8187FCAC8CD8}" type="slidenum">
              <a:rPr lang="en-US" altLang="en-US"/>
              <a:pPr>
                <a:defRPr/>
              </a:pPr>
              <a:t>‹#›</a:t>
            </a:fld>
            <a:endParaRPr lang="en-US" altLang="en-US"/>
          </a:p>
        </p:txBody>
      </p:sp>
    </p:spTree>
    <p:extLst>
      <p:ext uri="{BB962C8B-B14F-4D97-AF65-F5344CB8AC3E}">
        <p14:creationId xmlns:p14="http://schemas.microsoft.com/office/powerpoint/2010/main" val="3589014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5pPr>
      <a:lvl6pPr marL="2514600" indent="-228600" algn="l" rtl="0" fontAlgn="base">
        <a:spcBef>
          <a:spcPct val="20000"/>
        </a:spcBef>
        <a:spcAft>
          <a:spcPct val="0"/>
        </a:spcAft>
        <a:buFont typeface="Verdana" pitchFamily="34" charset="0"/>
        <a:buChar char="▫"/>
        <a:defRPr sz="2000">
          <a:solidFill>
            <a:schemeClr val="tx1"/>
          </a:solidFill>
          <a:latin typeface="+mn-lt"/>
        </a:defRPr>
      </a:lvl6pPr>
      <a:lvl7pPr marL="2971800" indent="-228600" algn="l" rtl="0" fontAlgn="base">
        <a:spcBef>
          <a:spcPct val="20000"/>
        </a:spcBef>
        <a:spcAft>
          <a:spcPct val="0"/>
        </a:spcAft>
        <a:buFont typeface="Verdana" pitchFamily="34" charset="0"/>
        <a:buChar char="▫"/>
        <a:defRPr sz="2000">
          <a:solidFill>
            <a:schemeClr val="tx1"/>
          </a:solidFill>
          <a:latin typeface="+mn-lt"/>
        </a:defRPr>
      </a:lvl7pPr>
      <a:lvl8pPr marL="3429000" indent="-228600" algn="l" rtl="0" fontAlgn="base">
        <a:spcBef>
          <a:spcPct val="20000"/>
        </a:spcBef>
        <a:spcAft>
          <a:spcPct val="0"/>
        </a:spcAft>
        <a:buFont typeface="Verdana" pitchFamily="34" charset="0"/>
        <a:buChar char="▫"/>
        <a:defRPr sz="2000">
          <a:solidFill>
            <a:schemeClr val="tx1"/>
          </a:solidFill>
          <a:latin typeface="+mn-lt"/>
        </a:defRPr>
      </a:lvl8pPr>
      <a:lvl9pPr marL="3886200" indent="-228600" algn="l" rtl="0" fontAlgn="base">
        <a:spcBef>
          <a:spcPct val="20000"/>
        </a:spcBef>
        <a:spcAft>
          <a:spcPct val="0"/>
        </a:spcAft>
        <a:buFont typeface="Verdana"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file:///C:\Users\mkearney\Pictures\23208892.jp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www.hrm.oa.pa.gov/eeo" TargetMode="External"/><Relationship Id="rId5" Type="http://schemas.openxmlformats.org/officeDocument/2006/relationships/image" Target="../media/image21.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www.hrm.oa.pa.gov/eeo"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47675" y="2409726"/>
            <a:ext cx="8239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dirty="0">
                <a:solidFill>
                  <a:srgbClr val="002060"/>
                </a:solidFill>
                <a:latin typeface="Verdana" panose="020B0604030504040204" pitchFamily="34" charset="0"/>
                <a:ea typeface="Verdana" panose="020B0604030504040204" pitchFamily="34" charset="0"/>
                <a:cs typeface="Verdana" panose="020B0604030504040204" pitchFamily="34" charset="0"/>
              </a:rPr>
              <a:t>Disability-Related Training</a:t>
            </a:r>
            <a:br>
              <a:rPr lang="en-US" sz="3600"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3600" b="1" dirty="0">
                <a:solidFill>
                  <a:srgbClr val="002060"/>
                </a:solidFill>
                <a:latin typeface="Verdana" panose="020B0604030504040204" pitchFamily="34" charset="0"/>
                <a:ea typeface="Verdana" panose="020B0604030504040204" pitchFamily="34" charset="0"/>
                <a:cs typeface="Verdana" panose="020B0604030504040204" pitchFamily="34" charset="0"/>
              </a:rPr>
              <a:t>for Managers and Supervisors</a:t>
            </a:r>
            <a:endParaRPr lang="en-US" altLang="en-US"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2438400" y="4585653"/>
            <a:ext cx="5791200" cy="830997"/>
          </a:xfrm>
          <a:prstGeom prst="rect">
            <a:avLst/>
          </a:prstGeom>
        </p:spPr>
        <p:txBody>
          <a:bodyPr wrap="square">
            <a:spAutoFit/>
          </a:bodyPr>
          <a:lstStyle/>
          <a:p>
            <a:pPr lvl="0" algn="r" eaLnBrk="1" hangingPunct="1">
              <a:lnSpc>
                <a:spcPct val="80000"/>
              </a:lnSpc>
              <a:buClr>
                <a:srgbClr val="808080"/>
              </a:buClr>
              <a:buSzPct val="75000"/>
            </a:pPr>
            <a:r>
              <a:rPr lang="en-US" altLang="en-US" sz="2000" dirty="0">
                <a:solidFill>
                  <a:srgbClr val="002060"/>
                </a:solidFill>
                <a:latin typeface="Verdana"/>
              </a:rPr>
              <a:t>Office of Administration</a:t>
            </a:r>
          </a:p>
          <a:p>
            <a:pPr lvl="0" algn="r" eaLnBrk="1" hangingPunct="1">
              <a:lnSpc>
                <a:spcPct val="80000"/>
              </a:lnSpc>
              <a:buClr>
                <a:srgbClr val="808080"/>
              </a:buClr>
              <a:buSzPct val="75000"/>
            </a:pPr>
            <a:r>
              <a:rPr lang="en-US" altLang="en-US" sz="2000" dirty="0">
                <a:solidFill>
                  <a:srgbClr val="002060"/>
                </a:solidFill>
                <a:latin typeface="Verdana"/>
              </a:rPr>
              <a:t>Bureau of Equal Employment Opportunity</a:t>
            </a:r>
          </a:p>
          <a:p>
            <a:pPr lvl="0" algn="r" eaLnBrk="1" hangingPunct="1">
              <a:lnSpc>
                <a:spcPct val="80000"/>
              </a:lnSpc>
              <a:buClr>
                <a:srgbClr val="808080"/>
              </a:buClr>
              <a:buSzPct val="75000"/>
            </a:pPr>
            <a:r>
              <a:rPr lang="en-US" altLang="en-US" sz="2000" dirty="0">
                <a:solidFill>
                  <a:srgbClr val="002060"/>
                </a:solidFill>
                <a:latin typeface="Verdana"/>
              </a:rPr>
              <a:t>2017</a:t>
            </a:r>
          </a:p>
        </p:txBody>
      </p:sp>
    </p:spTree>
    <p:extLst>
      <p:ext uri="{BB962C8B-B14F-4D97-AF65-F5344CB8AC3E}">
        <p14:creationId xmlns:p14="http://schemas.microsoft.com/office/powerpoint/2010/main" val="306369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23" y="5943600"/>
            <a:ext cx="2293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C3A4EAD6-6A69-4634-BF6C-1D04CF2B53F7}"/>
              </a:ext>
            </a:extLst>
          </p:cNvPr>
          <p:cNvSpPr txBox="1">
            <a:spLocks noChangeArrowheads="1"/>
          </p:cNvSpPr>
          <p:nvPr/>
        </p:nvSpPr>
        <p:spPr bwMode="auto">
          <a:xfrm>
            <a:off x="381000" y="240113"/>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FFFFFF"/>
                </a:solidFill>
                <a:effectLst/>
                <a:uLnTx/>
                <a:uFillTx/>
                <a:latin typeface="Verdana"/>
                <a:ea typeface="+mj-ea"/>
                <a:cs typeface="+mj-cs"/>
              </a:rPr>
              <a:t>“Regarded As” Having a Disability</a:t>
            </a:r>
          </a:p>
        </p:txBody>
      </p:sp>
      <p:sp>
        <p:nvSpPr>
          <p:cNvPr id="6" name="Rectangle 3">
            <a:extLst>
              <a:ext uri="{FF2B5EF4-FFF2-40B4-BE49-F238E27FC236}">
                <a16:creationId xmlns:a16="http://schemas.microsoft.com/office/drawing/2014/main" id="{867E1DB2-629F-42D4-94C7-E6DD320379DC}"/>
              </a:ext>
            </a:extLst>
          </p:cNvPr>
          <p:cNvSpPr txBox="1">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5pPr>
            <a:lvl6pPr marL="2514600" indent="-228600" algn="l" rtl="0" fontAlgn="base">
              <a:spcBef>
                <a:spcPct val="20000"/>
              </a:spcBef>
              <a:spcAft>
                <a:spcPct val="0"/>
              </a:spcAft>
              <a:buFont typeface="Verdana" pitchFamily="34" charset="0"/>
              <a:buChar char="▫"/>
              <a:defRPr sz="2000">
                <a:solidFill>
                  <a:schemeClr val="tx1"/>
                </a:solidFill>
                <a:latin typeface="+mn-lt"/>
              </a:defRPr>
            </a:lvl6pPr>
            <a:lvl7pPr marL="2971800" indent="-228600" algn="l" rtl="0" fontAlgn="base">
              <a:spcBef>
                <a:spcPct val="20000"/>
              </a:spcBef>
              <a:spcAft>
                <a:spcPct val="0"/>
              </a:spcAft>
              <a:buFont typeface="Verdana" pitchFamily="34" charset="0"/>
              <a:buChar char="▫"/>
              <a:defRPr sz="2000">
                <a:solidFill>
                  <a:schemeClr val="tx1"/>
                </a:solidFill>
                <a:latin typeface="+mn-lt"/>
              </a:defRPr>
            </a:lvl7pPr>
            <a:lvl8pPr marL="3429000" indent="-228600" algn="l" rtl="0" fontAlgn="base">
              <a:spcBef>
                <a:spcPct val="20000"/>
              </a:spcBef>
              <a:spcAft>
                <a:spcPct val="0"/>
              </a:spcAft>
              <a:buFont typeface="Verdana" pitchFamily="34" charset="0"/>
              <a:buChar char="▫"/>
              <a:defRPr sz="2000">
                <a:solidFill>
                  <a:schemeClr val="tx1"/>
                </a:solidFill>
                <a:latin typeface="+mn-lt"/>
              </a:defRPr>
            </a:lvl8pPr>
            <a:lvl9pPr marL="3886200" indent="-228600" algn="l" rtl="0" fontAlgn="base">
              <a:spcBef>
                <a:spcPct val="20000"/>
              </a:spcBef>
              <a:spcAft>
                <a:spcPct val="0"/>
              </a:spcAft>
              <a:buFont typeface="Verdana" pitchFamily="34" charset="0"/>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Individual has been subjected to an employment action because of an actual or perceived physical or mental impairment</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000" b="0" i="0" u="none" strike="noStrike" kern="0" cap="none" spc="0" normalizeH="0" baseline="0" noProof="0" dirty="0">
                <a:ln>
                  <a:noFill/>
                </a:ln>
                <a:solidFill>
                  <a:srgbClr val="002060"/>
                </a:solidFill>
                <a:effectLst/>
                <a:uLnTx/>
                <a:uFillTx/>
                <a:latin typeface="Verdana"/>
              </a:rPr>
              <a:t>Whether or not the impairment limits or is perceived to limit a major life activity</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There is no requirement to accommodate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Individuals who are “regarded as” having a disability are entitled to protection from discrimination</a:t>
            </a:r>
          </a:p>
        </p:txBody>
      </p:sp>
    </p:spTree>
    <p:extLst>
      <p:ext uri="{BB962C8B-B14F-4D97-AF65-F5344CB8AC3E}">
        <p14:creationId xmlns:p14="http://schemas.microsoft.com/office/powerpoint/2010/main" val="44754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304800"/>
            <a:ext cx="7924800" cy="457200"/>
          </a:xfrm>
        </p:spPr>
        <p:txBody>
          <a:bodyPr/>
          <a:lstStyle/>
          <a:p>
            <a:pPr algn="l" eaLnBrk="1" hangingPunct="1"/>
            <a:r>
              <a:rPr lang="en-US" altLang="en-US" sz="3000" b="1" dirty="0">
                <a:solidFill>
                  <a:schemeClr val="bg1"/>
                </a:solidFill>
                <a:latin typeface="Verdana" panose="020B0604030504040204" pitchFamily="34" charset="0"/>
              </a:rPr>
              <a:t>Physical or Mental Impairment</a:t>
            </a: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23" y="5943600"/>
            <a:ext cx="2293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57200" y="1120484"/>
            <a:ext cx="8239125" cy="493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200" b="0" i="0" u="none" strike="noStrike" kern="0" cap="none" spc="0" normalizeH="0" baseline="0" noProof="0" dirty="0">
              <a:ln>
                <a:noFill/>
              </a:ln>
              <a:solidFill>
                <a:srgbClr val="002060"/>
              </a:solidFill>
              <a:effectLst/>
              <a:uLnTx/>
              <a:uFillTx/>
              <a:latin typeface="Verdana"/>
              <a:ea typeface="+mn-ea"/>
              <a:cs typeface="Arial" panose="020B0604020202020204" pitchFamily="34" charset="0"/>
            </a:endParaRPr>
          </a:p>
          <a:p>
            <a:pPr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Arial" panose="020B0604020202020204" pitchFamily="34" charset="0"/>
              </a:rPr>
              <a:t>Physical: any physiological condition, cosmetic disfigurement, or anatomical loss affecting one or more of the body’s systems, including the five senses; neurological, respiratory, digestive, reproductive, elimination functions, musculoskeletal, cardiovascular, endocrine and lymphatic systems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2400" b="0" i="0" u="none" strike="noStrike" kern="0" cap="none" spc="0" normalizeH="0" baseline="0" noProof="0" dirty="0">
              <a:ln>
                <a:noFill/>
              </a:ln>
              <a:solidFill>
                <a:srgbClr val="002060"/>
              </a:solidFill>
              <a:effectLst/>
              <a:uLnTx/>
              <a:uFillTx/>
              <a:latin typeface="Verdana"/>
              <a:ea typeface="+mn-ea"/>
              <a:cs typeface="Arial" panose="020B0604020202020204" pitchFamily="34" charset="0"/>
            </a:endParaRPr>
          </a:p>
          <a:p>
            <a:pPr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Arial" panose="020B0604020202020204" pitchFamily="34" charset="0"/>
              </a:rPr>
              <a:t>Mental: any physiological or psychological disorder, such as intellectual disability, organic brain syndrome, emotional or mental illness, and learning disabilities </a:t>
            </a:r>
          </a:p>
        </p:txBody>
      </p:sp>
    </p:spTree>
    <p:extLst>
      <p:ext uri="{BB962C8B-B14F-4D97-AF65-F5344CB8AC3E}">
        <p14:creationId xmlns:p14="http://schemas.microsoft.com/office/powerpoint/2010/main" val="19996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304800"/>
            <a:ext cx="7924800" cy="457200"/>
          </a:xfrm>
        </p:spPr>
        <p:txBody>
          <a:bodyPr/>
          <a:lstStyle/>
          <a:p>
            <a:pPr algn="l" eaLnBrk="1" hangingPunct="1"/>
            <a:r>
              <a:rPr lang="en-US" altLang="en-US" sz="3000" b="1" dirty="0">
                <a:solidFill>
                  <a:schemeClr val="bg1"/>
                </a:solidFill>
                <a:latin typeface="Verdana" panose="020B0604030504040204" pitchFamily="34" charset="0"/>
              </a:rPr>
              <a:t>Substantially Limiting</a:t>
            </a: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23" y="5943600"/>
            <a:ext cx="2293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66336" y="1570663"/>
            <a:ext cx="8239125" cy="382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200" b="0" i="0" u="none" strike="noStrike" kern="0" cap="none" spc="0" normalizeH="0" baseline="0" noProof="0" dirty="0">
              <a:ln>
                <a:noFill/>
              </a:ln>
              <a:solidFill>
                <a:srgbClr val="002060"/>
              </a:solidFill>
              <a:effectLst/>
              <a:uLnTx/>
              <a:uFillTx/>
              <a:latin typeface="Verdana"/>
              <a:ea typeface="+mn-ea"/>
              <a:cs typeface="Arial" panose="020B0604020202020204" pitchFamily="34" charset="0"/>
            </a:endParaRPr>
          </a:p>
          <a:p>
            <a:pPr marL="457200" indent="-457200" eaLnBrk="1" hangingPunct="1">
              <a:buFont typeface="Arial" panose="020B0604020202020204" pitchFamily="34" charset="0"/>
              <a:buChar char="•"/>
              <a:defRPr/>
            </a:pPr>
            <a:r>
              <a:rPr lang="en-US" alt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To have an actual </a:t>
            </a:r>
            <a:r>
              <a:rPr lang="en-US" altLang="en-US" sz="2400" u="sng" dirty="0">
                <a:solidFill>
                  <a:srgbClr val="002060"/>
                </a:solidFill>
                <a:latin typeface="Verdana" panose="020B0604030504040204" pitchFamily="34" charset="0"/>
                <a:ea typeface="Verdana" panose="020B0604030504040204" pitchFamily="34" charset="0"/>
                <a:cs typeface="Verdana" panose="020B0604030504040204" pitchFamily="34" charset="0"/>
              </a:rPr>
              <a:t>covered</a:t>
            </a:r>
            <a:r>
              <a:rPr lang="en-US" alt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 disability an individual must be (or have been) substantially limited in performing a major life activity as compared to most people in the general population.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2400" b="0"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indent="-457200" eaLnBrk="1" hangingPunct="1">
              <a:buFont typeface="Arial" panose="020B0604020202020204" pitchFamily="34" charset="0"/>
              <a:buChar char="•"/>
              <a:defRPr/>
            </a:pPr>
            <a:r>
              <a:rPr lang="en-US" alt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“Substantially limits” is construed broadly but determining whether an impairment substantially limits </a:t>
            </a:r>
            <a:r>
              <a:rPr lang="en-US" altLang="en-US" sz="2400" u="sng" dirty="0">
                <a:solidFill>
                  <a:srgbClr val="002060"/>
                </a:solidFill>
                <a:latin typeface="Verdana" panose="020B0604030504040204" pitchFamily="34" charset="0"/>
                <a:ea typeface="Verdana" panose="020B0604030504040204" pitchFamily="34" charset="0"/>
                <a:cs typeface="Verdana" panose="020B0604030504040204" pitchFamily="34" charset="0"/>
              </a:rPr>
              <a:t>still</a:t>
            </a:r>
            <a:r>
              <a:rPr lang="en-US" altLang="en-US" sz="2400" dirty="0">
                <a:solidFill>
                  <a:srgbClr val="002060"/>
                </a:solidFill>
                <a:latin typeface="Verdana" panose="020B0604030504040204" pitchFamily="34" charset="0"/>
                <a:ea typeface="Verdana" panose="020B0604030504040204" pitchFamily="34" charset="0"/>
                <a:cs typeface="Verdana" panose="020B0604030504040204" pitchFamily="34" charset="0"/>
              </a:rPr>
              <a:t> requires an individualized assessment.</a:t>
            </a:r>
          </a:p>
        </p:txBody>
      </p:sp>
    </p:spTree>
    <p:extLst>
      <p:ext uri="{BB962C8B-B14F-4D97-AF65-F5344CB8AC3E}">
        <p14:creationId xmlns:p14="http://schemas.microsoft.com/office/powerpoint/2010/main" val="1338706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52400"/>
            <a:ext cx="87423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424545" y="227701"/>
            <a:ext cx="7848600" cy="457200"/>
          </a:xfrm>
        </p:spPr>
        <p:txBody>
          <a:bodyPr/>
          <a:lstStyle/>
          <a:p>
            <a:pPr algn="l" eaLnBrk="1" hangingPunct="1"/>
            <a:r>
              <a:rPr kumimoji="0" lang="en-US" sz="3000" b="1" i="0" u="none" strike="noStrike" kern="0" cap="none" spc="0" normalizeH="0" baseline="0" noProof="0" dirty="0">
                <a:ln>
                  <a:noFill/>
                </a:ln>
                <a:solidFill>
                  <a:srgbClr val="FFFFFF"/>
                </a:solidFill>
                <a:effectLst/>
                <a:uLnTx/>
                <a:uFillTx/>
                <a:latin typeface="Verdana"/>
                <a:ea typeface="+mn-ea"/>
                <a:cs typeface="+mn-cs"/>
              </a:rPr>
              <a:t>Major Life Activities</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1" y="1254709"/>
            <a:ext cx="3429000" cy="257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057400"/>
            <a:ext cx="15795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91469" y="1237246"/>
            <a:ext cx="19208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208462"/>
            <a:ext cx="28575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18163" y="3982244"/>
            <a:ext cx="3276600"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0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45" y="206749"/>
            <a:ext cx="878235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231870"/>
            <a:ext cx="7848600" cy="609600"/>
          </a:xfrm>
        </p:spPr>
        <p:txBody>
          <a:bodyPr/>
          <a:lstStyle/>
          <a:p>
            <a:pPr algn="l" eaLnBrk="1" hangingPunct="1"/>
            <a:r>
              <a:rPr kumimoji="0" lang="en-US" sz="3000" b="1" i="0" u="none" strike="noStrike" kern="0" cap="none" spc="0" normalizeH="0" baseline="0" noProof="0" dirty="0">
                <a:ln>
                  <a:noFill/>
                </a:ln>
                <a:solidFill>
                  <a:srgbClr val="FFFFFF"/>
                </a:solidFill>
                <a:effectLst/>
                <a:uLnTx/>
                <a:uFillTx/>
                <a:latin typeface="Verdana"/>
                <a:ea typeface="+mn-ea"/>
                <a:cs typeface="+mn-cs"/>
              </a:rPr>
              <a:t>Major Life Activities</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8B4D06F4-3974-41FE-B38A-5908BAFA8D51}"/>
              </a:ext>
            </a:extLst>
          </p:cNvPr>
          <p:cNvSpPr txBox="1">
            <a:spLocks noChangeArrowheads="1"/>
          </p:cNvSpPr>
          <p:nvPr/>
        </p:nvSpPr>
        <p:spPr bwMode="auto">
          <a:xfrm>
            <a:off x="304800" y="12192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2800" kern="0">
                <a:solidFill>
                  <a:srgbClr val="002060"/>
                </a:solidFill>
                <a:latin typeface="+mn-lt"/>
              </a:rPr>
              <a:t>Major Life Activities include, but are not limited to:</a:t>
            </a:r>
            <a:endParaRPr lang="en-US" sz="2800" kern="0" dirty="0">
              <a:solidFill>
                <a:srgbClr val="002060"/>
              </a:solidFill>
              <a:latin typeface="+mn-lt"/>
            </a:endParaRPr>
          </a:p>
        </p:txBody>
      </p:sp>
      <p:sp>
        <p:nvSpPr>
          <p:cNvPr id="11" name="Rectangle 3">
            <a:extLst>
              <a:ext uri="{FF2B5EF4-FFF2-40B4-BE49-F238E27FC236}">
                <a16:creationId xmlns:a16="http://schemas.microsoft.com/office/drawing/2014/main" id="{2B646F77-C095-4E0E-8F69-F6013B88792C}"/>
              </a:ext>
            </a:extLst>
          </p:cNvPr>
          <p:cNvSpPr txBox="1">
            <a:spLocks noChangeArrowheads="1"/>
          </p:cNvSpPr>
          <p:nvPr/>
        </p:nvSpPr>
        <p:spPr bwMode="auto">
          <a:xfrm>
            <a:off x="304800" y="2115763"/>
            <a:ext cx="4038600" cy="405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18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1800">
                <a:solidFill>
                  <a:schemeClr val="tx1"/>
                </a:solidFill>
                <a:latin typeface="+mn-lt"/>
              </a:defRPr>
            </a:lvl5pPr>
            <a:lvl6pPr marL="2514600" indent="-228600" algn="l" rtl="0" fontAlgn="base">
              <a:spcBef>
                <a:spcPct val="20000"/>
              </a:spcBef>
              <a:spcAft>
                <a:spcPct val="0"/>
              </a:spcAft>
              <a:buFont typeface="Verdana" pitchFamily="34" charset="0"/>
              <a:buChar char="▫"/>
              <a:defRPr sz="1800">
                <a:solidFill>
                  <a:schemeClr val="tx1"/>
                </a:solidFill>
                <a:latin typeface="+mn-lt"/>
              </a:defRPr>
            </a:lvl6pPr>
            <a:lvl7pPr marL="2971800" indent="-228600" algn="l" rtl="0" fontAlgn="base">
              <a:spcBef>
                <a:spcPct val="20000"/>
              </a:spcBef>
              <a:spcAft>
                <a:spcPct val="0"/>
              </a:spcAft>
              <a:buFont typeface="Verdana" pitchFamily="34" charset="0"/>
              <a:buChar char="▫"/>
              <a:defRPr sz="1800">
                <a:solidFill>
                  <a:schemeClr val="tx1"/>
                </a:solidFill>
                <a:latin typeface="+mn-lt"/>
              </a:defRPr>
            </a:lvl7pPr>
            <a:lvl8pPr marL="3429000" indent="-228600" algn="l" rtl="0" fontAlgn="base">
              <a:spcBef>
                <a:spcPct val="20000"/>
              </a:spcBef>
              <a:spcAft>
                <a:spcPct val="0"/>
              </a:spcAft>
              <a:buFont typeface="Verdana" pitchFamily="34" charset="0"/>
              <a:buChar char="▫"/>
              <a:defRPr sz="1800">
                <a:solidFill>
                  <a:schemeClr val="tx1"/>
                </a:solidFill>
                <a:latin typeface="+mn-lt"/>
              </a:defRPr>
            </a:lvl8pPr>
            <a:lvl9pPr marL="3886200" indent="-228600" algn="l" rtl="0" fontAlgn="base">
              <a:spcBef>
                <a:spcPct val="20000"/>
              </a:spcBef>
              <a:spcAft>
                <a:spcPct val="0"/>
              </a:spcAft>
              <a:buFont typeface="Verdana" pitchFamily="34" charset="0"/>
              <a:buChar char="▫"/>
              <a:defRPr sz="18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Walking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Speaking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Breathing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Sitting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Hearing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Eating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Sleeping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Learning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Caring for oneself</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en-US" sz="2800" b="0" i="0" u="none" strike="noStrike" kern="0" cap="none" spc="0" normalizeH="0" baseline="0" noProof="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Wingdings" panose="05000000000000000000" pitchFamily="2" charset="2"/>
              <a:buNone/>
              <a:tabLst/>
              <a:defRPr/>
            </a:pPr>
            <a:endParaRPr kumimoji="0" lang="en-US" altLang="en-US" sz="2800" b="0" i="0" u="none" strike="noStrike" kern="0" cap="none" spc="0" normalizeH="0" baseline="0" noProof="0">
              <a:ln>
                <a:noFill/>
              </a:ln>
              <a:solidFill>
                <a:srgbClr val="002060"/>
              </a:solidFill>
              <a:effectLst/>
              <a:uLnTx/>
              <a:uFillTx/>
              <a:latin typeface="Verdana"/>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endParaRPr kumimoji="0" lang="en-US" altLang="en-US" sz="2800" b="0" i="0" u="none" strike="noStrike" kern="0" cap="none" spc="0" normalizeH="0" baseline="0" noProof="0" dirty="0">
              <a:ln>
                <a:noFill/>
              </a:ln>
              <a:solidFill>
                <a:srgbClr val="002060"/>
              </a:solidFill>
              <a:effectLst/>
              <a:uLnTx/>
              <a:uFillTx/>
              <a:latin typeface="Verdana"/>
            </a:endParaRPr>
          </a:p>
        </p:txBody>
      </p:sp>
      <p:sp>
        <p:nvSpPr>
          <p:cNvPr id="12" name="Rectangle 5">
            <a:extLst>
              <a:ext uri="{FF2B5EF4-FFF2-40B4-BE49-F238E27FC236}">
                <a16:creationId xmlns:a16="http://schemas.microsoft.com/office/drawing/2014/main" id="{C5F37963-9AD4-4F84-8476-E282370A561C}"/>
              </a:ext>
            </a:extLst>
          </p:cNvPr>
          <p:cNvSpPr txBox="1">
            <a:spLocks noChangeArrowheads="1"/>
          </p:cNvSpPr>
          <p:nvPr/>
        </p:nvSpPr>
        <p:spPr bwMode="auto">
          <a:xfrm>
            <a:off x="4267200" y="2115763"/>
            <a:ext cx="4038600" cy="436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18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1800">
                <a:solidFill>
                  <a:schemeClr val="tx1"/>
                </a:solidFill>
                <a:latin typeface="+mn-lt"/>
              </a:defRPr>
            </a:lvl5pPr>
            <a:lvl6pPr marL="2514600" indent="-228600" algn="l" rtl="0" fontAlgn="base">
              <a:spcBef>
                <a:spcPct val="20000"/>
              </a:spcBef>
              <a:spcAft>
                <a:spcPct val="0"/>
              </a:spcAft>
              <a:buFont typeface="Verdana" pitchFamily="34" charset="0"/>
              <a:buChar char="▫"/>
              <a:defRPr sz="1800">
                <a:solidFill>
                  <a:schemeClr val="tx1"/>
                </a:solidFill>
                <a:latin typeface="+mn-lt"/>
              </a:defRPr>
            </a:lvl6pPr>
            <a:lvl7pPr marL="2971800" indent="-228600" algn="l" rtl="0" fontAlgn="base">
              <a:spcBef>
                <a:spcPct val="20000"/>
              </a:spcBef>
              <a:spcAft>
                <a:spcPct val="0"/>
              </a:spcAft>
              <a:buFont typeface="Verdana" pitchFamily="34" charset="0"/>
              <a:buChar char="▫"/>
              <a:defRPr sz="1800">
                <a:solidFill>
                  <a:schemeClr val="tx1"/>
                </a:solidFill>
                <a:latin typeface="+mn-lt"/>
              </a:defRPr>
            </a:lvl7pPr>
            <a:lvl8pPr marL="3429000" indent="-228600" algn="l" rtl="0" fontAlgn="base">
              <a:spcBef>
                <a:spcPct val="20000"/>
              </a:spcBef>
              <a:spcAft>
                <a:spcPct val="0"/>
              </a:spcAft>
              <a:buFont typeface="Verdana" pitchFamily="34" charset="0"/>
              <a:buChar char="▫"/>
              <a:defRPr sz="1800">
                <a:solidFill>
                  <a:schemeClr val="tx1"/>
                </a:solidFill>
                <a:latin typeface="+mn-lt"/>
              </a:defRPr>
            </a:lvl8pPr>
            <a:lvl9pPr marL="3886200" indent="-228600" algn="l" rtl="0" fontAlgn="base">
              <a:spcBef>
                <a:spcPct val="20000"/>
              </a:spcBef>
              <a:spcAft>
                <a:spcPct val="0"/>
              </a:spcAft>
              <a:buFont typeface="Verdana" pitchFamily="34" charset="0"/>
              <a:buChar char="▫"/>
              <a:defRPr sz="1800">
                <a:solidFill>
                  <a:schemeClr val="tx1"/>
                </a:solidFill>
                <a:latin typeface="+mn-lt"/>
              </a:defRPr>
            </a:lvl9p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Performing manual tasks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Seeing</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Standing</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Lifting</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Bending</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Reading</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Concentrating</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Thinking</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Communicating</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57695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45" y="206749"/>
            <a:ext cx="878235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231870"/>
            <a:ext cx="7848600" cy="609600"/>
          </a:xfrm>
        </p:spPr>
        <p:txBody>
          <a:bodyPr/>
          <a:lstStyle/>
          <a:p>
            <a:pPr algn="l" eaLnBrk="1" hangingPunct="1"/>
            <a:r>
              <a:rPr kumimoji="0" lang="en-US" sz="3000" b="1" i="0" u="none" strike="noStrike" kern="0" cap="none" spc="0" normalizeH="0" baseline="0" noProof="0" dirty="0">
                <a:ln>
                  <a:noFill/>
                </a:ln>
                <a:solidFill>
                  <a:srgbClr val="FFFFFF"/>
                </a:solidFill>
                <a:effectLst/>
                <a:uLnTx/>
                <a:uFillTx/>
                <a:latin typeface="Verdana"/>
                <a:ea typeface="+mn-ea"/>
                <a:cs typeface="+mn-cs"/>
              </a:rPr>
              <a:t>Major Life Activities</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90469" y="2971800"/>
            <a:ext cx="2514600" cy="257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C:\Users\mkearney\Pictures\23208892.jpg"/>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15107" y="1371600"/>
            <a:ext cx="18557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78AB8894-44AE-4C2B-9110-0AF565DFAFCA}"/>
              </a:ext>
            </a:extLst>
          </p:cNvPr>
          <p:cNvSpPr txBox="1">
            <a:spLocks noChangeArrowheads="1"/>
          </p:cNvSpPr>
          <p:nvPr/>
        </p:nvSpPr>
        <p:spPr bwMode="auto">
          <a:xfrm>
            <a:off x="2209800" y="2057400"/>
            <a:ext cx="6172200" cy="392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sz="2000" kern="0" dirty="0">
                <a:solidFill>
                  <a:srgbClr val="002060"/>
                </a:solidFill>
                <a:latin typeface="Verdana" panose="020B0604030504040204" pitchFamily="34" charset="0"/>
                <a:ea typeface="Verdana" panose="020B0604030504040204" pitchFamily="34" charset="0"/>
                <a:cs typeface="Verdana" panose="020B0604030504040204" pitchFamily="34" charset="0"/>
              </a:rPr>
              <a:t>Major Life Activities also include the operation of a Major Bodily Function:</a:t>
            </a:r>
          </a:p>
          <a:p>
            <a:pPr algn="l" eaLnBrk="1" hangingPunct="1">
              <a:defRPr/>
            </a:pPr>
            <a:endParaRPr lang="en-US" sz="20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Immune system</a:t>
            </a: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Normal cell growth</a:t>
            </a: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Digestive system</a:t>
            </a: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Bowel</a:t>
            </a: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Bladder</a:t>
            </a: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Neurological system</a:t>
            </a: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Brain</a:t>
            </a: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Respiratory system</a:t>
            </a: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Circulatory system</a:t>
            </a: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Endocrine system</a:t>
            </a:r>
          </a:p>
          <a:p>
            <a:pPr marL="800100" lvl="1" indent="-342900" algn="l" eaLnBrk="1" hangingPunct="1">
              <a:buFont typeface="Arial" panose="020B0604020202020204" pitchFamily="34" charset="0"/>
              <a:buChar char="•"/>
            </a:pPr>
            <a:r>
              <a:rPr lang="en-US" alt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Reproductive functions</a:t>
            </a:r>
          </a:p>
          <a:p>
            <a:pPr algn="l" eaLnBrk="1" hangingPunct="1">
              <a:defRPr/>
            </a:pPr>
            <a:br>
              <a:rPr lang="en-US" sz="2800" kern="0" dirty="0">
                <a:solidFill>
                  <a:schemeClr val="tx1"/>
                </a:solidFill>
                <a:latin typeface="+mn-lt"/>
              </a:rPr>
            </a:br>
            <a:br>
              <a:rPr lang="en-US" sz="2400" kern="0" dirty="0">
                <a:solidFill>
                  <a:schemeClr val="tx1"/>
                </a:solidFill>
              </a:rPr>
            </a:br>
            <a:endParaRPr lang="en-US" sz="2400" kern="0" dirty="0">
              <a:solidFill>
                <a:schemeClr val="tx1"/>
              </a:solidFill>
            </a:endParaRPr>
          </a:p>
        </p:txBody>
      </p:sp>
    </p:spTree>
    <p:extLst>
      <p:ext uri="{BB962C8B-B14F-4D97-AF65-F5344CB8AC3E}">
        <p14:creationId xmlns:p14="http://schemas.microsoft.com/office/powerpoint/2010/main" val="3508714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304800"/>
            <a:ext cx="7924800" cy="457200"/>
          </a:xfrm>
        </p:spPr>
        <p:txBody>
          <a:bodyPr/>
          <a:lstStyle/>
          <a:p>
            <a:pPr algn="l" eaLnBrk="1" hangingPunct="1"/>
            <a:r>
              <a:rPr lang="en-US" altLang="en-US" sz="3000" b="1" dirty="0">
                <a:solidFill>
                  <a:schemeClr val="bg1"/>
                </a:solidFill>
                <a:latin typeface="Verdana" panose="020B0604030504040204" pitchFamily="34" charset="0"/>
              </a:rPr>
              <a:t>Episodic &amp; Conditions in Remission</a:t>
            </a: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23" y="5943600"/>
            <a:ext cx="2293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57200" y="1120484"/>
            <a:ext cx="8239125" cy="446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200" b="0" i="0" u="none" strike="noStrike" kern="0" cap="none" spc="0" normalizeH="0" baseline="0" noProof="0" dirty="0">
              <a:ln>
                <a:noFill/>
              </a:ln>
              <a:solidFill>
                <a:srgbClr val="002060"/>
              </a:solidFill>
              <a:effectLst/>
              <a:uLnTx/>
              <a:uFillTx/>
              <a:latin typeface="Verdana"/>
              <a:ea typeface="+mn-ea"/>
              <a:cs typeface="Arial" panose="020B0604020202020204" pitchFamily="34" charset="0"/>
            </a:endParaRPr>
          </a:p>
          <a:p>
            <a:pPr marL="457200" indent="-457200" eaLnBrk="1" hangingPunct="1">
              <a:buFont typeface="Arial" panose="020B0604020202020204" pitchFamily="34" charset="0"/>
              <a:buChar char="•"/>
            </a:pPr>
            <a:r>
              <a:rPr lang="en-US" alt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Conditions that are episodic or in remission are disabilities if they would substantially limit a major life activity when active.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2400" b="0" i="0" u="none" strike="noStrike" kern="0" cap="none" spc="0" normalizeH="0" baseline="0" noProof="0" dirty="0">
              <a:ln>
                <a:noFill/>
              </a:ln>
              <a:solidFill>
                <a:srgbClr val="002060"/>
              </a:solidFill>
              <a:effectLst/>
              <a:uLnTx/>
              <a:uFillTx/>
              <a:latin typeface="Verdana"/>
              <a:ea typeface="+mn-ea"/>
              <a:cs typeface="Arial" panose="020B0604020202020204" pitchFamily="34" charset="0"/>
            </a:endParaRPr>
          </a:p>
          <a:p>
            <a:pPr marL="457200" indent="-457200" eaLnBrk="1" hangingPunct="1">
              <a:buFont typeface="Arial" panose="020B0604020202020204" pitchFamily="34" charset="0"/>
              <a:buChar char="•"/>
            </a:pPr>
            <a:r>
              <a:rPr lang="en-US" altLang="en-US" sz="2800" dirty="0">
                <a:solidFill>
                  <a:srgbClr val="002060"/>
                </a:solidFill>
                <a:latin typeface="Verdana" panose="020B0604030504040204" pitchFamily="34" charset="0"/>
                <a:ea typeface="Verdana" panose="020B0604030504040204" pitchFamily="34" charset="0"/>
                <a:cs typeface="Verdana" panose="020B0604030504040204" pitchFamily="34" charset="0"/>
              </a:rPr>
              <a:t>Question: Do you have to provide an accommodation to someone who has a disability but is not currently showing symptoms?</a:t>
            </a:r>
          </a:p>
        </p:txBody>
      </p:sp>
    </p:spTree>
    <p:extLst>
      <p:ext uri="{BB962C8B-B14F-4D97-AF65-F5344CB8AC3E}">
        <p14:creationId xmlns:p14="http://schemas.microsoft.com/office/powerpoint/2010/main" val="331589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304800"/>
            <a:ext cx="7924800" cy="457200"/>
          </a:xfrm>
        </p:spPr>
        <p:txBody>
          <a:bodyPr/>
          <a:lstStyle/>
          <a:p>
            <a:pPr algn="l" eaLnBrk="1" hangingPunct="1"/>
            <a:r>
              <a:rPr lang="en-US" altLang="en-US" sz="3000" b="1" dirty="0">
                <a:solidFill>
                  <a:schemeClr val="bg1"/>
                </a:solidFill>
                <a:latin typeface="Verdana" panose="020B0604030504040204" pitchFamily="34" charset="0"/>
              </a:rPr>
              <a:t>Drugs and Alcohol</a:t>
            </a: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23" y="5943600"/>
            <a:ext cx="2293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C8936C24-2645-48AC-B053-48EFB40D5738}"/>
              </a:ext>
            </a:extLst>
          </p:cNvPr>
          <p:cNvSpPr txBox="1">
            <a:spLocks noChangeArrowheads="1"/>
          </p:cNvSpPr>
          <p:nvPr/>
        </p:nvSpPr>
        <p:spPr bwMode="auto">
          <a:xfrm>
            <a:off x="304800" y="150495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5pPr>
            <a:lvl6pPr marL="2514600" indent="-228600" algn="l" rtl="0" fontAlgn="base">
              <a:spcBef>
                <a:spcPct val="20000"/>
              </a:spcBef>
              <a:spcAft>
                <a:spcPct val="0"/>
              </a:spcAft>
              <a:buFont typeface="Verdana" pitchFamily="34" charset="0"/>
              <a:buChar char="▫"/>
              <a:defRPr sz="2000">
                <a:solidFill>
                  <a:schemeClr val="tx1"/>
                </a:solidFill>
                <a:latin typeface="+mn-lt"/>
              </a:defRPr>
            </a:lvl6pPr>
            <a:lvl7pPr marL="2971800" indent="-228600" algn="l" rtl="0" fontAlgn="base">
              <a:spcBef>
                <a:spcPct val="20000"/>
              </a:spcBef>
              <a:spcAft>
                <a:spcPct val="0"/>
              </a:spcAft>
              <a:buFont typeface="Verdana" pitchFamily="34" charset="0"/>
              <a:buChar char="▫"/>
              <a:defRPr sz="2000">
                <a:solidFill>
                  <a:schemeClr val="tx1"/>
                </a:solidFill>
                <a:latin typeface="+mn-lt"/>
              </a:defRPr>
            </a:lvl7pPr>
            <a:lvl8pPr marL="3429000" indent="-228600" algn="l" rtl="0" fontAlgn="base">
              <a:spcBef>
                <a:spcPct val="20000"/>
              </a:spcBef>
              <a:spcAft>
                <a:spcPct val="0"/>
              </a:spcAft>
              <a:buFont typeface="Verdana" pitchFamily="34" charset="0"/>
              <a:buChar char="▫"/>
              <a:defRPr sz="2000">
                <a:solidFill>
                  <a:schemeClr val="tx1"/>
                </a:solidFill>
                <a:latin typeface="+mn-lt"/>
              </a:defRPr>
            </a:lvl8pPr>
            <a:lvl9pPr marL="3886200" indent="-228600" algn="l" rtl="0" fontAlgn="base">
              <a:spcBef>
                <a:spcPct val="20000"/>
              </a:spcBef>
              <a:spcAft>
                <a:spcPct val="0"/>
              </a:spcAft>
              <a:buFont typeface="Verdana" pitchFamily="34" charset="0"/>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rgbClr val="002060"/>
                </a:solidFill>
                <a:effectLst/>
                <a:uLnTx/>
                <a:uFillTx/>
                <a:latin typeface="Verdana"/>
                <a:ea typeface="+mn-ea"/>
                <a:cs typeface="+mn-cs"/>
              </a:rPr>
              <a:t>Active use of drugs is not a protected condition under the ADA, PHRA or commonwealth policy.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000" b="0" i="0" u="none" strike="noStrike" kern="0" cap="none" spc="0" normalizeH="0" baseline="0" noProof="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rgbClr val="002060"/>
                </a:solidFill>
                <a:effectLst/>
                <a:uLnTx/>
                <a:uFillTx/>
                <a:latin typeface="Verdana"/>
                <a:ea typeface="+mn-ea"/>
                <a:cs typeface="+mn-cs"/>
              </a:rPr>
              <a:t>A person who no longer engages in illegal use of drugs may be a person with a disability if he/she is rehabilitated or is participating in a supervised rehabilitation program.</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000" b="0" i="0" u="none" strike="noStrike" kern="0" cap="none" spc="0" normalizeH="0" baseline="0" noProof="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rgbClr val="002060"/>
                </a:solidFill>
                <a:effectLst/>
                <a:uLnTx/>
                <a:uFillTx/>
                <a:latin typeface="Verdana"/>
                <a:ea typeface="+mn-ea"/>
                <a:cs typeface="+mn-cs"/>
              </a:rPr>
              <a:t>Alcoholics </a:t>
            </a:r>
            <a:r>
              <a:rPr kumimoji="0" lang="en-US" altLang="en-US" sz="2000" b="0" i="1" u="none" strike="noStrike" kern="0" cap="none" spc="0" normalizeH="0" baseline="0" noProof="0">
                <a:ln>
                  <a:noFill/>
                </a:ln>
                <a:solidFill>
                  <a:srgbClr val="002060"/>
                </a:solidFill>
                <a:effectLst/>
                <a:uLnTx/>
                <a:uFillTx/>
                <a:latin typeface="Verdana"/>
                <a:ea typeface="+mn-ea"/>
                <a:cs typeface="+mn-cs"/>
              </a:rPr>
              <a:t>are</a:t>
            </a:r>
            <a:r>
              <a:rPr kumimoji="0" lang="en-US" altLang="en-US" sz="2000" b="0" i="0" u="none" strike="noStrike" kern="0" cap="none" spc="0" normalizeH="0" baseline="0" noProof="0">
                <a:ln>
                  <a:noFill/>
                </a:ln>
                <a:solidFill>
                  <a:srgbClr val="002060"/>
                </a:solidFill>
                <a:effectLst/>
                <a:uLnTx/>
                <a:uFillTx/>
                <a:latin typeface="Verdana"/>
                <a:ea typeface="+mn-ea"/>
                <a:cs typeface="+mn-cs"/>
              </a:rPr>
              <a:t> protected under the ADA.</a:t>
            </a:r>
            <a:br>
              <a:rPr kumimoji="0" lang="en-US" altLang="en-US" sz="2000" b="0" i="0" u="none" strike="noStrike" kern="0" cap="none" spc="0" normalizeH="0" baseline="0" noProof="0">
                <a:ln>
                  <a:noFill/>
                </a:ln>
                <a:solidFill>
                  <a:srgbClr val="002060"/>
                </a:solidFill>
                <a:effectLst/>
                <a:uLnTx/>
                <a:uFillTx/>
                <a:latin typeface="Verdana"/>
                <a:ea typeface="+mn-ea"/>
                <a:cs typeface="+mn-cs"/>
              </a:rPr>
            </a:br>
            <a:endParaRPr kumimoji="0" lang="en-US" altLang="en-US" sz="2000" b="0" i="0" u="none" strike="noStrike" kern="0" cap="none" spc="0" normalizeH="0" baseline="0" noProof="0">
              <a:ln>
                <a:noFill/>
              </a:ln>
              <a:solidFill>
                <a:srgbClr val="002060"/>
              </a:solidFill>
              <a:effectLst/>
              <a:uLnTx/>
              <a:uFillTx/>
              <a:latin typeface="Verdan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000" b="0" i="0" u="none" strike="noStrike" kern="0" cap="none" spc="0" normalizeH="0" baseline="0" noProof="0">
                <a:ln>
                  <a:noFill/>
                </a:ln>
                <a:solidFill>
                  <a:srgbClr val="002060"/>
                </a:solidFill>
                <a:effectLst/>
                <a:uLnTx/>
                <a:uFillTx/>
                <a:latin typeface="Verdana"/>
              </a:rPr>
              <a:t>An employer may discipline, discharge or deny employment to an alcoholic whose use of alcohol impairs job performance or conduct to the extent that acceptable performance or conduct is not met.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1258869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04800" y="152400"/>
            <a:ext cx="8305800" cy="7620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Reasonable Accommodation</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47675" y="1295400"/>
            <a:ext cx="45815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2060"/>
                </a:solidFill>
                <a:effectLst/>
                <a:uLnTx/>
                <a:uFillTx/>
                <a:latin typeface="Verdana"/>
                <a:ea typeface="+mn-ea"/>
                <a:cs typeface="+mn-cs"/>
              </a:rPr>
              <a:t>Qualified to perform the job</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4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2060"/>
                </a:solidFill>
                <a:effectLst/>
                <a:uLnTx/>
                <a:uFillTx/>
                <a:latin typeface="Verdana"/>
                <a:ea typeface="+mn-ea"/>
                <a:cs typeface="+mn-cs"/>
              </a:rPr>
              <a:t>Must perform the </a:t>
            </a:r>
            <a:r>
              <a:rPr kumimoji="0" lang="en-US" altLang="en-US" sz="1800" b="1" i="0" u="none" strike="noStrike" kern="0" cap="none" spc="0" normalizeH="0" baseline="0" noProof="0" dirty="0">
                <a:ln>
                  <a:noFill/>
                </a:ln>
                <a:solidFill>
                  <a:srgbClr val="002060"/>
                </a:solidFill>
                <a:effectLst/>
                <a:uLnTx/>
                <a:uFillTx/>
                <a:latin typeface="Verdana"/>
                <a:ea typeface="+mn-ea"/>
                <a:cs typeface="+mn-cs"/>
              </a:rPr>
              <a:t>essential functions</a:t>
            </a:r>
            <a:r>
              <a:rPr kumimoji="0" lang="en-US" altLang="en-US" sz="1800" b="0" i="0" u="none" strike="noStrike" kern="0" cap="none" spc="0" normalizeH="0" baseline="0" noProof="0" dirty="0">
                <a:ln>
                  <a:noFill/>
                </a:ln>
                <a:solidFill>
                  <a:srgbClr val="002060"/>
                </a:solidFill>
                <a:effectLst/>
                <a:uLnTx/>
                <a:uFillTx/>
                <a:latin typeface="Verdana"/>
                <a:ea typeface="+mn-ea"/>
                <a:cs typeface="+mn-cs"/>
              </a:rPr>
              <a:t> of the job with or without a reasonable accommodation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4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1800" b="0" i="0" u="none" strike="noStrike" kern="0" cap="none" spc="0" normalizeH="0" baseline="0" noProof="0" dirty="0">
                <a:ln>
                  <a:noFill/>
                </a:ln>
                <a:solidFill>
                  <a:srgbClr val="002060"/>
                </a:solidFill>
                <a:effectLst/>
                <a:uLnTx/>
                <a:uFillTx/>
                <a:latin typeface="Verdana"/>
                <a:ea typeface="+mn-ea"/>
                <a:cs typeface="+mn-cs"/>
              </a:rPr>
              <a:t>A </a:t>
            </a:r>
            <a:r>
              <a:rPr kumimoji="0" lang="en-US" altLang="en-US" sz="1800" b="0" i="0" u="sng" strike="noStrike" kern="0" cap="none" spc="0" normalizeH="0" baseline="0" noProof="0" dirty="0">
                <a:ln>
                  <a:noFill/>
                </a:ln>
                <a:solidFill>
                  <a:srgbClr val="002060"/>
                </a:solidFill>
                <a:effectLst/>
                <a:uLnTx/>
                <a:uFillTx/>
                <a:latin typeface="Verdana"/>
                <a:ea typeface="+mn-ea"/>
                <a:cs typeface="+mn-cs"/>
              </a:rPr>
              <a:t>reasonable accommodation </a:t>
            </a:r>
            <a:r>
              <a:rPr kumimoji="0" lang="en-US" altLang="en-US" sz="1800" b="0" i="0" u="none" strike="noStrike" kern="0" cap="none" spc="0" normalizeH="0" baseline="0" noProof="0" dirty="0">
                <a:ln>
                  <a:noFill/>
                </a:ln>
                <a:solidFill>
                  <a:srgbClr val="002060"/>
                </a:solidFill>
                <a:effectLst/>
                <a:uLnTx/>
                <a:uFillTx/>
                <a:latin typeface="Verdana"/>
                <a:ea typeface="+mn-ea"/>
                <a:cs typeface="+mn-cs"/>
              </a:rPr>
              <a:t>is a modification or an adjustment to a job and/or work environment which: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000" b="0" i="0" u="none" strike="noStrike" kern="0" cap="none" spc="0" normalizeH="0" baseline="0" noProof="0" dirty="0">
              <a:ln>
                <a:noFill/>
              </a:ln>
              <a:solidFill>
                <a:srgbClr val="002060"/>
              </a:solidFill>
              <a:effectLst/>
              <a:uLnTx/>
              <a:uFillTx/>
              <a:latin typeface="Verdana"/>
              <a:ea typeface="+mn-ea"/>
              <a:cs typeface="+mn-cs"/>
            </a:endParaRPr>
          </a:p>
          <a:p>
            <a:pPr marL="68580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1800" b="0" i="0" u="none" strike="noStrike" kern="0" cap="none" spc="0" normalizeH="0" baseline="0" noProof="0" dirty="0">
                <a:ln>
                  <a:noFill/>
                </a:ln>
                <a:solidFill>
                  <a:srgbClr val="002060"/>
                </a:solidFill>
                <a:effectLst/>
                <a:uLnTx/>
                <a:uFillTx/>
                <a:latin typeface="Verdana"/>
                <a:ea typeface="+mn-ea"/>
                <a:cs typeface="+mn-cs"/>
              </a:rPr>
              <a:t>enables a person with a disability to perform essential job functions and</a:t>
            </a:r>
          </a:p>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altLang="en-US" sz="1000" b="0" i="0" u="none" strike="noStrike" kern="0" cap="none" spc="0" normalizeH="0" baseline="0" noProof="0" dirty="0">
                <a:ln>
                  <a:noFill/>
                </a:ln>
                <a:solidFill>
                  <a:srgbClr val="002060"/>
                </a:solidFill>
                <a:effectLst/>
                <a:uLnTx/>
                <a:uFillTx/>
                <a:latin typeface="Verdana"/>
                <a:ea typeface="+mn-ea"/>
                <a:cs typeface="+mn-cs"/>
              </a:rPr>
              <a:t> </a:t>
            </a:r>
          </a:p>
          <a:p>
            <a:pPr marL="68580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1800" b="0" i="0" u="none" strike="noStrike" kern="0" cap="none" spc="0" normalizeH="0" baseline="0" noProof="0" dirty="0">
                <a:ln>
                  <a:noFill/>
                </a:ln>
                <a:solidFill>
                  <a:srgbClr val="002060"/>
                </a:solidFill>
                <a:effectLst/>
                <a:uLnTx/>
                <a:uFillTx/>
                <a:latin typeface="Verdana"/>
                <a:ea typeface="+mn-ea"/>
                <a:cs typeface="+mn-cs"/>
              </a:rPr>
              <a:t>to enjoy equal benefits and privileges of employment</a:t>
            </a:r>
            <a:endParaRPr kumimoji="0" lang="en-US" altLang="en-US" sz="1600" b="0" i="0" u="none" strike="noStrike" kern="0" cap="none" spc="0" normalizeH="0" baseline="0" noProof="0" dirty="0">
              <a:ln>
                <a:noFill/>
              </a:ln>
              <a:solidFill>
                <a:srgbClr val="002060"/>
              </a:solidFill>
              <a:effectLst/>
              <a:uLnTx/>
              <a:uFillTx/>
              <a:latin typeface="Verdana"/>
              <a:ea typeface="+mn-ea"/>
              <a:cs typeface="+mn-cs"/>
            </a:endParaRPr>
          </a:p>
        </p:txBody>
      </p:sp>
      <p:pic>
        <p:nvPicPr>
          <p:cNvPr id="6" name="Content Placeholder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75338" y="1462979"/>
            <a:ext cx="2819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57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04800" y="273782"/>
            <a:ext cx="8389938" cy="457200"/>
          </a:xfrm>
        </p:spPr>
        <p:txBody>
          <a:bodyPr/>
          <a:lstStyle/>
          <a:p>
            <a:pPr algn="l" eaLnBrk="1" hangingPunct="1"/>
            <a:r>
              <a:rPr kumimoji="0" lang="en-US" altLang="en-US" sz="2600" b="1" i="0" u="none" strike="noStrike" kern="0" cap="none" spc="0" normalizeH="0" baseline="0" noProof="0" dirty="0">
                <a:ln>
                  <a:noFill/>
                </a:ln>
                <a:solidFill>
                  <a:srgbClr val="FFFFFF"/>
                </a:solidFill>
                <a:effectLst/>
                <a:uLnTx/>
                <a:uFillTx/>
                <a:latin typeface="Verdana"/>
              </a:rPr>
              <a:t>Examples of Reasonable Accommodations</a:t>
            </a:r>
            <a:endParaRPr lang="en-US" altLang="en-US" sz="26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1178786"/>
            <a:ext cx="4800600" cy="5106013"/>
          </a:xfrm>
          <a:prstGeom prst="rect">
            <a:avLst/>
          </a:prstGeom>
        </p:spPr>
        <p:txBody>
          <a:bodyPr wrap="square">
            <a:spAutoFit/>
          </a:bodyPr>
          <a:lstStyle/>
          <a:p>
            <a:pPr marL="342900" marR="0" lvl="0"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Modifying existing equipment and/or facilities for ease of accessibility</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1"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Restructuring the job</a:t>
            </a:r>
          </a:p>
          <a:p>
            <a:pPr marL="342900" marR="0" lvl="1"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713232" marR="0" lvl="2"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Removing, revising or reassigning minor job duties</a:t>
            </a:r>
          </a:p>
          <a:p>
            <a:pPr marL="800100" marR="0" lvl="1"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Modifying work schedules</a:t>
            </a:r>
          </a:p>
          <a:p>
            <a:pPr marL="800100" marR="0" lvl="1"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Reassigning an individual to a vacant position, for which he/she is qualified</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713232" marR="0" lvl="1"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Last resort when no other accommodations enable the employee to perform the essential functions of current position</a:t>
            </a:r>
            <a:endParaRPr kumimoji="0" lang="en-US" alt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6812" y="1390080"/>
            <a:ext cx="2895600" cy="231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6812" y="4121575"/>
            <a:ext cx="2895600" cy="155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44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457200" y="304800"/>
            <a:ext cx="7848600"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Objectives</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381000" y="1137661"/>
            <a:ext cx="8458200" cy="516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Provide an overview of commonwealth policies which prohibit discrimination against individuals with disabilities </a:t>
            </a:r>
          </a:p>
          <a:p>
            <a:pPr marL="1085850" lvl="1" indent="-342900">
              <a:buFontTx/>
              <a:buChar char="•"/>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Executive Order 2002-5, </a:t>
            </a:r>
            <a:r>
              <a:rPr kumimoji="0" lang="en-US" altLang="en-US" sz="1600" b="0" i="1" u="none" strike="noStrike" kern="0" cap="none" spc="0" normalizeH="0" baseline="0" noProof="0" dirty="0">
                <a:ln>
                  <a:noFill/>
                </a:ln>
                <a:solidFill>
                  <a:srgbClr val="002060"/>
                </a:solidFill>
                <a:effectLst/>
                <a:uLnTx/>
                <a:uFillTx/>
                <a:latin typeface="Verdana"/>
                <a:ea typeface="+mn-ea"/>
                <a:cs typeface="+mn-cs"/>
              </a:rPr>
              <a:t>Disability-Related Policy</a:t>
            </a:r>
          </a:p>
          <a:p>
            <a:pPr marL="1085850" lvl="1" indent="-342900">
              <a:buFontTx/>
              <a:buChar char="•"/>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Management Directive 205.25, </a:t>
            </a:r>
            <a:r>
              <a:rPr kumimoji="0" lang="en-US" altLang="en-US" sz="1600" b="0" i="1" u="none" strike="noStrike" kern="0" cap="none" spc="0" normalizeH="0" baseline="0" noProof="0" dirty="0">
                <a:ln>
                  <a:noFill/>
                </a:ln>
                <a:solidFill>
                  <a:srgbClr val="002060"/>
                </a:solidFill>
                <a:effectLst/>
                <a:uLnTx/>
                <a:uFillTx/>
                <a:latin typeface="Verdana"/>
                <a:ea typeface="+mn-ea"/>
                <a:cs typeface="+mn-cs"/>
              </a:rPr>
              <a:t>Disability-Related Employment Policy</a:t>
            </a:r>
          </a:p>
          <a:p>
            <a:pPr marL="1085850" lvl="1" indent="-342900">
              <a:buFontTx/>
              <a:buChar char="•"/>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Executive</a:t>
            </a:r>
            <a:r>
              <a:rPr kumimoji="0" lang="en-US" altLang="en-US" sz="1600" b="0" i="1" u="none" strike="noStrike" kern="0" cap="none" spc="0" normalizeH="0" baseline="0" noProof="0" dirty="0">
                <a:ln>
                  <a:noFill/>
                </a:ln>
                <a:solidFill>
                  <a:srgbClr val="002060"/>
                </a:solidFill>
                <a:effectLst/>
                <a:uLnTx/>
                <a:uFillTx/>
                <a:latin typeface="Verdana"/>
                <a:ea typeface="+mn-ea"/>
                <a:cs typeface="+mn-cs"/>
              </a:rPr>
              <a:t> </a:t>
            </a: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Order 2016-04, </a:t>
            </a:r>
            <a:r>
              <a:rPr kumimoji="0" lang="en-US" altLang="en-US" sz="1600" b="0" i="1" u="none" strike="noStrike" kern="0" cap="none" spc="0" normalizeH="0" baseline="0" noProof="0" dirty="0">
                <a:ln>
                  <a:noFill/>
                </a:ln>
                <a:solidFill>
                  <a:srgbClr val="002060"/>
                </a:solidFill>
                <a:effectLst/>
                <a:uLnTx/>
                <a:uFillTx/>
                <a:latin typeface="Verdana"/>
                <a:ea typeface="+mn-ea"/>
                <a:cs typeface="+mn-cs"/>
              </a:rPr>
              <a:t>Equal Employment Opportunity</a:t>
            </a:r>
          </a:p>
          <a:p>
            <a:pPr marL="1085850" lvl="1" indent="-342900">
              <a:buFontTx/>
              <a:buChar char="•"/>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Management Directive 410.10, </a:t>
            </a:r>
            <a:r>
              <a:rPr kumimoji="0" lang="en-US" altLang="en-US" sz="1600" b="0" i="1" u="none" strike="noStrike" kern="0" cap="none" spc="0" normalizeH="0" baseline="0" noProof="0" dirty="0">
                <a:ln>
                  <a:noFill/>
                </a:ln>
                <a:solidFill>
                  <a:srgbClr val="002060"/>
                </a:solidFill>
                <a:effectLst/>
                <a:uLnTx/>
                <a:uFillTx/>
                <a:latin typeface="Verdana"/>
                <a:ea typeface="+mn-ea"/>
                <a:cs typeface="+mn-cs"/>
              </a:rPr>
              <a:t>Guidelines for Investigating and Resolving Internal Discrimination Complaints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Review MD 205.25 which defines disability under commonwealth policy</a:t>
            </a:r>
          </a:p>
          <a:p>
            <a:pPr marL="1085850" lvl="1" indent="-342900">
              <a:buFontTx/>
              <a:buChar char="•"/>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Americans with Disabilities Act (ADA)</a:t>
            </a:r>
          </a:p>
          <a:p>
            <a:pPr marL="1085850" lvl="1" indent="-342900">
              <a:buFontTx/>
              <a:buChar char="•"/>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Pennsylvania Human Relations Act (PHRA)</a:t>
            </a:r>
          </a:p>
          <a:p>
            <a:pPr marL="1085850" lvl="1" indent="-342900">
              <a:buFontTx/>
              <a:buChar char="•"/>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Outlines processes for reasonable accommodations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a:defRPr/>
            </a:pPr>
            <a:r>
              <a:rPr lang="en-US" altLang="en-US" sz="1600" kern="0" dirty="0">
                <a:solidFill>
                  <a:srgbClr val="002060"/>
                </a:solidFill>
                <a:latin typeface="Verdana"/>
              </a:rPr>
              <a:t>Examine MD 410.10, the commonwealth’s policy regarding investigating and resolving internal complaints</a:t>
            </a:r>
          </a:p>
          <a:p>
            <a:pPr marL="342900" lvl="0" indent="-342900">
              <a:defRPr/>
            </a:pPr>
            <a:endParaRPr lang="en-US" altLang="en-US" sz="1000" kern="0" dirty="0">
              <a:solidFill>
                <a:srgbClr val="002060"/>
              </a:solidFill>
              <a:latin typeface="Verdana"/>
            </a:endParaRPr>
          </a:p>
          <a:p>
            <a:pPr marL="342900" indent="-342900">
              <a:defRPr/>
            </a:pPr>
            <a:r>
              <a:rPr lang="en-US" altLang="en-US" sz="1600" kern="0" dirty="0">
                <a:solidFill>
                  <a:srgbClr val="002060"/>
                </a:solidFill>
                <a:latin typeface="Verdana"/>
              </a:rPr>
              <a:t>Explain the role of managers and supervisors in ensuring equal employment opportunity</a:t>
            </a:r>
          </a:p>
          <a:p>
            <a:pPr marR="0" lvl="0" algn="l" defTabSz="914400" rtl="0" eaLnBrk="0" fontAlgn="base" latinLnBrk="0" hangingPunct="0">
              <a:lnSpc>
                <a:spcPct val="100000"/>
              </a:lnSpc>
              <a:spcBef>
                <a:spcPct val="20000"/>
              </a:spcBef>
              <a:spcAft>
                <a:spcPct val="0"/>
              </a:spcAft>
              <a:buClrTx/>
              <a:buSzTx/>
              <a:buNone/>
              <a:tabLst/>
              <a:defRPr/>
            </a:pPr>
            <a:endParaRPr kumimoji="0" lang="en-US" altLang="en-US" sz="1800" b="0" i="1" u="none" strike="noStrike" kern="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14471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04800" y="273782"/>
            <a:ext cx="8389938" cy="457200"/>
          </a:xfrm>
        </p:spPr>
        <p:txBody>
          <a:bodyPr/>
          <a:lstStyle/>
          <a:p>
            <a:pPr algn="l" eaLnBrk="1" hangingPunct="1"/>
            <a:r>
              <a:rPr kumimoji="0" lang="en-US" altLang="en-US" sz="2600" b="1" i="0" u="none" strike="noStrike" kern="0" cap="none" spc="0" normalizeH="0" baseline="0" noProof="0" dirty="0">
                <a:ln>
                  <a:noFill/>
                </a:ln>
                <a:solidFill>
                  <a:srgbClr val="FFFFFF"/>
                </a:solidFill>
                <a:effectLst/>
                <a:uLnTx/>
                <a:uFillTx/>
                <a:latin typeface="Verdana"/>
              </a:rPr>
              <a:t>What is an Essential Job Function?</a:t>
            </a:r>
            <a:endParaRPr lang="en-US" altLang="en-US" sz="26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29F75489-76A3-4E08-B87E-B571FF721E39}"/>
              </a:ext>
            </a:extLst>
          </p:cNvPr>
          <p:cNvSpPr txBox="1">
            <a:spLocks noChangeArrowheads="1"/>
          </p:cNvSpPr>
          <p:nvPr/>
        </p:nvSpPr>
        <p:spPr bwMode="auto">
          <a:xfrm>
            <a:off x="304800" y="1495425"/>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5pPr>
            <a:lvl6pPr marL="2514600" indent="-228600" algn="l" rtl="0" fontAlgn="base">
              <a:spcBef>
                <a:spcPct val="20000"/>
              </a:spcBef>
              <a:spcAft>
                <a:spcPct val="0"/>
              </a:spcAft>
              <a:buFont typeface="Verdana" pitchFamily="34" charset="0"/>
              <a:buChar char="▫"/>
              <a:defRPr sz="2000">
                <a:solidFill>
                  <a:schemeClr val="tx1"/>
                </a:solidFill>
                <a:latin typeface="+mn-lt"/>
              </a:defRPr>
            </a:lvl6pPr>
            <a:lvl7pPr marL="2971800" indent="-228600" algn="l" rtl="0" fontAlgn="base">
              <a:spcBef>
                <a:spcPct val="20000"/>
              </a:spcBef>
              <a:spcAft>
                <a:spcPct val="0"/>
              </a:spcAft>
              <a:buFont typeface="Verdana" pitchFamily="34" charset="0"/>
              <a:buChar char="▫"/>
              <a:defRPr sz="2000">
                <a:solidFill>
                  <a:schemeClr val="tx1"/>
                </a:solidFill>
                <a:latin typeface="+mn-lt"/>
              </a:defRPr>
            </a:lvl7pPr>
            <a:lvl8pPr marL="3429000" indent="-228600" algn="l" rtl="0" fontAlgn="base">
              <a:spcBef>
                <a:spcPct val="20000"/>
              </a:spcBef>
              <a:spcAft>
                <a:spcPct val="0"/>
              </a:spcAft>
              <a:buFont typeface="Verdana" pitchFamily="34" charset="0"/>
              <a:buChar char="▫"/>
              <a:defRPr sz="2000">
                <a:solidFill>
                  <a:schemeClr val="tx1"/>
                </a:solidFill>
                <a:latin typeface="+mn-lt"/>
              </a:defRPr>
            </a:lvl8pPr>
            <a:lvl9pPr marL="3886200" indent="-228600" algn="l" rtl="0" fontAlgn="base">
              <a:spcBef>
                <a:spcPct val="20000"/>
              </a:spcBef>
              <a:spcAft>
                <a:spcPct val="0"/>
              </a:spcAft>
              <a:buFont typeface="Verdana" pitchFamily="34" charset="0"/>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Essential Job Functions are the basic, vital, or primary functions of the position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altLang="en-US" sz="2400" b="0" i="0" u="none" strike="noStrike" kern="0" cap="none" spc="0" normalizeH="0" baseline="0" noProof="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Determining whether a function is essential involves a number of factors, including the employer’s assessment of the need for the particular function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400" b="0" i="0" u="none" strike="noStrike" kern="0" cap="none" spc="0" normalizeH="0" baseline="0" noProof="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Review MD 205.25, Section 7b, “Job Analysis” and “Pamphlet on Essential Job Functions”</a:t>
            </a: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0" lang="en-US" altLang="en-US" sz="2400" b="0" i="0" u="none" strike="noStrike" kern="0" cap="none" spc="0" normalizeH="0" baseline="0" noProof="0">
              <a:ln>
                <a:noFill/>
              </a:ln>
              <a:solidFill>
                <a:srgbClr val="000000"/>
              </a:solidFill>
              <a:effectLst/>
              <a:uLnTx/>
              <a:uFillTx/>
              <a:latin typeface="Verdana"/>
            </a:endParaRP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en-US" sz="2800" b="0" i="0" u="none" strike="noStrike" kern="0" cap="none" spc="0" normalizeH="0" baseline="0" noProof="0">
              <a:ln>
                <a:noFill/>
              </a:ln>
              <a:solidFill>
                <a:srgbClr val="000000"/>
              </a:solidFill>
              <a:effectLst/>
              <a:uLnTx/>
              <a:uFillTx/>
              <a:latin typeface="Verdana"/>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altLang="en-US" sz="3200" b="0" i="0" u="none" strike="noStrike" kern="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68676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04800" y="273782"/>
            <a:ext cx="8389938" cy="457200"/>
          </a:xfrm>
        </p:spPr>
        <p:txBody>
          <a:bodyPr/>
          <a:lstStyle/>
          <a:p>
            <a:pPr algn="l" eaLnBrk="1" hangingPunct="1"/>
            <a:r>
              <a:rPr kumimoji="0" lang="en-US" altLang="en-US" sz="2600" b="1" i="0" u="none" strike="noStrike" kern="0" cap="none" spc="0" normalizeH="0" baseline="0" noProof="0" dirty="0">
                <a:ln>
                  <a:noFill/>
                </a:ln>
                <a:solidFill>
                  <a:srgbClr val="FFFFFF"/>
                </a:solidFill>
                <a:effectLst/>
                <a:uLnTx/>
                <a:uFillTx/>
                <a:latin typeface="Verdana"/>
              </a:rPr>
              <a:t>Determining Essential Job Functions</a:t>
            </a:r>
            <a:endParaRPr lang="en-US" altLang="en-US" sz="26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8259EB2F-0CBB-4C56-98A3-076B5FC7C90E}"/>
              </a:ext>
            </a:extLst>
          </p:cNvPr>
          <p:cNvSpPr txBox="1">
            <a:spLocks noChangeArrowheads="1"/>
          </p:cNvSpPr>
          <p:nvPr/>
        </p:nvSpPr>
        <p:spPr bwMode="auto">
          <a:xfrm>
            <a:off x="228600" y="1227870"/>
            <a:ext cx="8229600" cy="486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5pPr>
            <a:lvl6pPr marL="2514600" indent="-228600" algn="l" rtl="0" fontAlgn="base">
              <a:spcBef>
                <a:spcPct val="20000"/>
              </a:spcBef>
              <a:spcAft>
                <a:spcPct val="0"/>
              </a:spcAft>
              <a:buFont typeface="Verdana" pitchFamily="34" charset="0"/>
              <a:buChar char="▫"/>
              <a:defRPr sz="2000">
                <a:solidFill>
                  <a:schemeClr val="tx1"/>
                </a:solidFill>
                <a:latin typeface="+mn-lt"/>
              </a:defRPr>
            </a:lvl6pPr>
            <a:lvl7pPr marL="2971800" indent="-228600" algn="l" rtl="0" fontAlgn="base">
              <a:spcBef>
                <a:spcPct val="20000"/>
              </a:spcBef>
              <a:spcAft>
                <a:spcPct val="0"/>
              </a:spcAft>
              <a:buFont typeface="Verdana" pitchFamily="34" charset="0"/>
              <a:buChar char="▫"/>
              <a:defRPr sz="2000">
                <a:solidFill>
                  <a:schemeClr val="tx1"/>
                </a:solidFill>
                <a:latin typeface="+mn-lt"/>
              </a:defRPr>
            </a:lvl7pPr>
            <a:lvl8pPr marL="3429000" indent="-228600" algn="l" rtl="0" fontAlgn="base">
              <a:spcBef>
                <a:spcPct val="20000"/>
              </a:spcBef>
              <a:spcAft>
                <a:spcPct val="0"/>
              </a:spcAft>
              <a:buFont typeface="Verdana" pitchFamily="34" charset="0"/>
              <a:buChar char="▫"/>
              <a:defRPr sz="2000">
                <a:solidFill>
                  <a:schemeClr val="tx1"/>
                </a:solidFill>
                <a:latin typeface="+mn-lt"/>
              </a:defRPr>
            </a:lvl8pPr>
            <a:lvl9pPr marL="3886200" indent="-228600" algn="l" rtl="0" fontAlgn="base">
              <a:spcBef>
                <a:spcPct val="20000"/>
              </a:spcBef>
              <a:spcAft>
                <a:spcPct val="0"/>
              </a:spcAft>
              <a:buFont typeface="Verdana" pitchFamily="34" charset="0"/>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There are several questions that will help you to determine if a job function is </a:t>
            </a:r>
            <a:r>
              <a:rPr kumimoji="0" lang="en-US" altLang="en-US" sz="2400" b="1" i="1" u="none" strike="noStrike" kern="0" cap="none" spc="0" normalizeH="0" baseline="0" noProof="0">
                <a:ln>
                  <a:noFill/>
                </a:ln>
                <a:solidFill>
                  <a:srgbClr val="002060"/>
                </a:solidFill>
                <a:effectLst/>
                <a:uLnTx/>
                <a:uFillTx/>
                <a:latin typeface="Verdana"/>
                <a:ea typeface="+mn-ea"/>
                <a:cs typeface="+mn-cs"/>
              </a:rPr>
              <a:t>ESSENTIAL</a:t>
            </a:r>
            <a:r>
              <a:rPr kumimoji="0" lang="en-US" altLang="en-US" sz="2400" b="0" i="0" u="none" strike="noStrike" kern="0" cap="none" spc="0" normalizeH="0" baseline="0" noProof="0">
                <a:ln>
                  <a:noFill/>
                </a:ln>
                <a:solidFill>
                  <a:srgbClr val="002060"/>
                </a:solidFill>
                <a:effectLst/>
                <a:uLnTx/>
                <a:uFillTx/>
                <a:latin typeface="Verdana"/>
                <a:ea typeface="+mn-ea"/>
                <a:cs typeface="+mn-cs"/>
              </a:rPr>
              <a:t>. Ask yourself:</a:t>
            </a:r>
            <a:br>
              <a:rPr kumimoji="0" lang="en-US" altLang="en-US" sz="2400" b="0" i="0" u="none" strike="noStrike" kern="0" cap="none" spc="0" normalizeH="0" baseline="0" noProof="0">
                <a:ln>
                  <a:noFill/>
                </a:ln>
                <a:solidFill>
                  <a:srgbClr val="002060"/>
                </a:solidFill>
                <a:effectLst/>
                <a:uLnTx/>
                <a:uFillTx/>
                <a:latin typeface="Verdana"/>
                <a:ea typeface="+mn-ea"/>
                <a:cs typeface="+mn-cs"/>
              </a:rPr>
            </a:br>
            <a:endParaRPr kumimoji="0" lang="en-US" altLang="en-US" sz="800" b="0" i="0" u="none" strike="noStrike" kern="0" cap="none" spc="0" normalizeH="0" baseline="0" noProof="0">
              <a:ln>
                <a:noFill/>
              </a:ln>
              <a:solidFill>
                <a:srgbClr val="002060"/>
              </a:solidFill>
              <a:effectLst/>
              <a:uLnTx/>
              <a:uFillTx/>
              <a:latin typeface="Verdana"/>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000" b="0" i="0" u="none" strike="noStrike" kern="0" cap="none" spc="0" normalizeH="0" baseline="0" noProof="0">
                <a:ln>
                  <a:noFill/>
                </a:ln>
                <a:solidFill>
                  <a:srgbClr val="002060"/>
                </a:solidFill>
                <a:effectLst/>
                <a:uLnTx/>
                <a:uFillTx/>
                <a:latin typeface="Verdana"/>
              </a:rPr>
              <a:t>Does the position exist to perform the function?</a:t>
            </a:r>
            <a:br>
              <a:rPr kumimoji="0" lang="en-US" altLang="en-US" sz="2000" b="0" i="0" u="none" strike="noStrike" kern="0" cap="none" spc="0" normalizeH="0" baseline="0" noProof="0">
                <a:ln>
                  <a:noFill/>
                </a:ln>
                <a:solidFill>
                  <a:srgbClr val="002060"/>
                </a:solidFill>
                <a:effectLst/>
                <a:uLnTx/>
                <a:uFillTx/>
                <a:latin typeface="Verdana"/>
              </a:rPr>
            </a:br>
            <a:endParaRPr kumimoji="0" lang="en-US" altLang="en-US" sz="800" b="0" i="0" u="none" strike="noStrike" kern="0" cap="none" spc="0" normalizeH="0" baseline="0" noProof="0">
              <a:ln>
                <a:noFill/>
              </a:ln>
              <a:solidFill>
                <a:srgbClr val="002060"/>
              </a:solidFill>
              <a:effectLst/>
              <a:uLnTx/>
              <a:uFillTx/>
              <a:latin typeface="Verdana"/>
            </a:endParaRP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000" b="0" i="0" u="none" strike="noStrike" kern="0" cap="none" spc="0" normalizeH="0" baseline="0" noProof="0">
                <a:ln>
                  <a:noFill/>
                </a:ln>
                <a:solidFill>
                  <a:srgbClr val="002060"/>
                </a:solidFill>
                <a:effectLst/>
                <a:uLnTx/>
                <a:uFillTx/>
                <a:latin typeface="Verdana"/>
              </a:rPr>
              <a:t>Are there a limited number of other employees available to perform the job function? </a:t>
            </a: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en-US" sz="800" b="0" i="0" u="none" strike="noStrike" kern="0" cap="none" spc="0" normalizeH="0" baseline="0" noProof="0">
              <a:ln>
                <a:noFill/>
              </a:ln>
              <a:solidFill>
                <a:srgbClr val="002060"/>
              </a:solidFill>
              <a:effectLst/>
              <a:uLnTx/>
              <a:uFillTx/>
              <a:latin typeface="Verdana"/>
            </a:endParaRP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000" b="0" i="0" u="none" strike="noStrike" kern="0" cap="none" spc="0" normalizeH="0" baseline="0" noProof="0">
                <a:ln>
                  <a:noFill/>
                </a:ln>
                <a:solidFill>
                  <a:srgbClr val="002060"/>
                </a:solidFill>
                <a:effectLst/>
                <a:uLnTx/>
                <a:uFillTx/>
                <a:latin typeface="Verdana"/>
              </a:rPr>
              <a:t>Is the function highly specialized and does it require special skills?</a:t>
            </a: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0" lang="en-US" altLang="en-US" sz="800" b="0" i="0" u="none" strike="noStrike" kern="0" cap="none" spc="0" normalizeH="0" baseline="0" noProof="0">
              <a:ln>
                <a:noFill/>
              </a:ln>
              <a:solidFill>
                <a:srgbClr val="002060"/>
              </a:solidFill>
              <a:effectLst/>
              <a:uLnTx/>
              <a:uFillTx/>
              <a:latin typeface="Verdana"/>
            </a:endParaRP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000" b="0" i="0" u="none" strike="noStrike" kern="0" cap="none" spc="0" normalizeH="0" baseline="0" noProof="0">
                <a:ln>
                  <a:noFill/>
                </a:ln>
                <a:solidFill>
                  <a:srgbClr val="002060"/>
                </a:solidFill>
                <a:effectLst/>
                <a:uLnTx/>
                <a:uFillTx/>
                <a:latin typeface="Verdana"/>
              </a:rPr>
              <a:t>How much time does the employee spend performing the particular function?</a:t>
            </a: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endParaRPr kumimoji="0" lang="en-US" altLang="en-US" sz="800" b="0" i="0" u="none" strike="noStrike" kern="0" cap="none" spc="0" normalizeH="0" baseline="0" noProof="0">
              <a:ln>
                <a:noFill/>
              </a:ln>
              <a:solidFill>
                <a:srgbClr val="002060"/>
              </a:solidFill>
              <a:effectLst/>
              <a:uLnTx/>
              <a:uFillTx/>
              <a:latin typeface="Verdana"/>
            </a:endParaRP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000" b="0" i="0" u="none" strike="noStrike" kern="0" cap="none" spc="0" normalizeH="0" baseline="0" noProof="0">
                <a:ln>
                  <a:noFill/>
                </a:ln>
                <a:solidFill>
                  <a:srgbClr val="002060"/>
                </a:solidFill>
                <a:effectLst/>
                <a:uLnTx/>
                <a:uFillTx/>
                <a:latin typeface="Verdana"/>
              </a:rPr>
              <a:t>What are the consequences of not requiring a person in this job to perform a particular function?</a:t>
            </a: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en-US" sz="2000" b="0" i="0" u="none" strike="noStrike" kern="0" cap="none" spc="0" normalizeH="0" baseline="0" noProof="0" dirty="0">
              <a:ln>
                <a:noFill/>
              </a:ln>
              <a:solidFill>
                <a:srgbClr val="000000"/>
              </a:solidFill>
              <a:effectLst/>
              <a:uLnTx/>
              <a:uFillTx/>
              <a:latin typeface="Verdana"/>
            </a:endParaRPr>
          </a:p>
        </p:txBody>
      </p:sp>
    </p:spTree>
    <p:extLst>
      <p:ext uri="{BB962C8B-B14F-4D97-AF65-F5344CB8AC3E}">
        <p14:creationId xmlns:p14="http://schemas.microsoft.com/office/powerpoint/2010/main" val="8945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04800" y="273782"/>
            <a:ext cx="8389938" cy="457200"/>
          </a:xfrm>
        </p:spPr>
        <p:txBody>
          <a:bodyPr/>
          <a:lstStyle/>
          <a:p>
            <a:pPr algn="l" eaLnBrk="1" hangingPunct="1"/>
            <a:r>
              <a:rPr kumimoji="0" lang="en-US" altLang="en-US" sz="2600" b="1" i="0" u="none" strike="noStrike" kern="0" cap="none" spc="0" normalizeH="0" baseline="0" noProof="0" dirty="0">
                <a:ln>
                  <a:noFill/>
                </a:ln>
                <a:solidFill>
                  <a:srgbClr val="FFFFFF"/>
                </a:solidFill>
                <a:effectLst/>
                <a:uLnTx/>
                <a:uFillTx/>
                <a:latin typeface="Verdana"/>
              </a:rPr>
              <a:t>Determining Essential Job Functions</a:t>
            </a:r>
            <a:endParaRPr lang="en-US" altLang="en-US" sz="26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A539437E-11A8-4B92-9638-BB1BCCBE7EF3}"/>
              </a:ext>
            </a:extLst>
          </p:cNvPr>
          <p:cNvSpPr txBox="1">
            <a:spLocks noChangeArrowheads="1"/>
          </p:cNvSpPr>
          <p:nvPr/>
        </p:nvSpPr>
        <p:spPr bwMode="auto">
          <a:xfrm>
            <a:off x="228600" y="1524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5pPr>
            <a:lvl6pPr marL="2514600" indent="-228600" algn="l" rtl="0" fontAlgn="base">
              <a:spcBef>
                <a:spcPct val="20000"/>
              </a:spcBef>
              <a:spcAft>
                <a:spcPct val="0"/>
              </a:spcAft>
              <a:buFont typeface="Verdana" pitchFamily="34" charset="0"/>
              <a:buChar char="▫"/>
              <a:defRPr sz="2000">
                <a:solidFill>
                  <a:schemeClr val="tx1"/>
                </a:solidFill>
                <a:latin typeface="+mn-lt"/>
              </a:defRPr>
            </a:lvl6pPr>
            <a:lvl7pPr marL="2971800" indent="-228600" algn="l" rtl="0" fontAlgn="base">
              <a:spcBef>
                <a:spcPct val="20000"/>
              </a:spcBef>
              <a:spcAft>
                <a:spcPct val="0"/>
              </a:spcAft>
              <a:buFont typeface="Verdana" pitchFamily="34" charset="0"/>
              <a:buChar char="▫"/>
              <a:defRPr sz="2000">
                <a:solidFill>
                  <a:schemeClr val="tx1"/>
                </a:solidFill>
                <a:latin typeface="+mn-lt"/>
              </a:defRPr>
            </a:lvl7pPr>
            <a:lvl8pPr marL="3429000" indent="-228600" algn="l" rtl="0" fontAlgn="base">
              <a:spcBef>
                <a:spcPct val="20000"/>
              </a:spcBef>
              <a:spcAft>
                <a:spcPct val="0"/>
              </a:spcAft>
              <a:buFont typeface="Verdana" pitchFamily="34" charset="0"/>
              <a:buChar char="▫"/>
              <a:defRPr sz="2000">
                <a:solidFill>
                  <a:schemeClr val="tx1"/>
                </a:solidFill>
                <a:latin typeface="+mn-lt"/>
              </a:defRPr>
            </a:lvl8pPr>
            <a:lvl9pPr marL="3886200" indent="-228600" algn="l" rtl="0" fontAlgn="base">
              <a:spcBef>
                <a:spcPct val="20000"/>
              </a:spcBef>
              <a:spcAft>
                <a:spcPct val="0"/>
              </a:spcAft>
              <a:buFont typeface="Verdana" pitchFamily="34" charset="0"/>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When determining essential functions, concentrate on </a:t>
            </a:r>
            <a:r>
              <a:rPr kumimoji="0" lang="en-US" altLang="en-US" sz="2400" b="1" i="0" u="none" strike="noStrike" kern="0" cap="none" spc="0" normalizeH="0" baseline="0" noProof="0">
                <a:ln>
                  <a:noFill/>
                </a:ln>
                <a:solidFill>
                  <a:srgbClr val="002060"/>
                </a:solidFill>
                <a:effectLst/>
                <a:uLnTx/>
                <a:uFillTx/>
                <a:latin typeface="Verdana"/>
                <a:ea typeface="+mn-ea"/>
                <a:cs typeface="+mn-cs"/>
              </a:rPr>
              <a:t>what</a:t>
            </a:r>
            <a:r>
              <a:rPr kumimoji="0" lang="en-US" altLang="en-US" sz="2400" b="0" i="0" u="none" strike="noStrike" kern="0" cap="none" spc="0" normalizeH="0" baseline="0" noProof="0">
                <a:ln>
                  <a:noFill/>
                </a:ln>
                <a:solidFill>
                  <a:srgbClr val="002060"/>
                </a:solidFill>
                <a:effectLst/>
                <a:uLnTx/>
                <a:uFillTx/>
                <a:latin typeface="Verdana"/>
                <a:ea typeface="+mn-ea"/>
                <a:cs typeface="+mn-cs"/>
              </a:rPr>
              <a:t> a person does, </a:t>
            </a:r>
            <a:r>
              <a:rPr kumimoji="0" lang="en-US" altLang="en-US" sz="2400" b="1" i="0" u="none" strike="noStrike" kern="0" cap="none" spc="0" normalizeH="0" baseline="0" noProof="0">
                <a:ln>
                  <a:noFill/>
                </a:ln>
                <a:solidFill>
                  <a:srgbClr val="002060"/>
                </a:solidFill>
                <a:effectLst/>
                <a:uLnTx/>
                <a:uFillTx/>
                <a:latin typeface="Verdana"/>
                <a:ea typeface="+mn-ea"/>
                <a:cs typeface="+mn-cs"/>
              </a:rPr>
              <a:t>not how</a:t>
            </a:r>
            <a:r>
              <a:rPr kumimoji="0" lang="en-US" altLang="en-US" sz="2400" b="0" i="0" u="none" strike="noStrike" kern="0" cap="none" spc="0" normalizeH="0" baseline="0" noProof="0">
                <a:ln>
                  <a:noFill/>
                </a:ln>
                <a:solidFill>
                  <a:srgbClr val="002060"/>
                </a:solidFill>
                <a:effectLst/>
                <a:uLnTx/>
                <a:uFillTx/>
                <a:latin typeface="Verdana"/>
                <a:ea typeface="+mn-ea"/>
                <a:cs typeface="+mn-cs"/>
              </a:rPr>
              <a:t> they do it.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a:ln>
                <a:noFill/>
              </a:ln>
              <a:solidFill>
                <a:srgbClr val="002060"/>
              </a:solidFill>
              <a:effectLst/>
              <a:uLnTx/>
              <a:uFillTx/>
              <a:latin typeface="Verdan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Examples of essential functions: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“Travel to and conduct site examinations.”    </a:t>
            </a:r>
            <a:r>
              <a:rPr kumimoji="0" lang="en-US" altLang="en-US" sz="2400" b="1" i="0" u="none" strike="noStrike" kern="0" cap="none" spc="0" normalizeH="0" baseline="0" noProof="0">
                <a:ln>
                  <a:noFill/>
                </a:ln>
                <a:solidFill>
                  <a:srgbClr val="002060"/>
                </a:solidFill>
                <a:effectLst/>
                <a:uLnTx/>
                <a:uFillTx/>
                <a:latin typeface="Verdana"/>
                <a:ea typeface="+mn-ea"/>
                <a:cs typeface="+mn-cs"/>
              </a:rPr>
              <a:t>Not--</a:t>
            </a:r>
            <a:r>
              <a:rPr kumimoji="0" lang="en-US" altLang="en-US" sz="2400" b="0" i="0" u="none" strike="noStrike" kern="0" cap="none" spc="0" normalizeH="0" baseline="0" noProof="0">
                <a:ln>
                  <a:noFill/>
                </a:ln>
                <a:solidFill>
                  <a:srgbClr val="002060"/>
                </a:solidFill>
                <a:effectLst/>
                <a:uLnTx/>
                <a:uFillTx/>
                <a:latin typeface="Verdana"/>
                <a:ea typeface="+mn-ea"/>
                <a:cs typeface="+mn-cs"/>
              </a:rPr>
              <a:t> drive to conduct site examination.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“Input and retrieve data via computer terminal.”  </a:t>
            </a:r>
            <a:r>
              <a:rPr kumimoji="0" lang="en-US" altLang="en-US" sz="2400" b="1" i="0" u="none" strike="noStrike" kern="0" cap="none" spc="0" normalizeH="0" baseline="0" noProof="0">
                <a:ln>
                  <a:noFill/>
                </a:ln>
                <a:solidFill>
                  <a:srgbClr val="002060"/>
                </a:solidFill>
                <a:effectLst/>
                <a:uLnTx/>
                <a:uFillTx/>
                <a:latin typeface="Verdana"/>
                <a:ea typeface="+mn-ea"/>
                <a:cs typeface="+mn-cs"/>
              </a:rPr>
              <a:t>Not—</a:t>
            </a:r>
            <a:r>
              <a:rPr kumimoji="0" lang="en-US" altLang="en-US" sz="2400" b="0" i="0" u="none" strike="noStrike" kern="0" cap="none" spc="0" normalizeH="0" baseline="0" noProof="0">
                <a:ln>
                  <a:noFill/>
                </a:ln>
                <a:solidFill>
                  <a:srgbClr val="002060"/>
                </a:solidFill>
                <a:effectLst/>
                <a:uLnTx/>
                <a:uFillTx/>
                <a:latin typeface="Verdana"/>
                <a:ea typeface="+mn-ea"/>
                <a:cs typeface="+mn-cs"/>
              </a:rPr>
              <a:t>manual dexterity to key data into a computer terminal. </a:t>
            </a: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3822751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52400"/>
            <a:ext cx="880068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04800" y="320857"/>
            <a:ext cx="8001000"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Must Accommodate Unless…</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33176" y="1219458"/>
            <a:ext cx="8239125"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0" indent="-342900" eaLnBrk="1" hangingPunct="1">
              <a:defRPr/>
            </a:pPr>
            <a:r>
              <a:rPr lang="en-US" altLang="en-US" sz="2200" kern="0" dirty="0">
                <a:solidFill>
                  <a:srgbClr val="002060"/>
                </a:solidFill>
                <a:latin typeface="Verdana"/>
                <a:cs typeface="Arial" panose="020B0604020202020204" pitchFamily="34" charset="0"/>
              </a:rPr>
              <a:t>The accommodation would pose an </a:t>
            </a:r>
            <a:r>
              <a:rPr lang="en-US" altLang="en-US" sz="2200" b="1" u="sng" kern="0" dirty="0">
                <a:solidFill>
                  <a:srgbClr val="002060"/>
                </a:solidFill>
                <a:latin typeface="Verdana"/>
                <a:cs typeface="Arial" panose="020B0604020202020204" pitchFamily="34" charset="0"/>
              </a:rPr>
              <a:t>undue hardship </a:t>
            </a:r>
            <a:r>
              <a:rPr lang="en-US" altLang="en-US" sz="2200" kern="0" dirty="0">
                <a:solidFill>
                  <a:srgbClr val="002060"/>
                </a:solidFill>
                <a:latin typeface="Verdana"/>
                <a:cs typeface="Arial" panose="020B0604020202020204" pitchFamily="34" charset="0"/>
              </a:rPr>
              <a:t>for the employer, meaning a significant difficulty or expense</a:t>
            </a:r>
          </a:p>
          <a:p>
            <a:pPr lvl="0" eaLnBrk="1" hangingPunct="1">
              <a:buNone/>
              <a:defRPr/>
            </a:pPr>
            <a:endParaRPr lang="en-US" altLang="en-US" sz="2200" kern="0" dirty="0">
              <a:solidFill>
                <a:srgbClr val="002060"/>
              </a:solidFill>
              <a:latin typeface="Verdana"/>
              <a:cs typeface="Arial" panose="020B0604020202020204" pitchFamily="34" charset="0"/>
            </a:endParaRPr>
          </a:p>
          <a:p>
            <a:pPr marL="731520" lvl="1" indent="-342900" eaLnBrk="1" hangingPunct="1">
              <a:buFont typeface="Wingdings" panose="05000000000000000000" pitchFamily="2" charset="2"/>
              <a:buChar char="§"/>
              <a:defRPr/>
            </a:pPr>
            <a:r>
              <a:rPr lang="en-US" altLang="en-US" sz="2200" kern="0" dirty="0">
                <a:solidFill>
                  <a:srgbClr val="002060"/>
                </a:solidFill>
                <a:latin typeface="Verdana"/>
                <a:cs typeface="Arial" panose="020B0604020202020204" pitchFamily="34" charset="0"/>
              </a:rPr>
              <a:t>Refers to accommodations that would be unduly extensive, substantial, disruptive</a:t>
            </a:r>
          </a:p>
          <a:p>
            <a:pPr lvl="1" indent="0" eaLnBrk="1" hangingPunct="1">
              <a:buNone/>
              <a:defRPr/>
            </a:pPr>
            <a:endParaRPr lang="en-US" altLang="en-US" sz="2200" kern="0" dirty="0">
              <a:solidFill>
                <a:srgbClr val="002060"/>
              </a:solidFill>
              <a:latin typeface="Verdana"/>
              <a:cs typeface="Arial" panose="020B0604020202020204" pitchFamily="34" charset="0"/>
            </a:endParaRPr>
          </a:p>
          <a:p>
            <a:pPr marL="731520" lvl="1" indent="-342900" eaLnBrk="1" hangingPunct="1">
              <a:buFont typeface="Wingdings" panose="05000000000000000000" pitchFamily="2" charset="2"/>
              <a:buChar char="§"/>
              <a:defRPr/>
            </a:pPr>
            <a:r>
              <a:rPr lang="en-US" altLang="en-US" sz="2200" kern="0" dirty="0">
                <a:solidFill>
                  <a:srgbClr val="002060"/>
                </a:solidFill>
                <a:latin typeface="Verdana"/>
                <a:cs typeface="Arial" panose="020B0604020202020204" pitchFamily="34" charset="0"/>
              </a:rPr>
              <a:t>Determined on a case by case basis; unlikely that commonwealth could show cost as an undue hardship</a:t>
            </a:r>
          </a:p>
          <a:p>
            <a:pPr marL="388620" lvl="1" indent="0" eaLnBrk="1" hangingPunct="1">
              <a:buNone/>
              <a:defRPr/>
            </a:pPr>
            <a:endParaRPr lang="en-US" altLang="en-US" sz="2200" kern="0" dirty="0">
              <a:solidFill>
                <a:srgbClr val="002060"/>
              </a:solidFill>
              <a:latin typeface="Verdana"/>
              <a:cs typeface="Arial" panose="020B0604020202020204" pitchFamily="34" charset="0"/>
            </a:endParaRPr>
          </a:p>
          <a:p>
            <a:pPr marL="731520" lvl="1" indent="-342900" eaLnBrk="1" hangingPunct="1">
              <a:buFont typeface="Wingdings" panose="05000000000000000000" pitchFamily="2" charset="2"/>
              <a:buChar char="§"/>
              <a:defRPr/>
            </a:pPr>
            <a:r>
              <a:rPr lang="en-US" altLang="en-US" sz="2200" kern="0" dirty="0">
                <a:solidFill>
                  <a:srgbClr val="002060"/>
                </a:solidFill>
                <a:latin typeface="Verdana"/>
                <a:cs typeface="Arial" panose="020B0604020202020204" pitchFamily="34" charset="0"/>
              </a:rPr>
              <a:t>Consider alternative accommodations</a:t>
            </a:r>
          </a:p>
        </p:txBody>
      </p:sp>
    </p:spTree>
    <p:extLst>
      <p:ext uri="{BB962C8B-B14F-4D97-AF65-F5344CB8AC3E}">
        <p14:creationId xmlns:p14="http://schemas.microsoft.com/office/powerpoint/2010/main" val="2225589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0629"/>
            <a:ext cx="8686800" cy="97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434622" y="304800"/>
            <a:ext cx="8001000"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Must Accommodate Unless…</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34622" y="1168620"/>
            <a:ext cx="8239125" cy="46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0" indent="-342900" eaLnBrk="1" hangingPunct="1">
              <a:defRPr/>
            </a:pPr>
            <a:r>
              <a:rPr lang="en-US" altLang="en-US" sz="1800" b="1" u="sng" kern="0" dirty="0">
                <a:solidFill>
                  <a:srgbClr val="002060"/>
                </a:solidFill>
                <a:latin typeface="Verdana"/>
                <a:cs typeface="Arial" panose="020B0604020202020204" pitchFamily="34" charset="0"/>
              </a:rPr>
              <a:t>Direct threat</a:t>
            </a:r>
            <a:r>
              <a:rPr lang="en-US" altLang="en-US" sz="1800" b="1" kern="0" dirty="0">
                <a:solidFill>
                  <a:srgbClr val="002060"/>
                </a:solidFill>
                <a:latin typeface="Verdana"/>
                <a:cs typeface="Arial" panose="020B0604020202020204" pitchFamily="34" charset="0"/>
              </a:rPr>
              <a:t> </a:t>
            </a:r>
            <a:r>
              <a:rPr lang="en-US" altLang="en-US" sz="1800" kern="0" dirty="0">
                <a:solidFill>
                  <a:srgbClr val="002060"/>
                </a:solidFill>
                <a:latin typeface="Verdana"/>
                <a:cs typeface="Arial" panose="020B0604020202020204" pitchFamily="34" charset="0"/>
              </a:rPr>
              <a:t>– significant risk to the health or safety of the employee or others which cannot be eliminated by modifying policies, practices or procedures or providing auxiliary aids or services  </a:t>
            </a:r>
          </a:p>
          <a:p>
            <a:pPr lvl="0" eaLnBrk="1" hangingPunct="1">
              <a:buNone/>
              <a:defRPr/>
            </a:pPr>
            <a:endParaRPr lang="en-US" altLang="en-US" sz="1000" kern="0" dirty="0">
              <a:solidFill>
                <a:srgbClr val="002060"/>
              </a:solidFill>
              <a:latin typeface="Verdana"/>
              <a:cs typeface="Arial" panose="020B0604020202020204" pitchFamily="34" charset="0"/>
            </a:endParaRPr>
          </a:p>
          <a:p>
            <a:pPr lvl="1" eaLnBrk="1" hangingPunct="1">
              <a:buFont typeface="Wingdings" panose="05000000000000000000" pitchFamily="2" charset="2"/>
              <a:buChar char="§"/>
              <a:defRPr/>
            </a:pPr>
            <a:r>
              <a:rPr lang="en-US" altLang="en-US" sz="1800" kern="0" dirty="0">
                <a:solidFill>
                  <a:srgbClr val="002060"/>
                </a:solidFill>
                <a:latin typeface="Verdana"/>
                <a:cs typeface="Arial" panose="020B0604020202020204" pitchFamily="34" charset="0"/>
              </a:rPr>
              <a:t>Threat cannot be speculative</a:t>
            </a:r>
          </a:p>
          <a:p>
            <a:pPr marL="457200" lvl="1" indent="0" eaLnBrk="1" hangingPunct="1">
              <a:buNone/>
              <a:defRPr/>
            </a:pPr>
            <a:endParaRPr lang="en-US" altLang="en-US" sz="1000" kern="0" dirty="0">
              <a:solidFill>
                <a:srgbClr val="002060"/>
              </a:solidFill>
              <a:latin typeface="Verdana"/>
              <a:cs typeface="Arial" panose="020B0604020202020204" pitchFamily="34" charset="0"/>
            </a:endParaRPr>
          </a:p>
          <a:p>
            <a:pPr lvl="1" eaLnBrk="1" hangingPunct="1">
              <a:buFont typeface="Wingdings" panose="05000000000000000000" pitchFamily="2" charset="2"/>
              <a:buChar char="§"/>
              <a:defRPr/>
            </a:pPr>
            <a:r>
              <a:rPr lang="en-US" altLang="en-US" sz="1800" kern="0" dirty="0">
                <a:solidFill>
                  <a:srgbClr val="002060"/>
                </a:solidFill>
                <a:latin typeface="Verdana"/>
                <a:cs typeface="Arial" panose="020B0604020202020204" pitchFamily="34" charset="0"/>
              </a:rPr>
              <a:t>Determination based on an assessment of the individual’s present ability to safely perform the essential functions of the job </a:t>
            </a:r>
          </a:p>
          <a:p>
            <a:pPr marL="457200" lvl="1" indent="0" eaLnBrk="1" hangingPunct="1">
              <a:buNone/>
              <a:defRPr/>
            </a:pPr>
            <a:endParaRPr lang="en-US" altLang="en-US" sz="1000" kern="0" dirty="0">
              <a:solidFill>
                <a:srgbClr val="002060"/>
              </a:solidFill>
              <a:latin typeface="Verdana"/>
              <a:cs typeface="Arial" panose="020B0604020202020204" pitchFamily="34" charset="0"/>
            </a:endParaRPr>
          </a:p>
          <a:p>
            <a:pPr lvl="1" eaLnBrk="1" hangingPunct="1">
              <a:buFont typeface="Wingdings" panose="05000000000000000000" pitchFamily="2" charset="2"/>
              <a:buChar char="§"/>
              <a:defRPr/>
            </a:pPr>
            <a:r>
              <a:rPr lang="en-US" altLang="en-US" sz="1800" kern="0" dirty="0">
                <a:solidFill>
                  <a:srgbClr val="002060"/>
                </a:solidFill>
                <a:latin typeface="Verdana"/>
                <a:cs typeface="Arial" panose="020B0604020202020204" pitchFamily="34" charset="0"/>
              </a:rPr>
              <a:t>Assessment must rely on the most current medical or best available objective evidence to determine the nature, duration and severity of the risk</a:t>
            </a:r>
          </a:p>
          <a:p>
            <a:pPr marL="457200" lvl="1" indent="0" eaLnBrk="1" hangingPunct="1">
              <a:buNone/>
              <a:defRPr/>
            </a:pPr>
            <a:endParaRPr lang="en-US" altLang="en-US" sz="1000" kern="0" dirty="0">
              <a:solidFill>
                <a:srgbClr val="002060"/>
              </a:solidFill>
              <a:latin typeface="Verdana"/>
              <a:cs typeface="Arial" panose="020B0604020202020204" pitchFamily="34" charset="0"/>
            </a:endParaRPr>
          </a:p>
          <a:p>
            <a:pPr lvl="1" eaLnBrk="1" hangingPunct="1">
              <a:buFont typeface="Wingdings" panose="05000000000000000000" pitchFamily="2" charset="2"/>
              <a:buChar char="§"/>
              <a:defRPr/>
            </a:pPr>
            <a:r>
              <a:rPr lang="en-US" altLang="en-US" sz="1800" kern="0" dirty="0">
                <a:solidFill>
                  <a:srgbClr val="002060"/>
                </a:solidFill>
                <a:latin typeface="Verdana"/>
                <a:cs typeface="Arial" panose="020B0604020202020204" pitchFamily="34" charset="0"/>
              </a:rPr>
              <a:t>Consideration on whether reasonable modifications of policies, practices or procedures will mitigate the risk </a:t>
            </a:r>
          </a:p>
        </p:txBody>
      </p:sp>
    </p:spTree>
    <p:extLst>
      <p:ext uri="{BB962C8B-B14F-4D97-AF65-F5344CB8AC3E}">
        <p14:creationId xmlns:p14="http://schemas.microsoft.com/office/powerpoint/2010/main" val="214662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12" y="152400"/>
            <a:ext cx="86842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469521" y="304800"/>
            <a:ext cx="7848600" cy="457200"/>
          </a:xfrm>
        </p:spPr>
        <p:txBody>
          <a:bodyPr/>
          <a:lstStyle/>
          <a:p>
            <a:pPr algn="l" eaLnBrk="1" hangingPunct="1"/>
            <a:br>
              <a:rPr kumimoji="0" lang="en-US" altLang="en-US" sz="3000" b="1" i="0" u="none" strike="noStrike" kern="0" cap="none" spc="0" normalizeH="0" baseline="0" noProof="0" dirty="0">
                <a:ln>
                  <a:noFill/>
                </a:ln>
                <a:solidFill>
                  <a:srgbClr val="FFFFFF"/>
                </a:solidFill>
                <a:effectLst/>
                <a:uLnTx/>
                <a:uFillTx/>
                <a:latin typeface="Verdana"/>
                <a:ea typeface="+mj-ea"/>
                <a:cs typeface="+mj-cs"/>
              </a:rPr>
            </a:br>
            <a:r>
              <a:rPr kumimoji="0" lang="en-US" altLang="en-US" sz="3000" b="1" i="0" u="none" strike="noStrike" kern="0" cap="none" spc="0" normalizeH="0" baseline="0" noProof="0" dirty="0">
                <a:ln>
                  <a:noFill/>
                </a:ln>
                <a:solidFill>
                  <a:srgbClr val="FFFFFF"/>
                </a:solidFill>
                <a:effectLst/>
                <a:uLnTx/>
                <a:uFillTx/>
                <a:latin typeface="Verdana"/>
                <a:ea typeface="+mj-ea"/>
                <a:cs typeface="+mj-cs"/>
              </a:rPr>
              <a:t>What is Your Role?</a:t>
            </a:r>
            <a:br>
              <a:rPr kumimoji="0" lang="en-US" altLang="en-US" sz="3000" b="1" i="0" u="none" strike="noStrike" kern="0" cap="none" spc="0" normalizeH="0" baseline="0" noProof="0" dirty="0">
                <a:ln>
                  <a:noFill/>
                </a:ln>
                <a:solidFill>
                  <a:srgbClr val="FFFFFF"/>
                </a:solidFill>
                <a:effectLst/>
                <a:uLnTx/>
                <a:uFillTx/>
                <a:latin typeface="Verdana"/>
                <a:ea typeface="+mj-ea"/>
                <a:cs typeface="+mj-cs"/>
              </a:rPr>
            </a:b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967" y="1447800"/>
            <a:ext cx="36607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24387" y="1905000"/>
            <a:ext cx="38671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016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0725"/>
            <a:ext cx="8763000" cy="9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304800"/>
            <a:ext cx="7848600" cy="457200"/>
          </a:xfrm>
        </p:spPr>
        <p:txBody>
          <a:bodyPr/>
          <a:lstStyle/>
          <a:p>
            <a:pPr algn="l" eaLnBrk="1" hangingPunct="1"/>
            <a:r>
              <a:rPr lang="en-US" altLang="en-US" sz="3000" b="1" dirty="0">
                <a:solidFill>
                  <a:schemeClr val="bg1"/>
                </a:solidFill>
                <a:latin typeface="Verdana" panose="020B0604030504040204" pitchFamily="34" charset="0"/>
              </a:rPr>
              <a:t>Employment Decisions</a:t>
            </a: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57200" y="1752600"/>
            <a:ext cx="8239125"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0" indent="-342900" eaLnBrk="1" hangingPunct="1">
              <a:lnSpc>
                <a:spcPct val="80000"/>
              </a:lnSpc>
              <a:buNone/>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Employment-related decisions must be</a:t>
            </a:r>
          </a:p>
          <a:p>
            <a:pPr marL="342900" lvl="0" indent="-342900" eaLnBrk="1" hangingPunct="1">
              <a:lnSpc>
                <a:spcPct val="80000"/>
              </a:lnSpc>
              <a:buNone/>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made in compliance with:</a:t>
            </a:r>
          </a:p>
          <a:p>
            <a:pPr marL="342900" lvl="0" indent="-342900" eaLnBrk="1" hangingPunct="1">
              <a:lnSpc>
                <a:spcPct val="80000"/>
              </a:lnSpc>
              <a:buNone/>
            </a:pP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eaLnBrk="1" hangingPunct="1">
              <a:lnSpc>
                <a:spcPct val="80000"/>
              </a:lnSpc>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Federal and state laws</a:t>
            </a:r>
          </a:p>
          <a:p>
            <a:pPr marL="342900" lvl="0" indent="-342900" eaLnBrk="1" hangingPunct="1">
              <a:lnSpc>
                <a:spcPct val="80000"/>
              </a:lnSpc>
              <a:buNone/>
            </a:pP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eaLnBrk="1" hangingPunct="1">
              <a:lnSpc>
                <a:spcPct val="80000"/>
              </a:lnSpc>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Commonwealth management directives and executive orders</a:t>
            </a:r>
          </a:p>
          <a:p>
            <a:pPr marL="342900" lvl="0" indent="-342900" eaLnBrk="1" hangingPunct="1">
              <a:lnSpc>
                <a:spcPct val="80000"/>
              </a:lnSpc>
              <a:buNone/>
            </a:pP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eaLnBrk="1" hangingPunct="1">
              <a:lnSpc>
                <a:spcPct val="80000"/>
              </a:lnSpc>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Agency policies</a:t>
            </a:r>
          </a:p>
        </p:txBody>
      </p:sp>
    </p:spTree>
    <p:extLst>
      <p:ext uri="{BB962C8B-B14F-4D97-AF65-F5344CB8AC3E}">
        <p14:creationId xmlns:p14="http://schemas.microsoft.com/office/powerpoint/2010/main" val="3874245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7646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430762" y="270558"/>
            <a:ext cx="8450505" cy="457200"/>
          </a:xfrm>
        </p:spPr>
        <p:txBody>
          <a:bodyPr/>
          <a:lstStyle/>
          <a:p>
            <a:pPr algn="l" eaLnBrk="1" hangingPunct="1"/>
            <a:r>
              <a:rPr lang="en-US" altLang="en-US" sz="3000" b="1" dirty="0">
                <a:solidFill>
                  <a:schemeClr val="bg1"/>
                </a:solidFill>
                <a:latin typeface="Verdana" panose="020B0604030504040204" pitchFamily="34" charset="0"/>
              </a:rPr>
              <a:t>Steps to Reasonable Accommodation</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228601" y="1158367"/>
            <a:ext cx="5562600" cy="55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0" indent="-342900" eaLnBrk="1" hangingPunct="1">
              <a:defRPr/>
            </a:pPr>
            <a:r>
              <a:rPr lang="en-US" altLang="en-US" sz="2000" kern="0" dirty="0">
                <a:solidFill>
                  <a:srgbClr val="002060"/>
                </a:solidFill>
                <a:latin typeface="Verdana"/>
              </a:rPr>
              <a:t>MD 205.25 outlines procedures for addressing requests for reasonable accommodation</a:t>
            </a:r>
          </a:p>
          <a:p>
            <a:pPr lvl="1" eaLnBrk="1" hangingPunct="1">
              <a:buFont typeface="Wingdings" panose="05000000000000000000" pitchFamily="2" charset="2"/>
              <a:buChar char="§"/>
              <a:defRPr/>
            </a:pPr>
            <a:r>
              <a:rPr lang="en-US" altLang="en-US" sz="1800" kern="0" dirty="0">
                <a:solidFill>
                  <a:srgbClr val="002060"/>
                </a:solidFill>
                <a:latin typeface="Verdana"/>
              </a:rPr>
              <a:t>Requests may be verbal or written</a:t>
            </a:r>
          </a:p>
          <a:p>
            <a:pPr lvl="1" eaLnBrk="1" hangingPunct="1">
              <a:buFont typeface="Wingdings" panose="05000000000000000000" pitchFamily="2" charset="2"/>
              <a:buChar char="§"/>
              <a:defRPr/>
            </a:pPr>
            <a:r>
              <a:rPr lang="en-US" altLang="en-US" sz="1800" kern="0" dirty="0">
                <a:solidFill>
                  <a:srgbClr val="002060"/>
                </a:solidFill>
                <a:latin typeface="Verdana"/>
              </a:rPr>
              <a:t>“Magic” language is not required</a:t>
            </a:r>
          </a:p>
          <a:p>
            <a:pPr lvl="1" eaLnBrk="1" hangingPunct="1">
              <a:buFont typeface="Wingdings" panose="05000000000000000000" pitchFamily="2" charset="2"/>
              <a:buChar char="§"/>
              <a:defRPr/>
            </a:pPr>
            <a:r>
              <a:rPr lang="en-US" altLang="en-US" sz="1800" kern="0" dirty="0">
                <a:solidFill>
                  <a:srgbClr val="002060"/>
                </a:solidFill>
                <a:latin typeface="Verdana"/>
              </a:rPr>
              <a:t>Need for accommodation is obvious</a:t>
            </a:r>
            <a:br>
              <a:rPr lang="en-US" altLang="en-US" sz="2000" kern="0" dirty="0">
                <a:solidFill>
                  <a:srgbClr val="002060"/>
                </a:solidFill>
                <a:latin typeface="Verdana"/>
              </a:rPr>
            </a:br>
            <a:endParaRPr lang="en-US" altLang="en-US" sz="1000" kern="0" dirty="0">
              <a:solidFill>
                <a:srgbClr val="002060"/>
              </a:solidFill>
              <a:latin typeface="Verdana"/>
            </a:endParaRPr>
          </a:p>
          <a:p>
            <a:pPr marL="342900" lvl="0" indent="-342900" eaLnBrk="1" hangingPunct="1">
              <a:defRPr/>
            </a:pPr>
            <a:r>
              <a:rPr lang="en-US" altLang="en-US" sz="2000" kern="0" dirty="0">
                <a:solidFill>
                  <a:srgbClr val="002060"/>
                </a:solidFill>
                <a:latin typeface="Verdana"/>
              </a:rPr>
              <a:t>Manager or supervisor:</a:t>
            </a:r>
            <a:endParaRPr lang="en-US" altLang="en-US" sz="1600" kern="0" dirty="0">
              <a:solidFill>
                <a:srgbClr val="002060"/>
              </a:solidFill>
              <a:latin typeface="Verdana"/>
            </a:endParaRPr>
          </a:p>
          <a:p>
            <a:pPr marL="740664" indent="-283464" eaLnBrk="1" hangingPunct="1">
              <a:buFont typeface="Wingdings" panose="05000000000000000000" pitchFamily="2" charset="2"/>
              <a:buChar char="§"/>
              <a:defRPr/>
            </a:pPr>
            <a:r>
              <a:rPr lang="en-US" altLang="en-US" sz="1800" kern="0" dirty="0">
                <a:solidFill>
                  <a:srgbClr val="002060"/>
                </a:solidFill>
                <a:latin typeface="Verdana"/>
              </a:rPr>
              <a:t>Provides the Request for Accommodation form</a:t>
            </a:r>
          </a:p>
          <a:p>
            <a:pPr marL="740664" indent="-283464" eaLnBrk="1" hangingPunct="1">
              <a:buFont typeface="Wingdings" panose="05000000000000000000" pitchFamily="2" charset="2"/>
              <a:buChar char="§"/>
              <a:defRPr/>
            </a:pPr>
            <a:r>
              <a:rPr lang="en-US" altLang="en-US" sz="1800" kern="0" dirty="0">
                <a:solidFill>
                  <a:srgbClr val="002060"/>
                </a:solidFill>
                <a:latin typeface="Verdana"/>
              </a:rPr>
              <a:t>Refers employee to Disability Services Coordinator (DSC)</a:t>
            </a:r>
          </a:p>
          <a:p>
            <a:pPr marL="740664" indent="-283464" eaLnBrk="1" hangingPunct="1">
              <a:buFont typeface="Wingdings" panose="05000000000000000000" pitchFamily="2" charset="2"/>
              <a:buChar char="§"/>
              <a:defRPr/>
            </a:pPr>
            <a:r>
              <a:rPr lang="en-US" altLang="en-US" sz="1800" kern="0" dirty="0">
                <a:solidFill>
                  <a:srgbClr val="002060"/>
                </a:solidFill>
                <a:latin typeface="Verdana"/>
              </a:rPr>
              <a:t>Forwards Request for Accommodation forms and confidential medical documentation to DSC immediately </a:t>
            </a:r>
          </a:p>
          <a:p>
            <a:pPr marL="740664" indent="-283464" eaLnBrk="1" hangingPunct="1">
              <a:buFont typeface="Wingdings" panose="05000000000000000000" pitchFamily="2" charset="2"/>
              <a:buChar char="§"/>
              <a:defRPr/>
            </a:pPr>
            <a:r>
              <a:rPr lang="en-US" altLang="en-US" sz="1800" kern="0" dirty="0">
                <a:solidFill>
                  <a:srgbClr val="002060"/>
                </a:solidFill>
                <a:latin typeface="Verdana"/>
              </a:rPr>
              <a:t>Provides information on essential functions and job duties to the DSC as requested</a:t>
            </a:r>
            <a:endParaRPr lang="en-US" altLang="en-US" sz="2000" kern="0" dirty="0">
              <a:solidFill>
                <a:srgbClr val="002060"/>
              </a:solidFill>
              <a:latin typeface="Verdana"/>
            </a:endParaRPr>
          </a:p>
        </p:txBody>
      </p:sp>
      <p:pic>
        <p:nvPicPr>
          <p:cNvPr id="7" name="Picture 1">
            <a:extLst>
              <a:ext uri="{FF2B5EF4-FFF2-40B4-BE49-F238E27FC236}">
                <a16:creationId xmlns:a16="http://schemas.microsoft.com/office/drawing/2014/main" id="{1406ABFB-C821-4255-AA51-8657DF8BB3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1597" y="1224646"/>
            <a:ext cx="2667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DA299B2-9F8B-4B2F-96F6-857B03D76DD7}"/>
              </a:ext>
            </a:extLst>
          </p:cNvPr>
          <p:cNvSpPr/>
          <p:nvPr/>
        </p:nvSpPr>
        <p:spPr>
          <a:xfrm>
            <a:off x="6049197" y="3478030"/>
            <a:ext cx="2971800" cy="2308324"/>
          </a:xfrm>
          <a:prstGeom prst="rect">
            <a:avLst/>
          </a:prstGeom>
        </p:spPr>
        <p:txBody>
          <a:bodyPr wrap="square">
            <a:spAutoFit/>
          </a:bodyPr>
          <a:lstStyle/>
          <a:p>
            <a:pPr lvl="0" algn="ctr">
              <a:defRPr/>
            </a:pPr>
            <a:r>
              <a:rPr lang="en-US" altLang="en-US" dirty="0">
                <a:solidFill>
                  <a:srgbClr val="002060"/>
                </a:solidFill>
                <a:latin typeface="Verdana"/>
              </a:rPr>
              <a:t>List of DSCs is on the OA, Bureau of Equal Employment Opportunity (BEEO) website</a:t>
            </a:r>
          </a:p>
          <a:p>
            <a:pPr lvl="0" algn="ctr">
              <a:defRPr/>
            </a:pPr>
            <a:r>
              <a:rPr lang="en-US" altLang="en-US" dirty="0">
                <a:solidFill>
                  <a:srgbClr val="002060"/>
                </a:solidFill>
                <a:latin typeface="Verdana"/>
                <a:hlinkClick r:id="rId6"/>
              </a:rPr>
              <a:t>      http://www.hrm.oa.pa.gov/eeo</a:t>
            </a:r>
            <a:r>
              <a:rPr lang="en-US" altLang="en-US" dirty="0">
                <a:solidFill>
                  <a:srgbClr val="002060"/>
                </a:solidFill>
                <a:latin typeface="Verdana"/>
              </a:rPr>
              <a:t> </a:t>
            </a:r>
          </a:p>
        </p:txBody>
      </p:sp>
    </p:spTree>
    <p:extLst>
      <p:ext uri="{BB962C8B-B14F-4D97-AF65-F5344CB8AC3E}">
        <p14:creationId xmlns:p14="http://schemas.microsoft.com/office/powerpoint/2010/main" val="899252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300356"/>
            <a:ext cx="8216590"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panose="020B0604030504040204" pitchFamily="34" charset="0"/>
                <a:ea typeface="+mj-ea"/>
                <a:cs typeface="+mj-cs"/>
              </a:rPr>
              <a:t>Steps to Reasonable Accommodation</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57200" y="1132464"/>
            <a:ext cx="4962525" cy="49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0" indent="-342900" eaLnBrk="1" hangingPunct="1">
              <a:buNone/>
            </a:pPr>
            <a:endParaRPr kumimoji="0" lang="en-US" altLang="en-US" sz="10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eaLnBrk="1" hangingPunct="1"/>
            <a:r>
              <a:rPr kumimoji="0" lang="en-US" altLang="en-US" sz="2000" b="0" i="0" u="none" strike="noStrike" kern="0" cap="none" spc="0" normalizeH="0" baseline="0" noProof="0" dirty="0">
                <a:ln>
                  <a:noFill/>
                </a:ln>
                <a:solidFill>
                  <a:srgbClr val="002060"/>
                </a:solidFill>
                <a:effectLst/>
                <a:uLnTx/>
                <a:uFillTx/>
                <a:latin typeface="Verdana"/>
                <a:ea typeface="+mn-ea"/>
                <a:cs typeface="+mn-cs"/>
              </a:rPr>
              <a:t>DSC reviews the request and determines if medical documentation or additional information is needed to make a determination</a:t>
            </a:r>
          </a:p>
          <a:p>
            <a:pPr marL="342900" lvl="0" indent="-342900" eaLnBrk="1" hangingPunct="1"/>
            <a:endParaRPr kumimoji="0" lang="en-US" altLang="en-US" sz="14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eaLnBrk="1" hangingPunct="1"/>
            <a:r>
              <a:rPr kumimoji="0" lang="en-US" altLang="en-US" sz="2000" b="0" i="0" strike="noStrike" kern="0" cap="none" spc="0" normalizeH="0" baseline="0" noProof="0" dirty="0">
                <a:ln>
                  <a:noFill/>
                </a:ln>
                <a:solidFill>
                  <a:srgbClr val="002060"/>
                </a:solidFill>
                <a:effectLst/>
                <a:uLnTx/>
                <a:uFillTx/>
                <a:latin typeface="Verdana"/>
                <a:ea typeface="+mn-ea"/>
                <a:cs typeface="+mn-cs"/>
              </a:rPr>
              <a:t>Interactive process </a:t>
            </a: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 active communication with the employee to determine effective accommodations that will enable the employee to perform the essential functions of his/her job without creating an undue hardship or posing a direct threat</a:t>
            </a:r>
          </a:p>
          <a:p>
            <a:pPr lvl="0" eaLnBrk="1" hangingPunct="1">
              <a:buNone/>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p:txBody>
      </p:sp>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30162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562587" y="3630270"/>
            <a:ext cx="2905463" cy="194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64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475622" y="297344"/>
            <a:ext cx="7848600"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Hiring and Selection</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57200" y="1337288"/>
            <a:ext cx="4648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0" indent="-342900" eaLnBrk="1" hangingPunct="1">
              <a:lnSpc>
                <a:spcPct val="80000"/>
              </a:lnSpc>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Pre-employment inquiries about the existence of disabilities is prohibited</a:t>
            </a:r>
          </a:p>
          <a:p>
            <a:pPr marL="342900" lvl="0" indent="-342900" eaLnBrk="1" hangingPunct="1">
              <a:lnSpc>
                <a:spcPct val="80000"/>
              </a:lnSpc>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eaLnBrk="1" hangingPunct="1">
              <a:lnSpc>
                <a:spcPct val="80000"/>
              </a:lnSpc>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Interviewees must be notified of their right to request a reasonable accommodation prior to the interview</a:t>
            </a:r>
          </a:p>
          <a:p>
            <a:pPr marL="342900" lvl="0" indent="-342900" eaLnBrk="1" hangingPunct="1">
              <a:lnSpc>
                <a:spcPct val="80000"/>
              </a:lnSpc>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eaLnBrk="1" hangingPunct="1">
              <a:lnSpc>
                <a:spcPct val="80000"/>
              </a:lnSpc>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Interviewers may not ask any questions related to disability</a:t>
            </a:r>
          </a:p>
          <a:p>
            <a:pPr marL="342900" lvl="0" indent="-342900" eaLnBrk="1" hangingPunct="1">
              <a:lnSpc>
                <a:spcPct val="80000"/>
              </a:lnSpc>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eaLnBrk="1" hangingPunct="1">
              <a:lnSpc>
                <a:spcPct val="80000"/>
              </a:lnSpc>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No inquiries about disabilities when checking references</a:t>
            </a:r>
          </a:p>
          <a:p>
            <a:pPr marL="342900" lvl="0" indent="-342900" eaLnBrk="1" hangingPunct="1">
              <a:lnSpc>
                <a:spcPct val="80000"/>
              </a:lnSpc>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eaLnBrk="1" hangingPunct="1">
              <a:lnSpc>
                <a:spcPct val="80000"/>
              </a:lnSpc>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Medical exams for limited positions – done only after post-conditional job offer </a:t>
            </a:r>
          </a:p>
        </p:txBody>
      </p:sp>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3629" y="2160456"/>
            <a:ext cx="373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95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304800"/>
            <a:ext cx="7848600"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Why is this important?</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7850" y="1516063"/>
            <a:ext cx="323215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271972"/>
            <a:ext cx="3200400" cy="234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719723"/>
            <a:ext cx="29321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360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228600"/>
            <a:ext cx="7848600"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Discrimination Prohibited</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47675" y="1295400"/>
            <a:ext cx="8239125" cy="46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200" b="0" i="0" u="none" strike="noStrike" kern="0" cap="none" spc="0" normalizeH="0" baseline="0" noProof="0" dirty="0">
                <a:ln>
                  <a:noFill/>
                </a:ln>
                <a:solidFill>
                  <a:srgbClr val="002060"/>
                </a:solidFill>
                <a:effectLst/>
                <a:uLnTx/>
                <a:uFillTx/>
                <a:latin typeface="Verdana"/>
                <a:ea typeface="+mn-ea"/>
                <a:cs typeface="+mn-cs"/>
              </a:rPr>
              <a:t>Executive Order 2016-04 prohibits discrimination based on protected classes, including disability</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12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en-US" sz="2200" kern="0" dirty="0">
                <a:solidFill>
                  <a:srgbClr val="002060"/>
                </a:solidFill>
                <a:latin typeface="Verdana"/>
              </a:rPr>
              <a:t>MD 410.10 gives employees</a:t>
            </a:r>
            <a:r>
              <a:rPr kumimoji="0" lang="en-US" altLang="en-US" sz="2200" b="0" i="0" u="none" strike="noStrike" kern="0" cap="none" spc="0" normalizeH="0" baseline="0" noProof="0" dirty="0">
                <a:ln>
                  <a:noFill/>
                </a:ln>
                <a:solidFill>
                  <a:srgbClr val="002060"/>
                </a:solidFill>
                <a:effectLst/>
                <a:uLnTx/>
                <a:uFillTx/>
                <a:latin typeface="Verdana"/>
                <a:ea typeface="+mn-ea"/>
                <a:cs typeface="+mn-cs"/>
              </a:rPr>
              <a:t> the right to file an internal discrimination complaint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2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200" b="0" i="0" u="none" strike="noStrike" kern="0" cap="none" spc="0" normalizeH="0" baseline="0" noProof="0" dirty="0">
                <a:ln>
                  <a:noFill/>
                </a:ln>
                <a:solidFill>
                  <a:srgbClr val="002060"/>
                </a:solidFill>
                <a:effectLst/>
                <a:uLnTx/>
                <a:uFillTx/>
                <a:latin typeface="Verdana"/>
                <a:ea typeface="+mn-ea"/>
                <a:cs typeface="+mn-cs"/>
              </a:rPr>
              <a:t>Each agency has an EEO Officer designated to investigate complaints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12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200" b="0" i="0" u="none" strike="noStrike" kern="0" cap="none" spc="0" normalizeH="0" baseline="0" noProof="0" dirty="0">
                <a:ln>
                  <a:noFill/>
                </a:ln>
                <a:solidFill>
                  <a:srgbClr val="002060"/>
                </a:solidFill>
                <a:effectLst/>
                <a:uLnTx/>
                <a:uFillTx/>
                <a:latin typeface="Verdana"/>
                <a:ea typeface="+mn-ea"/>
                <a:cs typeface="+mn-cs"/>
              </a:rPr>
              <a:t>List of EEO Officers is on BEEO website: </a:t>
            </a:r>
            <a:r>
              <a:rPr kumimoji="0" lang="en-US" altLang="en-US" sz="2200" b="0" i="0" u="none" strike="noStrike" kern="0" cap="none" spc="0" normalizeH="0" baseline="0" noProof="0" dirty="0">
                <a:ln>
                  <a:noFill/>
                </a:ln>
                <a:solidFill>
                  <a:srgbClr val="002060"/>
                </a:solidFill>
                <a:effectLst/>
                <a:uLnTx/>
                <a:uFillTx/>
                <a:latin typeface="Verdana"/>
                <a:ea typeface="+mn-ea"/>
                <a:cs typeface="+mn-cs"/>
                <a:hlinkClick r:id="rId5"/>
              </a:rPr>
              <a:t>http://www.hrm.oa.pa.gov/eeo</a:t>
            </a:r>
            <a:r>
              <a:rPr kumimoji="0" lang="en-US" altLang="en-US" sz="2200" b="0" i="0" u="none" strike="noStrike" kern="0" cap="none" spc="0" normalizeH="0" baseline="0" noProof="0" dirty="0">
                <a:ln>
                  <a:noFill/>
                </a:ln>
                <a:solidFill>
                  <a:srgbClr val="002060"/>
                </a:solidFill>
                <a:effectLst/>
                <a:uLnTx/>
                <a:uFillTx/>
                <a:latin typeface="Verdana"/>
                <a:ea typeface="+mn-ea"/>
                <a:cs typeface="+mn-cs"/>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2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200" b="0" i="0" u="none" strike="noStrike" kern="0" cap="none" spc="0" normalizeH="0" baseline="0" noProof="0" dirty="0">
                <a:ln>
                  <a:noFill/>
                </a:ln>
                <a:solidFill>
                  <a:srgbClr val="002060"/>
                </a:solidFill>
                <a:effectLst/>
                <a:uLnTx/>
                <a:uFillTx/>
                <a:latin typeface="Verdana"/>
                <a:ea typeface="+mn-ea"/>
                <a:cs typeface="+mn-cs"/>
              </a:rPr>
              <a:t>Retaliation prohibited under both MD 205.25 and MD 410.10</a:t>
            </a:r>
          </a:p>
        </p:txBody>
      </p:sp>
    </p:spTree>
    <p:extLst>
      <p:ext uri="{BB962C8B-B14F-4D97-AF65-F5344CB8AC3E}">
        <p14:creationId xmlns:p14="http://schemas.microsoft.com/office/powerpoint/2010/main" val="3941965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04800" y="304800"/>
            <a:ext cx="8389938" cy="457200"/>
          </a:xfrm>
        </p:spPr>
        <p:txBody>
          <a:bodyPr/>
          <a:lstStyle/>
          <a:p>
            <a:pPr algn="l" eaLnBrk="1" hangingPunct="1"/>
            <a:r>
              <a:rPr kumimoji="0" lang="en-US" altLang="en-US" sz="2800" b="1" i="0" u="none" strike="noStrike" kern="0" cap="none" spc="0" normalizeH="0" baseline="0" noProof="0" dirty="0">
                <a:ln>
                  <a:noFill/>
                </a:ln>
                <a:solidFill>
                  <a:srgbClr val="FFFFFF"/>
                </a:solidFill>
                <a:effectLst/>
                <a:uLnTx/>
                <a:uFillTx/>
                <a:latin typeface="Verdana"/>
                <a:ea typeface="+mj-ea"/>
                <a:cs typeface="+mj-cs"/>
              </a:rPr>
              <a:t>Ensuring Equal Employment Opportunity</a:t>
            </a:r>
            <a:endParaRPr lang="en-US" altLang="en-US" sz="28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47675" y="1295400"/>
            <a:ext cx="82391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Recognize requests for reasonable accommodation </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Know the procedures to follow if an employee requests or obviously needs an accommodation</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Keep medical information confidential </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Ensure equal employment opportunity in the application and hiring processes</a:t>
            </a:r>
          </a:p>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Treat all employees in a uniform, non-discriminatory manner</a:t>
            </a:r>
            <a:endParaRPr kumimoji="0" lang="en-US" altLang="en-US" sz="2400" b="0" i="0" u="none" strike="noStrike" kern="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132613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64" y="152400"/>
            <a:ext cx="869433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423077" y="304800"/>
            <a:ext cx="7848600" cy="457200"/>
          </a:xfrm>
        </p:spPr>
        <p:txBody>
          <a:bodyPr/>
          <a:lstStyle/>
          <a:p>
            <a:pPr algn="l" eaLnBrk="1" hangingPunct="1"/>
            <a:r>
              <a:rPr kumimoji="0" lang="en-US" altLang="en-US" sz="3600" b="1" i="0" u="none" strike="noStrike" kern="0" cap="none" spc="0" normalizeH="0" baseline="0" noProof="0" dirty="0">
                <a:ln>
                  <a:noFill/>
                </a:ln>
                <a:solidFill>
                  <a:srgbClr val="FFFFFF"/>
                </a:solidFill>
                <a:effectLst/>
                <a:uLnTx/>
                <a:uFillTx/>
                <a:latin typeface="Verdana"/>
              </a:rPr>
              <a:t>Summary</a:t>
            </a:r>
            <a:endParaRPr lang="en-US" altLang="en-US" sz="36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47675" y="1248390"/>
            <a:ext cx="82391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Provided an overview of employment protections from discrimination for persons with disabilities under commonwealth policy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800" b="0" i="0" u="none" strike="noStrike" kern="0" cap="none" spc="0" normalizeH="0" baseline="0" noProof="0" dirty="0">
              <a:ln>
                <a:noFill/>
              </a:ln>
              <a:solidFill>
                <a:srgbClr val="002060"/>
              </a:solidFill>
              <a:effectLst/>
              <a:uLnTx/>
              <a:uFillTx/>
              <a:latin typeface="Verdana"/>
              <a:ea typeface="+mn-ea"/>
              <a:cs typeface="+mn-cs"/>
            </a:endParaRPr>
          </a:p>
          <a:p>
            <a:pPr marL="68580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Executive Order 2002-5</a:t>
            </a:r>
          </a:p>
          <a:p>
            <a:pPr marL="68580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Management Directive 205.25</a:t>
            </a:r>
          </a:p>
          <a:p>
            <a:pPr marL="68580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Executive Order 2016-04</a:t>
            </a:r>
          </a:p>
          <a:p>
            <a:pPr marL="68580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Management Directive 410.10</a:t>
            </a:r>
          </a:p>
          <a:p>
            <a:pPr marL="457200" marR="0" lvl="1" indent="0" algn="l" defTabSz="914400" rtl="0" eaLnBrk="0" fontAlgn="base" latinLnBrk="0" hangingPunct="0">
              <a:lnSpc>
                <a:spcPct val="100000"/>
              </a:lnSpc>
              <a:spcBef>
                <a:spcPct val="20000"/>
              </a:spcBef>
              <a:spcAft>
                <a:spcPct val="0"/>
              </a:spcAft>
              <a:buClrTx/>
              <a:buSzTx/>
              <a:buFontTx/>
              <a:buNone/>
              <a:tabLst/>
              <a:defRPr/>
            </a:pPr>
            <a:endParaRPr kumimoji="0" lang="en-US" altLang="en-US" sz="12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Reviewed MD 205.25</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800" b="0" i="0" u="none" strike="noStrike" kern="0" cap="none" spc="0" normalizeH="0" baseline="0" noProof="0" dirty="0">
              <a:ln>
                <a:noFill/>
              </a:ln>
              <a:solidFill>
                <a:srgbClr val="002060"/>
              </a:solidFill>
              <a:effectLst/>
              <a:uLnTx/>
              <a:uFillTx/>
              <a:latin typeface="Verdana"/>
              <a:ea typeface="+mn-ea"/>
              <a:cs typeface="+mn-cs"/>
            </a:endParaRPr>
          </a:p>
          <a:p>
            <a:pPr marL="685800" marR="0" lvl="1" indent="-283464"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Definition of disability</a:t>
            </a:r>
          </a:p>
          <a:p>
            <a:pPr marL="685800" marR="0" lvl="1" indent="-283464"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Processes for requesting and providing reasonable accommodations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2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a:ln>
                  <a:noFill/>
                </a:ln>
                <a:solidFill>
                  <a:srgbClr val="002060"/>
                </a:solidFill>
                <a:effectLst/>
                <a:uLnTx/>
                <a:uFillTx/>
                <a:latin typeface="Verdana"/>
                <a:ea typeface="+mn-ea"/>
                <a:cs typeface="+mn-cs"/>
              </a:rPr>
              <a:t>Examined MD 410.10, the commonwealth’s policy regarding investigating and resolving internal complaints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lang="en-US" altLang="en-US" sz="1200" kern="0" dirty="0">
              <a:solidFill>
                <a:srgbClr val="002060"/>
              </a:solidFill>
              <a:latin typeface="Verdan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altLang="en-US" sz="1600" kern="0" dirty="0">
                <a:solidFill>
                  <a:srgbClr val="002060"/>
                </a:solidFill>
                <a:latin typeface="Verdana"/>
              </a:rPr>
              <a:t>Role of supervisors in ensuring equal employment opportunity</a:t>
            </a:r>
            <a:endParaRPr kumimoji="0" lang="en-US" altLang="en-US" sz="1600" b="0" i="1" u="none" strike="noStrike" kern="0" cap="none" spc="0" normalizeH="0" baseline="0" noProof="0" dirty="0">
              <a:ln>
                <a:noFill/>
              </a:ln>
              <a:solidFill>
                <a:srgbClr val="002060"/>
              </a:solidFill>
              <a:effectLst/>
              <a:uLnTx/>
              <a:uFillTx/>
              <a:latin typeface="Verdana"/>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3495249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52400"/>
            <a:ext cx="868053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457200" y="304800"/>
            <a:ext cx="7848600" cy="457200"/>
          </a:xfrm>
        </p:spPr>
        <p:txBody>
          <a:bodyPr/>
          <a:lstStyle/>
          <a:p>
            <a:pPr algn="l" eaLnBrk="1" hangingPunct="1"/>
            <a:r>
              <a:rPr kumimoji="0" lang="en-US" altLang="en-US" sz="3600" b="1" i="0" u="none" strike="noStrike" kern="0" cap="none" spc="0" normalizeH="0" baseline="0" noProof="0" dirty="0">
                <a:ln>
                  <a:noFill/>
                </a:ln>
                <a:solidFill>
                  <a:srgbClr val="FFFFFF"/>
                </a:solidFill>
                <a:effectLst/>
                <a:uLnTx/>
                <a:uFillTx/>
                <a:latin typeface="Verdana"/>
                <a:ea typeface="+mj-ea"/>
                <a:cs typeface="+mj-cs"/>
              </a:rPr>
              <a:t>Thank You!</a:t>
            </a:r>
            <a:endParaRPr lang="en-US" altLang="en-US" sz="36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2018850"/>
            <a:ext cx="5029200" cy="2505301"/>
          </a:xfrm>
          <a:prstGeom prst="rect">
            <a:avLst/>
          </a:prstGeom>
        </p:spPr>
        <p:txBody>
          <a:bodyPr wrap="square">
            <a:spAutoFit/>
          </a:bodyPr>
          <a:lstStyle/>
          <a:p>
            <a:pPr marL="342900" lvl="0" indent="-342900" algn="ctr" eaLnBrk="1" hangingPunct="1">
              <a:spcBef>
                <a:spcPct val="20000"/>
              </a:spcBef>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Office of Administration</a:t>
            </a:r>
          </a:p>
          <a:p>
            <a:pPr marL="342900" lvl="0" indent="-342900" algn="ctr" eaLnBrk="1" hangingPunct="1">
              <a:spcBef>
                <a:spcPct val="20000"/>
              </a:spcBef>
            </a:pPr>
            <a:endParaRPr kumimoji="0" lang="en-US" altLang="en-US" sz="2800" b="0" i="0" u="none" strike="noStrike" kern="0" cap="none" spc="0" normalizeH="0" baseline="0" noProof="0" dirty="0">
              <a:ln>
                <a:noFill/>
              </a:ln>
              <a:solidFill>
                <a:srgbClr val="002060"/>
              </a:solidFill>
              <a:effectLst/>
              <a:uLnTx/>
              <a:uFillTx/>
              <a:latin typeface="Verdana"/>
              <a:ea typeface="+mn-ea"/>
              <a:cs typeface="+mn-cs"/>
            </a:endParaRPr>
          </a:p>
          <a:p>
            <a:pPr marL="342900" lvl="0" indent="-342900" algn="ctr" eaLnBrk="1" hangingPunct="1">
              <a:spcBef>
                <a:spcPct val="20000"/>
              </a:spcBef>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Bureau of Equal Employment Opportunity </a:t>
            </a:r>
          </a:p>
          <a:p>
            <a:pPr marL="342900" lvl="0" indent="-342900" algn="ctr" eaLnBrk="1" hangingPunct="1">
              <a:spcBef>
                <a:spcPct val="20000"/>
              </a:spcBef>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717.783.1130</a:t>
            </a:r>
          </a:p>
        </p:txBody>
      </p:sp>
      <p:pic>
        <p:nvPicPr>
          <p:cNvPr id="7" name="Picture 6"/>
          <p:cNvPicPr>
            <a:picLocks noChangeAspect="1"/>
          </p:cNvPicPr>
          <p:nvPr/>
        </p:nvPicPr>
        <p:blipFill>
          <a:blip r:embed="rId5" cstate="print"/>
          <a:stretch>
            <a:fillRect/>
          </a:stretch>
        </p:blipFill>
        <p:spPr>
          <a:xfrm>
            <a:off x="5334000" y="1580891"/>
            <a:ext cx="3575131" cy="3836987"/>
          </a:xfrm>
          <a:prstGeom prst="ellipse">
            <a:avLst/>
          </a:prstGeom>
          <a:ln>
            <a:noFill/>
          </a:ln>
          <a:effectLst>
            <a:softEdge rad="112500"/>
          </a:effectLst>
        </p:spPr>
      </p:pic>
    </p:spTree>
    <p:extLst>
      <p:ext uri="{BB962C8B-B14F-4D97-AF65-F5344CB8AC3E}">
        <p14:creationId xmlns:p14="http://schemas.microsoft.com/office/powerpoint/2010/main" val="303335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84539"/>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228600"/>
            <a:ext cx="7915275" cy="561583"/>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Commonwealth Policy</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47675" y="1162854"/>
            <a:ext cx="8239125" cy="506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Executive Order 2002-5</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000" b="0" i="1" u="none" strike="noStrike" kern="0" cap="none" spc="0" normalizeH="0" baseline="0" noProof="0" dirty="0">
                <a:ln>
                  <a:noFill/>
                </a:ln>
                <a:solidFill>
                  <a:srgbClr val="002060"/>
                </a:solidFill>
                <a:effectLst/>
                <a:uLnTx/>
                <a:uFillTx/>
                <a:latin typeface="Verdana"/>
                <a:ea typeface="+mn-ea"/>
                <a:cs typeface="+mn-cs"/>
              </a:rPr>
              <a:t>Disability-Related Policy</a:t>
            </a:r>
          </a:p>
          <a:p>
            <a:pPr marL="914400" marR="0" lvl="2" indent="0" algn="l" defTabSz="914400" rtl="0" eaLnBrk="1" fontAlgn="base" latinLnBrk="0" hangingPunct="1">
              <a:lnSpc>
                <a:spcPct val="100000"/>
              </a:lnSpc>
              <a:spcBef>
                <a:spcPct val="20000"/>
              </a:spcBef>
              <a:spcAft>
                <a:spcPct val="0"/>
              </a:spcAft>
              <a:buClrTx/>
              <a:buSzTx/>
              <a:buFontTx/>
              <a:buNone/>
              <a:tabLst/>
              <a:defRPr/>
            </a:pPr>
            <a:endParaRPr kumimoji="0" lang="en-US" altLang="en-US" sz="14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Management Directive 205.25</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000" b="0" i="1" u="none" strike="noStrike" kern="0" cap="none" spc="0" normalizeH="0" baseline="0" noProof="0" dirty="0">
                <a:ln>
                  <a:noFill/>
                </a:ln>
                <a:solidFill>
                  <a:srgbClr val="002060"/>
                </a:solidFill>
                <a:effectLst/>
                <a:uLnTx/>
                <a:uFillTx/>
                <a:latin typeface="Verdana"/>
                <a:ea typeface="+mn-ea"/>
                <a:cs typeface="+mn-cs"/>
              </a:rPr>
              <a:t>Disability-Related Employment Policy</a:t>
            </a:r>
          </a:p>
          <a:p>
            <a:pPr marL="400050" marR="0" lvl="1" indent="0" algn="l" defTabSz="914400" rtl="0" eaLnBrk="1" fontAlgn="base" latinLnBrk="0" hangingPunct="1">
              <a:lnSpc>
                <a:spcPct val="100000"/>
              </a:lnSpc>
              <a:spcBef>
                <a:spcPct val="20000"/>
              </a:spcBef>
              <a:spcAft>
                <a:spcPct val="0"/>
              </a:spcAft>
              <a:buClrTx/>
              <a:buSzTx/>
              <a:buFontTx/>
              <a:buNone/>
              <a:tabLst/>
              <a:defRPr/>
            </a:pPr>
            <a:endParaRPr kumimoji="0" lang="en-US" altLang="en-US" sz="1400" b="0" i="1" u="none" strike="noStrike" kern="0" cap="none" spc="0" normalizeH="0" baseline="0" noProof="0" dirty="0">
              <a:ln>
                <a:noFill/>
              </a:ln>
              <a:solidFill>
                <a:srgbClr val="002060"/>
              </a:solidFill>
              <a:effectLst/>
              <a:uLnTx/>
              <a:uFillTx/>
              <a:latin typeface="Verdana"/>
              <a:ea typeface="+mn-ea"/>
              <a:cs typeface="+mn-cs"/>
            </a:endParaRPr>
          </a:p>
          <a:p>
            <a:pPr marL="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Executive Order 2016-04</a:t>
            </a:r>
          </a:p>
          <a:p>
            <a:pPr marL="74295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000" b="0" i="1" u="none" strike="noStrike" kern="0" cap="none" spc="0" normalizeH="0" baseline="0" noProof="0" dirty="0">
                <a:ln>
                  <a:noFill/>
                </a:ln>
                <a:solidFill>
                  <a:srgbClr val="002060"/>
                </a:solidFill>
                <a:effectLst/>
                <a:uLnTx/>
                <a:uFillTx/>
                <a:latin typeface="Verdana"/>
                <a:ea typeface="+mn-ea"/>
                <a:cs typeface="+mn-cs"/>
              </a:rPr>
              <a:t>Equal Employment Opportunity</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14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0" cap="none" spc="0" normalizeH="0" baseline="0" noProof="0" dirty="0">
                <a:ln>
                  <a:noFill/>
                </a:ln>
                <a:solidFill>
                  <a:srgbClr val="002060"/>
                </a:solidFill>
                <a:effectLst/>
                <a:uLnTx/>
                <a:uFillTx/>
                <a:latin typeface="Verdana"/>
                <a:ea typeface="+mn-ea"/>
                <a:cs typeface="+mn-cs"/>
              </a:rPr>
              <a:t>Management Directive 410.10</a:t>
            </a:r>
          </a:p>
          <a:p>
            <a:pPr marL="68580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000" b="0" i="1" u="none" strike="noStrike" kern="0" cap="none" spc="0" normalizeH="0" baseline="0" noProof="0" dirty="0">
                <a:ln>
                  <a:noFill/>
                </a:ln>
                <a:solidFill>
                  <a:srgbClr val="002060"/>
                </a:solidFill>
                <a:effectLst/>
                <a:uLnTx/>
                <a:uFillTx/>
                <a:latin typeface="Verdana"/>
                <a:ea typeface="+mn-ea"/>
                <a:cs typeface="+mn-cs"/>
              </a:rPr>
              <a:t>Guidelines for Investigating and Resolving Internal Discrimination Complaints</a:t>
            </a: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altLang="en-US" sz="1400" b="0" i="1" u="none" strike="noStrike" kern="0" cap="none" spc="0" normalizeH="0" baseline="0" noProof="0" dirty="0">
              <a:ln>
                <a:noFill/>
              </a:ln>
              <a:solidFill>
                <a:srgbClr val="002060"/>
              </a:solidFill>
              <a:effectLst/>
              <a:uLnTx/>
              <a:uFillTx/>
              <a:latin typeface="Verdan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299884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423862" y="304800"/>
            <a:ext cx="7848600"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Overview of the ADA </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228600" y="3743742"/>
            <a:ext cx="82391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0" indent="-342900" eaLnBrk="1" hangingPunct="1">
              <a:defRPr/>
            </a:pPr>
            <a:r>
              <a:rPr lang="en-US" altLang="en-US" sz="2000" kern="0" dirty="0">
                <a:solidFill>
                  <a:srgbClr val="002060"/>
                </a:solidFill>
                <a:latin typeface="Verdana"/>
              </a:rPr>
              <a:t>Passed in 1990, amended in 2009</a:t>
            </a:r>
          </a:p>
          <a:p>
            <a:pPr lvl="0" eaLnBrk="1" hangingPunct="1">
              <a:buNone/>
              <a:defRPr/>
            </a:pPr>
            <a:endParaRPr lang="en-US" altLang="en-US" sz="800" kern="0" dirty="0">
              <a:solidFill>
                <a:srgbClr val="002060"/>
              </a:solidFill>
              <a:latin typeface="Verdana"/>
            </a:endParaRPr>
          </a:p>
          <a:p>
            <a:pPr marL="685800" lvl="1" eaLnBrk="1" hangingPunct="1">
              <a:buFont typeface="Wingdings" panose="05000000000000000000" pitchFamily="2" charset="2"/>
              <a:buChar char="§"/>
              <a:defRPr/>
            </a:pPr>
            <a:r>
              <a:rPr lang="en-US" altLang="en-US" sz="2000" kern="0" dirty="0">
                <a:solidFill>
                  <a:srgbClr val="002060"/>
                </a:solidFill>
                <a:latin typeface="Verdana"/>
              </a:rPr>
              <a:t>Title I – non-discrimination in employment</a:t>
            </a:r>
          </a:p>
          <a:p>
            <a:pPr marL="457200" lvl="1" indent="0" eaLnBrk="1" hangingPunct="1">
              <a:buNone/>
              <a:defRPr/>
            </a:pPr>
            <a:endParaRPr lang="en-US" altLang="en-US" sz="1200" kern="0" dirty="0">
              <a:solidFill>
                <a:srgbClr val="002060"/>
              </a:solidFill>
              <a:latin typeface="Verdana"/>
            </a:endParaRPr>
          </a:p>
          <a:p>
            <a:pPr marL="342900" lvl="0" indent="-342900" eaLnBrk="1" hangingPunct="1">
              <a:defRPr/>
            </a:pPr>
            <a:r>
              <a:rPr lang="en-US" altLang="en-US" sz="2000" kern="0" dirty="0">
                <a:solidFill>
                  <a:srgbClr val="002060"/>
                </a:solidFill>
                <a:latin typeface="Verdana"/>
              </a:rPr>
              <a:t>Enables individuals with disabilities to enjoy the same terms, conditions and benefits of employment as individuals without disabilities in all aspects of employment </a:t>
            </a:r>
          </a:p>
        </p:txBody>
      </p:sp>
      <p:pic>
        <p:nvPicPr>
          <p:cNvPr id="6"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38200" y="1375202"/>
            <a:ext cx="4038600" cy="222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268620"/>
            <a:ext cx="1843538" cy="270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9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23385" y="327226"/>
            <a:ext cx="8515815"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Further Protection from Discrimination</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381000" y="1295400"/>
            <a:ext cx="8315325"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lvl="0" indent="-342900" eaLnBrk="1" hangingPunct="1"/>
            <a:r>
              <a:rPr kumimoji="0" lang="en-US" altLang="en-US" sz="2400" b="0" i="0" u="none" strike="noStrike" kern="0" cap="none" spc="0" normalizeH="0" baseline="0" noProof="0" dirty="0">
                <a:ln>
                  <a:noFill/>
                </a:ln>
                <a:solidFill>
                  <a:srgbClr val="002060"/>
                </a:solidFill>
                <a:effectLst/>
                <a:uLnTx/>
                <a:uFillTx/>
                <a:latin typeface="Verdana"/>
                <a:ea typeface="+mn-ea"/>
                <a:cs typeface="+mn-cs"/>
              </a:rPr>
              <a:t>In addition to the ADA, other statutes prohibit discrimination on the basis of disability:</a:t>
            </a:r>
            <a:br>
              <a:rPr kumimoji="0" lang="en-US" altLang="en-US" sz="2400" b="0" i="0" u="none" strike="noStrike" kern="0" cap="none" spc="0" normalizeH="0" baseline="0" noProof="0" dirty="0">
                <a:ln>
                  <a:noFill/>
                </a:ln>
                <a:solidFill>
                  <a:srgbClr val="002060"/>
                </a:solidFill>
                <a:effectLst/>
                <a:uLnTx/>
                <a:uFillTx/>
                <a:latin typeface="Verdana"/>
                <a:ea typeface="+mn-ea"/>
                <a:cs typeface="+mn-cs"/>
              </a:rPr>
            </a:b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685800" lvl="1" eaLnBrk="1" hangingPunct="1">
              <a:buFont typeface="Wingdings" panose="05000000000000000000" pitchFamily="2" charset="2"/>
              <a:buChar char="§"/>
            </a:pPr>
            <a:r>
              <a:rPr kumimoji="0" lang="en-US" altLang="en-US" sz="2400" b="0" i="0" u="none" strike="noStrike" kern="0" cap="none" spc="0" normalizeH="0" baseline="0" noProof="0" dirty="0">
                <a:ln>
                  <a:noFill/>
                </a:ln>
                <a:solidFill>
                  <a:srgbClr val="002060"/>
                </a:solidFill>
                <a:effectLst/>
                <a:uLnTx/>
                <a:uFillTx/>
                <a:latin typeface="Verdana"/>
              </a:rPr>
              <a:t>Section 504 of the Rehabilitation Act of 1973</a:t>
            </a:r>
          </a:p>
          <a:p>
            <a:pPr marL="400050" lvl="1" indent="0" eaLnBrk="1" hangingPunct="1">
              <a:buNone/>
            </a:pPr>
            <a:endParaRPr kumimoji="0" lang="en-US" altLang="en-US" sz="2400" b="0" i="0" u="none" strike="noStrike" kern="0" cap="none" spc="0" normalizeH="0" baseline="0" noProof="0" dirty="0">
              <a:ln>
                <a:noFill/>
              </a:ln>
              <a:solidFill>
                <a:srgbClr val="002060"/>
              </a:solidFill>
              <a:effectLst/>
              <a:uLnTx/>
              <a:uFillTx/>
              <a:latin typeface="Verdana"/>
            </a:endParaRPr>
          </a:p>
          <a:p>
            <a:pPr marL="685800" lvl="1" eaLnBrk="1" hangingPunct="1">
              <a:buFont typeface="Wingdings" panose="05000000000000000000" pitchFamily="2" charset="2"/>
              <a:buChar char="§"/>
            </a:pPr>
            <a:r>
              <a:rPr kumimoji="0" lang="en-US" altLang="en-US" sz="2400" b="0" i="0" u="none" strike="noStrike" kern="0" cap="none" spc="0" normalizeH="0" baseline="0" noProof="0" dirty="0">
                <a:ln>
                  <a:noFill/>
                </a:ln>
                <a:solidFill>
                  <a:srgbClr val="002060"/>
                </a:solidFill>
                <a:effectLst/>
                <a:uLnTx/>
                <a:uFillTx/>
                <a:latin typeface="Verdana"/>
              </a:rPr>
              <a:t>Genetic Information Non-Discrimination Act (GINA)</a:t>
            </a:r>
          </a:p>
          <a:p>
            <a:pPr marL="400050" lvl="1" indent="0" eaLnBrk="1" hangingPunct="1">
              <a:buNone/>
            </a:pPr>
            <a:endParaRPr kumimoji="0" lang="en-US" altLang="en-US" sz="2400" b="0" i="0" u="none" strike="noStrike" kern="0" cap="none" spc="0" normalizeH="0" baseline="0" noProof="0" dirty="0">
              <a:ln>
                <a:noFill/>
              </a:ln>
              <a:solidFill>
                <a:srgbClr val="002060"/>
              </a:solidFill>
              <a:effectLst/>
              <a:uLnTx/>
              <a:uFillTx/>
              <a:latin typeface="Verdana"/>
            </a:endParaRPr>
          </a:p>
          <a:p>
            <a:pPr marL="685800" lvl="1" eaLnBrk="1" hangingPunct="1">
              <a:buFont typeface="Wingdings" panose="05000000000000000000" pitchFamily="2" charset="2"/>
              <a:buChar char="§"/>
            </a:pPr>
            <a:r>
              <a:rPr kumimoji="0" lang="en-US" altLang="en-US" sz="2400" b="0" i="0" u="none" strike="noStrike" kern="0" cap="none" spc="0" normalizeH="0" baseline="0" noProof="0" dirty="0">
                <a:ln>
                  <a:noFill/>
                </a:ln>
                <a:solidFill>
                  <a:srgbClr val="002060"/>
                </a:solidFill>
                <a:effectLst/>
                <a:uLnTx/>
                <a:uFillTx/>
                <a:latin typeface="Verdana"/>
              </a:rPr>
              <a:t>Pennsylvania Human Relations Act (PHRA)</a:t>
            </a:r>
          </a:p>
          <a:p>
            <a:pPr marL="400050" lvl="1" indent="0" eaLnBrk="1" hangingPunct="1">
              <a:buNone/>
            </a:pPr>
            <a:endParaRPr kumimoji="0" lang="en-US" altLang="en-US" sz="1200" b="0" i="0" u="none" strike="noStrike" kern="0" cap="none" spc="0" normalizeH="0" baseline="0" noProof="0" dirty="0">
              <a:ln>
                <a:noFill/>
              </a:ln>
              <a:solidFill>
                <a:srgbClr val="002060"/>
              </a:solidFill>
              <a:effectLst/>
              <a:uLnTx/>
              <a:uFillTx/>
              <a:latin typeface="Verdana"/>
            </a:endParaRPr>
          </a:p>
        </p:txBody>
      </p:sp>
    </p:spTree>
    <p:extLst>
      <p:ext uri="{BB962C8B-B14F-4D97-AF65-F5344CB8AC3E}">
        <p14:creationId xmlns:p14="http://schemas.microsoft.com/office/powerpoint/2010/main" val="223715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458755" y="304800"/>
            <a:ext cx="7848600"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Protections </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867400"/>
            <a:ext cx="22939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8755" y="1561767"/>
            <a:ext cx="4418045" cy="3625608"/>
          </a:xfrm>
          <a:prstGeom prst="rect">
            <a:avLst/>
          </a:prstGeom>
        </p:spPr>
        <p:txBody>
          <a:bodyPr wrap="square">
            <a:spAutoFit/>
          </a:bodyPr>
          <a:lstStyle/>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Application</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Hiring </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Promotion</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Testing</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Medical examinations</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Layoff/recall</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Assignments</a:t>
            </a:r>
          </a:p>
        </p:txBody>
      </p:sp>
      <p:sp>
        <p:nvSpPr>
          <p:cNvPr id="3" name="Rectangle 2"/>
          <p:cNvSpPr/>
          <p:nvPr/>
        </p:nvSpPr>
        <p:spPr>
          <a:xfrm>
            <a:off x="5029200" y="1561767"/>
            <a:ext cx="4038600" cy="3625608"/>
          </a:xfrm>
          <a:prstGeom prst="rect">
            <a:avLst/>
          </a:prstGeom>
        </p:spPr>
        <p:txBody>
          <a:bodyPr wrap="square">
            <a:spAutoFit/>
          </a:bodyPr>
          <a:lstStyle/>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Evaluation</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Compensation</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Discipline</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Leave</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Training</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Benefits</a:t>
            </a:r>
          </a:p>
          <a:p>
            <a:pPr marL="342900" lvl="0" indent="-342900" eaLnBrk="1" hangingPunct="1">
              <a:spcBef>
                <a:spcPct val="20000"/>
              </a:spcBef>
              <a:buFontTx/>
              <a:buChar char="•"/>
            </a:pPr>
            <a:r>
              <a:rPr kumimoji="0" lang="en-US" altLang="en-US" sz="2800" b="0" i="0" u="none" strike="noStrike" kern="0" cap="none" spc="0" normalizeH="0" baseline="0" noProof="0" dirty="0">
                <a:ln>
                  <a:noFill/>
                </a:ln>
                <a:solidFill>
                  <a:srgbClr val="002060"/>
                </a:solidFill>
                <a:effectLst/>
                <a:uLnTx/>
                <a:uFillTx/>
                <a:latin typeface="Verdana"/>
                <a:ea typeface="+mn-ea"/>
                <a:cs typeface="+mn-cs"/>
              </a:rPr>
              <a:t>Termination</a:t>
            </a:r>
          </a:p>
        </p:txBody>
      </p:sp>
    </p:spTree>
    <p:extLst>
      <p:ext uri="{BB962C8B-B14F-4D97-AF65-F5344CB8AC3E}">
        <p14:creationId xmlns:p14="http://schemas.microsoft.com/office/powerpoint/2010/main" val="10151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381000" y="304800"/>
            <a:ext cx="7924800" cy="457200"/>
          </a:xfrm>
        </p:spPr>
        <p:txBody>
          <a:bodyPr/>
          <a:lstStyle/>
          <a:p>
            <a:pPr algn="l" eaLnBrk="1" hangingPunct="1"/>
            <a:r>
              <a:rPr kumimoji="0" lang="en-US" altLang="en-US" sz="3000" b="1" i="0" u="none" strike="noStrike" kern="0" cap="none" spc="0" normalizeH="0" baseline="0" noProof="0" dirty="0">
                <a:ln>
                  <a:noFill/>
                </a:ln>
                <a:solidFill>
                  <a:srgbClr val="FFFFFF"/>
                </a:solidFill>
                <a:effectLst/>
                <a:uLnTx/>
                <a:uFillTx/>
                <a:latin typeface="Verdana"/>
                <a:ea typeface="+mj-ea"/>
                <a:cs typeface="+mj-cs"/>
              </a:rPr>
              <a:t>Disability Defined Under MD 205.25</a:t>
            </a:r>
            <a:endParaRPr lang="en-US" altLang="en-US" sz="3000" dirty="0">
              <a:solidFill>
                <a:schemeClr val="bg1"/>
              </a:solidFill>
              <a:latin typeface="Verdana" panose="020B0604030504040204" pitchFamily="34" charset="0"/>
            </a:endParaRPr>
          </a:p>
        </p:txBody>
      </p:sp>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23" y="5943600"/>
            <a:ext cx="2293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457200" y="1120484"/>
            <a:ext cx="82391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defRPr/>
            </a:pPr>
            <a:r>
              <a:rPr lang="en-US" altLang="en-US" sz="2400" kern="0" dirty="0">
                <a:solidFill>
                  <a:srgbClr val="002060"/>
                </a:solidFill>
                <a:latin typeface="Verdana"/>
                <a:cs typeface="Arial" panose="020B0604020202020204" pitchFamily="34" charset="0"/>
              </a:rPr>
              <a:t>Disability – A physical or mental impairment that substantially limits one or more major life activities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An individual is covered under MD 205.25 if he/she: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68580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Has a disability; </a:t>
            </a:r>
            <a:br>
              <a:rPr kumimoji="0" lang="en-US" altLang="en-US" sz="2400" b="0" i="0" u="none" strike="noStrike" kern="0" cap="none" spc="0" normalizeH="0" baseline="0" noProof="0" dirty="0">
                <a:ln>
                  <a:noFill/>
                </a:ln>
                <a:solidFill>
                  <a:srgbClr val="002060"/>
                </a:solidFill>
                <a:effectLst/>
                <a:uLnTx/>
                <a:uFillTx/>
                <a:latin typeface="Verdana"/>
                <a:ea typeface="+mn-ea"/>
                <a:cs typeface="+mn-cs"/>
              </a:rPr>
            </a:b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68580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Has a record of a disability; or</a:t>
            </a:r>
            <a:br>
              <a:rPr kumimoji="0" lang="en-US" altLang="en-US" sz="2400" b="0" i="0" u="none" strike="noStrike" kern="0" cap="none" spc="0" normalizeH="0" baseline="0" noProof="0" dirty="0">
                <a:ln>
                  <a:noFill/>
                </a:ln>
                <a:solidFill>
                  <a:srgbClr val="002060"/>
                </a:solidFill>
                <a:effectLst/>
                <a:uLnTx/>
                <a:uFillTx/>
                <a:latin typeface="Verdana"/>
                <a:ea typeface="+mn-ea"/>
                <a:cs typeface="+mn-cs"/>
              </a:rPr>
            </a:b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a:p>
            <a:pPr marL="68580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en-US" sz="2400" b="0" i="0" u="none" strike="noStrike" kern="0" cap="none" spc="0" normalizeH="0" baseline="0" noProof="0" dirty="0">
                <a:ln>
                  <a:noFill/>
                </a:ln>
                <a:solidFill>
                  <a:srgbClr val="002060"/>
                </a:solidFill>
                <a:effectLst/>
                <a:uLnTx/>
                <a:uFillTx/>
                <a:latin typeface="Verdana"/>
                <a:ea typeface="+mn-ea"/>
                <a:cs typeface="+mn-cs"/>
              </a:rPr>
              <a:t>Is regarded as having a disability</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rgbClr val="002060"/>
              </a:solidFill>
              <a:effectLst/>
              <a:uLnTx/>
              <a:uFillTx/>
              <a:latin typeface="Verdana"/>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200" b="0" i="0" u="none" strike="noStrike" kern="0" cap="none" spc="0" normalizeH="0" baseline="0" noProof="0" dirty="0">
              <a:ln>
                <a:noFill/>
              </a:ln>
              <a:solidFill>
                <a:srgbClr val="002060"/>
              </a:solidFill>
              <a:effectLst/>
              <a:uLnTx/>
              <a:uFillTx/>
              <a:latin typeface="Verdana"/>
              <a:ea typeface="+mn-ea"/>
              <a:cs typeface="Arial" panose="020B0604020202020204" pitchFamily="34" charset="0"/>
            </a:endParaRPr>
          </a:p>
        </p:txBody>
      </p:sp>
    </p:spTree>
    <p:extLst>
      <p:ext uri="{BB962C8B-B14F-4D97-AF65-F5344CB8AC3E}">
        <p14:creationId xmlns:p14="http://schemas.microsoft.com/office/powerpoint/2010/main" val="303158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gol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OA-lef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23" y="5943600"/>
            <a:ext cx="22939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C3A4EAD6-6A69-4634-BF6C-1D04CF2B53F7}"/>
              </a:ext>
            </a:extLst>
          </p:cNvPr>
          <p:cNvSpPr txBox="1">
            <a:spLocks noChangeArrowheads="1"/>
          </p:cNvSpPr>
          <p:nvPr/>
        </p:nvSpPr>
        <p:spPr bwMode="auto">
          <a:xfrm>
            <a:off x="381000" y="240113"/>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Verdana" pitchFamily="34" charset="0"/>
              </a:defRPr>
            </a:lvl2pPr>
            <a:lvl3pPr algn="l" rtl="0" eaLnBrk="0" fontAlgn="base" hangingPunct="0">
              <a:spcBef>
                <a:spcPct val="0"/>
              </a:spcBef>
              <a:spcAft>
                <a:spcPct val="0"/>
              </a:spcAft>
              <a:defRPr sz="3800" b="1">
                <a:solidFill>
                  <a:schemeClr val="bg1"/>
                </a:solidFill>
                <a:latin typeface="Verdana" pitchFamily="34" charset="0"/>
              </a:defRPr>
            </a:lvl3pPr>
            <a:lvl4pPr algn="l" rtl="0" eaLnBrk="0" fontAlgn="base" hangingPunct="0">
              <a:spcBef>
                <a:spcPct val="0"/>
              </a:spcBef>
              <a:spcAft>
                <a:spcPct val="0"/>
              </a:spcAft>
              <a:defRPr sz="3800" b="1">
                <a:solidFill>
                  <a:schemeClr val="bg1"/>
                </a:solidFill>
                <a:latin typeface="Verdana" pitchFamily="34" charset="0"/>
              </a:defRPr>
            </a:lvl4pPr>
            <a:lvl5pPr algn="l" rtl="0" eaLnBrk="0" fontAlgn="base" hangingPunct="0">
              <a:spcBef>
                <a:spcPct val="0"/>
              </a:spcBef>
              <a:spcAft>
                <a:spcPct val="0"/>
              </a:spcAft>
              <a:defRPr sz="3800" b="1">
                <a:solidFill>
                  <a:schemeClr val="bg1"/>
                </a:solidFill>
                <a:latin typeface="Verdana" pitchFamily="34" charset="0"/>
              </a:defRPr>
            </a:lvl5pPr>
            <a:lvl6pPr marL="457200" algn="l" rtl="0" fontAlgn="base">
              <a:spcBef>
                <a:spcPct val="0"/>
              </a:spcBef>
              <a:spcAft>
                <a:spcPct val="0"/>
              </a:spcAft>
              <a:defRPr sz="3800" b="1">
                <a:solidFill>
                  <a:schemeClr val="bg1"/>
                </a:solidFill>
                <a:latin typeface="Verdana" pitchFamily="34" charset="0"/>
              </a:defRPr>
            </a:lvl6pPr>
            <a:lvl7pPr marL="914400" algn="l" rtl="0" fontAlgn="base">
              <a:spcBef>
                <a:spcPct val="0"/>
              </a:spcBef>
              <a:spcAft>
                <a:spcPct val="0"/>
              </a:spcAft>
              <a:defRPr sz="3800" b="1">
                <a:solidFill>
                  <a:schemeClr val="bg1"/>
                </a:solidFill>
                <a:latin typeface="Verdana" pitchFamily="34" charset="0"/>
              </a:defRPr>
            </a:lvl7pPr>
            <a:lvl8pPr marL="1371600" algn="l" rtl="0" fontAlgn="base">
              <a:spcBef>
                <a:spcPct val="0"/>
              </a:spcBef>
              <a:spcAft>
                <a:spcPct val="0"/>
              </a:spcAft>
              <a:defRPr sz="3800" b="1">
                <a:solidFill>
                  <a:schemeClr val="bg1"/>
                </a:solidFill>
                <a:latin typeface="Verdana" pitchFamily="34" charset="0"/>
              </a:defRPr>
            </a:lvl8pPr>
            <a:lvl9pPr marL="1828800" algn="l" rtl="0" fontAlgn="base">
              <a:spcBef>
                <a:spcPct val="0"/>
              </a:spcBef>
              <a:spcAft>
                <a:spcPct val="0"/>
              </a:spcAft>
              <a:defRPr sz="3800" b="1">
                <a:solidFill>
                  <a:schemeClr val="bg1"/>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0" cap="none" spc="0" normalizeH="0" baseline="0" noProof="0">
                <a:ln>
                  <a:noFill/>
                </a:ln>
                <a:solidFill>
                  <a:srgbClr val="FFFFFF"/>
                </a:solidFill>
                <a:effectLst/>
                <a:uLnTx/>
                <a:uFillTx/>
                <a:latin typeface="Verdana"/>
                <a:ea typeface="+mj-ea"/>
                <a:cs typeface="+mj-cs"/>
              </a:rPr>
              <a:t>“Record of” a Disability</a:t>
            </a:r>
            <a:endParaRPr kumimoji="0" lang="en-US" altLang="en-US" sz="3000" b="1" i="0" u="none" strike="noStrike" kern="0" cap="none" spc="0" normalizeH="0" baseline="0" noProof="0" dirty="0">
              <a:ln>
                <a:noFill/>
              </a:ln>
              <a:solidFill>
                <a:srgbClr val="FFFFFF"/>
              </a:solidFill>
              <a:effectLst/>
              <a:uLnTx/>
              <a:uFillTx/>
              <a:latin typeface="Verdana"/>
              <a:ea typeface="+mj-ea"/>
              <a:cs typeface="+mj-cs"/>
            </a:endParaRPr>
          </a:p>
        </p:txBody>
      </p:sp>
      <p:sp>
        <p:nvSpPr>
          <p:cNvPr id="10" name="Rectangle 3">
            <a:extLst>
              <a:ext uri="{FF2B5EF4-FFF2-40B4-BE49-F238E27FC236}">
                <a16:creationId xmlns:a16="http://schemas.microsoft.com/office/drawing/2014/main" id="{3122A25D-CB71-4338-95AE-6E1ED4B7400B}"/>
              </a:ext>
            </a:extLst>
          </p:cNvPr>
          <p:cNvSpPr txBox="1">
            <a:spLocks noChangeArrowheads="1"/>
          </p:cNvSpPr>
          <p:nvPr/>
        </p:nvSpPr>
        <p:spPr bwMode="auto">
          <a:xfrm>
            <a:off x="3048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Verdana" panose="020B060403050404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chemeClr val="tx1"/>
                </a:solidFill>
                <a:latin typeface="+mn-lt"/>
              </a:defRPr>
            </a:lvl5pPr>
            <a:lvl6pPr marL="2514600" indent="-228600" algn="l" rtl="0" fontAlgn="base">
              <a:spcBef>
                <a:spcPct val="20000"/>
              </a:spcBef>
              <a:spcAft>
                <a:spcPct val="0"/>
              </a:spcAft>
              <a:buFont typeface="Verdana" pitchFamily="34" charset="0"/>
              <a:buChar char="▫"/>
              <a:defRPr sz="2000">
                <a:solidFill>
                  <a:schemeClr val="tx1"/>
                </a:solidFill>
                <a:latin typeface="+mn-lt"/>
              </a:defRPr>
            </a:lvl6pPr>
            <a:lvl7pPr marL="2971800" indent="-228600" algn="l" rtl="0" fontAlgn="base">
              <a:spcBef>
                <a:spcPct val="20000"/>
              </a:spcBef>
              <a:spcAft>
                <a:spcPct val="0"/>
              </a:spcAft>
              <a:buFont typeface="Verdana" pitchFamily="34" charset="0"/>
              <a:buChar char="▫"/>
              <a:defRPr sz="2000">
                <a:solidFill>
                  <a:schemeClr val="tx1"/>
                </a:solidFill>
                <a:latin typeface="+mn-lt"/>
              </a:defRPr>
            </a:lvl7pPr>
            <a:lvl8pPr marL="3429000" indent="-228600" algn="l" rtl="0" fontAlgn="base">
              <a:spcBef>
                <a:spcPct val="20000"/>
              </a:spcBef>
              <a:spcAft>
                <a:spcPct val="0"/>
              </a:spcAft>
              <a:buFont typeface="Verdana" pitchFamily="34" charset="0"/>
              <a:buChar char="▫"/>
              <a:defRPr sz="2000">
                <a:solidFill>
                  <a:schemeClr val="tx1"/>
                </a:solidFill>
                <a:latin typeface="+mn-lt"/>
              </a:defRPr>
            </a:lvl8pPr>
            <a:lvl9pPr marL="3886200" indent="-228600" algn="l" rtl="0" fontAlgn="base">
              <a:spcBef>
                <a:spcPct val="20000"/>
              </a:spcBef>
              <a:spcAft>
                <a:spcPct val="0"/>
              </a:spcAft>
              <a:buFont typeface="Verdana" pitchFamily="34" charset="0"/>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“Record of” applies in situations where an individual has recovered from a condition that meets the definition of disability under the policy.</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altLang="en-US" sz="2400" b="0" i="0" u="none" strike="noStrike" kern="0" cap="none" spc="0" normalizeH="0" baseline="0" noProof="0">
              <a:ln>
                <a:noFill/>
              </a:ln>
              <a:solidFill>
                <a:srgbClr val="002060"/>
              </a:solidFill>
              <a:effectLst/>
              <a:uLnTx/>
              <a:uFillTx/>
              <a:latin typeface="Verdana"/>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en-US" altLang="en-US" sz="2400" b="0" i="0" u="none" strike="noStrike" kern="0" cap="none" spc="0" normalizeH="0" baseline="0" noProof="0">
                <a:ln>
                  <a:noFill/>
                </a:ln>
                <a:solidFill>
                  <a:srgbClr val="002060"/>
                </a:solidFill>
                <a:effectLst/>
                <a:uLnTx/>
                <a:uFillTx/>
                <a:latin typeface="Verdana"/>
              </a:rPr>
              <a:t>Example: cancer</a:t>
            </a:r>
          </a:p>
          <a:p>
            <a:pPr marL="342900" marR="0" lvl="0" indent="-342900" algn="l" defTabSz="914400" rtl="0" eaLnBrk="1" fontAlgn="base" latinLnBrk="0" hangingPunct="1">
              <a:lnSpc>
                <a:spcPct val="90000"/>
              </a:lnSpc>
              <a:spcBef>
                <a:spcPct val="20000"/>
              </a:spcBef>
              <a:spcAft>
                <a:spcPct val="0"/>
              </a:spcAft>
              <a:buClrTx/>
              <a:buSzTx/>
              <a:buFont typeface="Wingdings" panose="05000000000000000000" pitchFamily="2" charset="2"/>
              <a:buNone/>
              <a:tabLst/>
              <a:defRPr/>
            </a:pPr>
            <a:endParaRPr kumimoji="0" lang="en-US" altLang="en-US" sz="2400" b="0" i="0" u="none" strike="noStrike" kern="0" cap="none" spc="0" normalizeH="0" baseline="0" noProof="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There is no requirement to accommodate </a:t>
            </a:r>
          </a:p>
          <a:p>
            <a:pPr marL="342900" marR="0" lvl="0" indent="-342900" algn="l" defTabSz="914400" rtl="0" eaLnBrk="1" fontAlgn="base" latinLnBrk="0" hangingPunct="1">
              <a:lnSpc>
                <a:spcPct val="90000"/>
              </a:lnSpc>
              <a:spcBef>
                <a:spcPct val="20000"/>
              </a:spcBef>
              <a:spcAft>
                <a:spcPct val="0"/>
              </a:spcAft>
              <a:buClrTx/>
              <a:buSzTx/>
              <a:buFont typeface="Wingdings" panose="05000000000000000000" pitchFamily="2" charset="2"/>
              <a:buNone/>
              <a:tabLst/>
              <a:defRPr/>
            </a:pPr>
            <a:endParaRPr kumimoji="0" lang="en-US" altLang="en-US" sz="2400" b="0" i="0" u="none" strike="noStrike" kern="0" cap="none" spc="0" normalizeH="0" baseline="0" noProof="0">
              <a:ln>
                <a:noFill/>
              </a:ln>
              <a:solidFill>
                <a:srgbClr val="002060"/>
              </a:solidFill>
              <a:effectLst/>
              <a:uLnTx/>
              <a:uFillTx/>
              <a:latin typeface="Verdana"/>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400" b="0" i="0" u="none" strike="noStrike" kern="0" cap="none" spc="0" normalizeH="0" baseline="0" noProof="0">
                <a:ln>
                  <a:noFill/>
                </a:ln>
                <a:solidFill>
                  <a:srgbClr val="002060"/>
                </a:solidFill>
                <a:effectLst/>
                <a:uLnTx/>
                <a:uFillTx/>
                <a:latin typeface="Verdana"/>
                <a:ea typeface="+mn-ea"/>
                <a:cs typeface="+mn-cs"/>
              </a:rPr>
              <a:t>Individuals who have a “record of” a disability are entitled to protection from discrimination </a:t>
            </a:r>
            <a:endParaRPr kumimoji="0" lang="en-US" altLang="en-US" sz="2400" b="0" i="0" u="none" strike="noStrike" kern="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57610795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986853E1B6A2499C0DEF02336B15F0" ma:contentTypeVersion="1" ma:contentTypeDescription="Create a new document." ma:contentTypeScope="" ma:versionID="5f5b83651f1ff09add08d5e85638631e">
  <xsd:schema xmlns:xsd="http://www.w3.org/2001/XMLSchema" xmlns:xs="http://www.w3.org/2001/XMLSchema" xmlns:p="http://schemas.microsoft.com/office/2006/metadata/properties" xmlns:ns1="http://schemas.microsoft.com/sharepoint/v3" targetNamespace="http://schemas.microsoft.com/office/2006/metadata/properties" ma:root="true" ma:fieldsID="51558f36b89145d8ec470e697923be0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06DBE7-2B37-4741-AFA1-02A7550F783C}"/>
</file>

<file path=customXml/itemProps2.xml><?xml version="1.0" encoding="utf-8"?>
<ds:datastoreItem xmlns:ds="http://schemas.openxmlformats.org/officeDocument/2006/customXml" ds:itemID="{184BD0E0-A29E-401C-8FD5-61F7E594A602}">
  <ds:schemaRef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403A06D-7D66-40D5-A0A8-892DA9DF72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3061</TotalTime>
  <Words>5779</Words>
  <Application>Microsoft Office PowerPoint</Application>
  <PresentationFormat>On-screen Show (4:3)</PresentationFormat>
  <Paragraphs>470</Paragraphs>
  <Slides>33</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Verdana</vt:lpstr>
      <vt:lpstr>Wingdings</vt:lpstr>
      <vt:lpstr>Default Design</vt:lpstr>
      <vt:lpstr>1_Default Design</vt:lpstr>
      <vt:lpstr>2_Default Design</vt:lpstr>
      <vt:lpstr>PowerPoint Presentation</vt:lpstr>
      <vt:lpstr>Objectives</vt:lpstr>
      <vt:lpstr>Why is this important?</vt:lpstr>
      <vt:lpstr>Commonwealth Policy</vt:lpstr>
      <vt:lpstr>Overview of the ADA </vt:lpstr>
      <vt:lpstr>Further Protection from Discrimination</vt:lpstr>
      <vt:lpstr>Protections </vt:lpstr>
      <vt:lpstr>Disability Defined Under MD 205.25</vt:lpstr>
      <vt:lpstr>PowerPoint Presentation</vt:lpstr>
      <vt:lpstr>PowerPoint Presentation</vt:lpstr>
      <vt:lpstr>Physical or Mental Impairment</vt:lpstr>
      <vt:lpstr>Substantially Limiting</vt:lpstr>
      <vt:lpstr>Major Life Activities</vt:lpstr>
      <vt:lpstr>Major Life Activities</vt:lpstr>
      <vt:lpstr>Major Life Activities</vt:lpstr>
      <vt:lpstr>Episodic &amp; Conditions in Remission</vt:lpstr>
      <vt:lpstr>Drugs and Alcohol</vt:lpstr>
      <vt:lpstr>Reasonable Accommodation</vt:lpstr>
      <vt:lpstr>Examples of Reasonable Accommodations</vt:lpstr>
      <vt:lpstr>What is an Essential Job Function?</vt:lpstr>
      <vt:lpstr>Determining Essential Job Functions</vt:lpstr>
      <vt:lpstr>Determining Essential Job Functions</vt:lpstr>
      <vt:lpstr>Must Accommodate Unless…</vt:lpstr>
      <vt:lpstr>Must Accommodate Unless…</vt:lpstr>
      <vt:lpstr> What is Your Role? </vt:lpstr>
      <vt:lpstr>Employment Decisions</vt:lpstr>
      <vt:lpstr>Steps to Reasonable Accommodation</vt:lpstr>
      <vt:lpstr>Steps to Reasonable Accommodation</vt:lpstr>
      <vt:lpstr>Hiring and Selection</vt:lpstr>
      <vt:lpstr>Discrimination Prohibited</vt:lpstr>
      <vt:lpstr>Ensuring Equal Employment Opportunity</vt:lpstr>
      <vt:lpstr>Summary</vt:lpstr>
      <vt:lpstr>Thank You!</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Egan, Daniel</cp:lastModifiedBy>
  <cp:revision>150</cp:revision>
  <cp:lastPrinted>2017-11-17T21:42:14Z</cp:lastPrinted>
  <dcterms:created xsi:type="dcterms:W3CDTF">2011-11-29T20:35:02Z</dcterms:created>
  <dcterms:modified xsi:type="dcterms:W3CDTF">2019-10-02T15:30:01Z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0x01010019986853E1B6A2499C0DEF02336B15F0</vt:lpwstr>
  </property>
  <property fmtid="{D5CDD505-2E9C-101B-9397-08002B2CF9AE}" pid="3" name="Order">
    <vt:r8>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