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slides/slide51.xml" ContentType="application/vnd.openxmlformats-officedocument.presentationml.slide+xml"/>
  <Override PartName="/ppt/presentation.xml" ContentType="application/vnd.openxmlformats-officedocument.presentationml.presentation.main+xml"/>
  <Override PartName="/ppt/slides/slide50.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49.xml" ContentType="application/vnd.openxmlformats-officedocument.presentationml.slide+xml"/>
  <Override PartName="/ppt/slides/slide36.xml" ContentType="application/vnd.openxmlformats-officedocument.presentationml.slide+xml"/>
  <Override PartName="/ppt/slideLayouts/slideLayout39.xml" ContentType="application/vnd.openxmlformats-officedocument.presentationml.slideLayout+xml"/>
  <Override PartName="/ppt/slideMasters/slideMaster5.xml" ContentType="application/vnd.openxmlformats-officedocument.presentationml.slideMaster+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38.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slideLayouts/slideLayout9.xml" ContentType="application/vnd.openxmlformats-officedocument.presentationml.slideLayout+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35.xml" ContentType="application/vnd.openxmlformats-officedocument.presentationml.notesSlide+xml"/>
  <Override PartName="/ppt/notesSlides/notesSlide34.xml" ContentType="application/vnd.openxmlformats-officedocument.presentationml.notesSlide+xml"/>
  <Override PartName="/ppt/notesSlides/notesSlide33.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slideLayout4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notesSlides/notesSlide1.xml" ContentType="application/vnd.openxmlformats-officedocument.presentationml.notesSlide+xml"/>
  <Override PartName="/ppt/notesSlides/notesSlide41.xml" ContentType="application/vnd.openxmlformats-officedocument.presentationml.notesSlide+xml"/>
  <Override PartName="/ppt/notesSlides/notesSlide38.xml" ContentType="application/vnd.openxmlformats-officedocument.presentationml.notesSlide+xml"/>
  <Override PartName="/ppt/notesSlides/notesSlide42.xml" ContentType="application/vnd.openxmlformats-officedocument.presentationml.notesSlide+xml"/>
  <Override PartName="/ppt/slideMasters/slideMaster1.xml" ContentType="application/vnd.openxmlformats-officedocument.presentationml.slideMaster+xml"/>
  <Override PartName="/ppt/slideLayouts/slideLayout26.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33.xml" ContentType="application/vnd.openxmlformats-officedocument.presentationml.slideLayout+xml"/>
  <Override PartName="/ppt/slideLayouts/slideLayout25.xml" ContentType="application/vnd.openxmlformats-officedocument.presentationml.slideLayout+xml"/>
  <Override PartName="/ppt/slideLayouts/slideLayout35.xml" ContentType="application/vnd.openxmlformats-officedocument.presentationml.slideLayout+xml"/>
  <Override PartName="/ppt/slideLayouts/slideLayout37.xml" ContentType="application/vnd.openxmlformats-officedocument.presentationml.slideLayout+xml"/>
  <Override PartName="/ppt/notesSlides/notesSlide50.xml" ContentType="application/vnd.openxmlformats-officedocument.presentationml.notesSlide+xml"/>
  <Override PartName="/ppt/notesSlides/notesSlide49.xml" ContentType="application/vnd.openxmlformats-officedocument.presentationml.notesSlide+xml"/>
  <Override PartName="/ppt/notesSlides/notesSlide48.xml" ContentType="application/vnd.openxmlformats-officedocument.presentationml.notesSlide+xml"/>
  <Override PartName="/ppt/notesSlides/notesSlide47.xml" ContentType="application/vnd.openxmlformats-officedocument.presentationml.notesSlide+xml"/>
  <Override PartName="/ppt/notesSlides/notesSlide46.xml" ContentType="application/vnd.openxmlformats-officedocument.presentationml.notesSlide+xml"/>
  <Override PartName="/ppt/notesSlides/notesSlide45.xml" ContentType="application/vnd.openxmlformats-officedocument.presentationml.notesSlide+xml"/>
  <Override PartName="/ppt/notesSlides/notesSlide44.xml" ContentType="application/vnd.openxmlformats-officedocument.presentationml.notesSlide+xml"/>
  <Override PartName="/ppt/notesSlides/notesSlide43.xml" ContentType="application/vnd.openxmlformats-officedocument.presentationml.notesSlide+xml"/>
  <Override PartName="/ppt/slideLayouts/slideLayout36.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handoutMasters/handoutMaster1.xml" ContentType="application/vnd.openxmlformats-officedocument.presentationml.handoutMaster+xml"/>
  <Override PartName="/ppt/theme/theme1.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heme/theme6.xml" ContentType="application/vnd.openxmlformats-officedocument.theme+xml"/>
  <Override PartName="/ppt/theme/theme7.xml" ContentType="application/vnd.openxmlformats-officedocument.theme+xml"/>
  <Override PartName="/ppt/theme/theme5.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4" r:id="rId2"/>
    <p:sldMasterId id="2147483651" r:id="rId3"/>
    <p:sldMasterId id="2147483652" r:id="rId4"/>
    <p:sldMasterId id="2147483653" r:id="rId5"/>
  </p:sldMasterIdLst>
  <p:notesMasterIdLst>
    <p:notesMasterId r:id="rId57"/>
  </p:notesMasterIdLst>
  <p:handoutMasterIdLst>
    <p:handoutMasterId r:id="rId58"/>
  </p:handoutMasterIdLst>
  <p:sldIdLst>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343A"/>
    <a:srgbClr val="C69200"/>
    <a:srgbClr val="1E6FA7"/>
    <a:srgbClr val="8CC6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69875" autoAdjust="0"/>
  </p:normalViewPr>
  <p:slideViewPr>
    <p:cSldViewPr>
      <p:cViewPr varScale="1">
        <p:scale>
          <a:sx n="78" d="100"/>
          <a:sy n="78" d="100"/>
        </p:scale>
        <p:origin x="-1938" y="-8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customXml" Target="../customXml/item1.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handoutMaster" Target="handoutMasters/handoutMaster1.xml"/><Relationship Id="rId5" Type="http://schemas.openxmlformats.org/officeDocument/2006/relationships/slideMaster" Target="slideMasters/slideMaster5.xml"/><Relationship Id="rId61" Type="http://schemas.openxmlformats.org/officeDocument/2006/relationships/theme" Target="theme/theme1.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customXml" Target="../customXml/item2.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notesMaster" Target="notesMasters/notesMaster1.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viewProps" Target="viewProps.xml"/><Relationship Id="rId65" Type="http://schemas.openxmlformats.org/officeDocument/2006/relationships/customXml" Target="../customXml/item3.xml"/><Relationship Id="rId4" Type="http://schemas.openxmlformats.org/officeDocument/2006/relationships/slideMaster" Target="slideMasters/slideMaster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s>
</file>

<file path=ppt/_rels/viewProps.xml.rels><?xml version="1.0" encoding="UTF-8" standalone="yes"?>
<Relationships xmlns="http://schemas.openxmlformats.org/package/2006/relationships"><Relationship Id="rId8" Type="http://schemas.openxmlformats.org/officeDocument/2006/relationships/slide" Target="slides/slide43.xml"/><Relationship Id="rId3" Type="http://schemas.openxmlformats.org/officeDocument/2006/relationships/slide" Target="slides/slide16.xml"/><Relationship Id="rId7" Type="http://schemas.openxmlformats.org/officeDocument/2006/relationships/slide" Target="slides/slide42.xml"/><Relationship Id="rId2" Type="http://schemas.openxmlformats.org/officeDocument/2006/relationships/slide" Target="slides/slide9.xml"/><Relationship Id="rId1" Type="http://schemas.openxmlformats.org/officeDocument/2006/relationships/slide" Target="slides/slide8.xml"/><Relationship Id="rId6" Type="http://schemas.openxmlformats.org/officeDocument/2006/relationships/slide" Target="slides/slide41.xml"/><Relationship Id="rId11" Type="http://schemas.openxmlformats.org/officeDocument/2006/relationships/slide" Target="slides/slide47.xml"/><Relationship Id="rId5" Type="http://schemas.openxmlformats.org/officeDocument/2006/relationships/slide" Target="slides/slide38.xml"/><Relationship Id="rId10" Type="http://schemas.openxmlformats.org/officeDocument/2006/relationships/slide" Target="slides/slide46.xml"/><Relationship Id="rId4" Type="http://schemas.openxmlformats.org/officeDocument/2006/relationships/slide" Target="slides/slide24.xml"/><Relationship Id="rId9" Type="http://schemas.openxmlformats.org/officeDocument/2006/relationships/slide" Target="slides/slide4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20C95D63-482B-4D68-9868-0B71614D9F10}" type="datetimeFigureOut">
              <a:rPr lang="en-US"/>
              <a:pPr>
                <a:defRPr/>
              </a:pPr>
              <a:t>3/5/2015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180C866C-8F8A-4F88-B20B-13C352D89372}" type="slidenum">
              <a:rPr lang="en-US"/>
              <a:pPr>
                <a:defRPr/>
              </a:pPr>
              <a:t>‹#›</a:t>
            </a:fld>
            <a:endParaRPr lang="en-US"/>
          </a:p>
        </p:txBody>
      </p:sp>
    </p:spTree>
    <p:extLst>
      <p:ext uri="{BB962C8B-B14F-4D97-AF65-F5344CB8AC3E}">
        <p14:creationId xmlns:p14="http://schemas.microsoft.com/office/powerpoint/2010/main" val="1296880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60420" name="Rectangle 4"/>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41B31952-7BF5-4CD5-BC68-2B8FC7D6DB7B}" type="slidenum">
              <a:rPr lang="en-US"/>
              <a:pPr>
                <a:defRPr/>
              </a:pPr>
              <a:t>‹#›</a:t>
            </a:fld>
            <a:endParaRPr lang="en-US"/>
          </a:p>
        </p:txBody>
      </p:sp>
    </p:spTree>
    <p:extLst>
      <p:ext uri="{BB962C8B-B14F-4D97-AF65-F5344CB8AC3E}">
        <p14:creationId xmlns:p14="http://schemas.microsoft.com/office/powerpoint/2010/main" val="31287083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D201395-3679-4266-A0AF-E483BFC56BAE}" type="slidenum">
              <a:rPr lang="en-US" altLang="en-US" smtClean="0"/>
              <a:pPr eaLnBrk="1" hangingPunct="1"/>
              <a:t>1</a:t>
            </a:fld>
            <a:endParaRPr lang="en-US" alt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1" hangingPunct="1"/>
            <a:endParaRPr lang="en-US" altLang="en-US" b="1"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A8C8310-5D45-4429-AF9F-E6481C583E92}" type="slidenum">
              <a:rPr lang="en-US" altLang="en-US" smtClean="0"/>
              <a:pPr eaLnBrk="1" hangingPunct="1"/>
              <a:t>11</a:t>
            </a:fld>
            <a:endParaRPr lang="en-US" alt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9A5ACA7-FFB3-429D-94D5-2F6E97281D14}" type="slidenum">
              <a:rPr lang="en-US" altLang="en-US" smtClean="0"/>
              <a:pPr eaLnBrk="1" hangingPunct="1"/>
              <a:t>12</a:t>
            </a:fld>
            <a:endParaRPr lang="en-US" alt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BF76F7D-1A7E-4569-BDD9-870CCA6D2F1E}" type="slidenum">
              <a:rPr lang="en-US" altLang="en-US" smtClean="0"/>
              <a:pPr eaLnBrk="1" hangingPunct="1"/>
              <a:t>13</a:t>
            </a:fld>
            <a:endParaRPr lang="en-US" altLang="en-US" smtClean="0"/>
          </a:p>
        </p:txBody>
      </p:sp>
      <p:sp>
        <p:nvSpPr>
          <p:cNvPr id="72707" name="Rectangle 2"/>
          <p:cNvSpPr>
            <a:spLocks noGrp="1" noRot="1" noChangeAspect="1" noChangeArrowheads="1" noTextEdit="1"/>
          </p:cNvSpPr>
          <p:nvPr>
            <p:ph type="sldImg"/>
          </p:nvPr>
        </p:nvSpPr>
        <p:spPr>
          <a:solidFill>
            <a:srgbClr val="FFFFFF"/>
          </a:solidFill>
          <a:ln/>
        </p:spPr>
      </p:sp>
      <p:sp>
        <p:nvSpPr>
          <p:cNvPr id="72708" name="Rectangle 3"/>
          <p:cNvSpPr>
            <a:spLocks noGrp="1" noChangeArrowheads="1"/>
          </p:cNvSpPr>
          <p:nvPr>
            <p:ph type="body" idx="1"/>
          </p:nvPr>
        </p:nvSpPr>
        <p:spPr>
          <a:solidFill>
            <a:srgbClr val="FFFFFF"/>
          </a:solidFill>
          <a:ln>
            <a:solidFill>
              <a:srgbClr val="000000"/>
            </a:solidFill>
          </a:ln>
        </p:spPr>
        <p:txBody>
          <a:bodyPr/>
          <a:lstStyle/>
          <a:p>
            <a:pPr eaLnBrk="1" hangingPunct="1">
              <a:lnSpc>
                <a:spcPct val="60000"/>
              </a:lnSpc>
            </a:pPr>
            <a:endParaRPr lang="en-US" altLang="en-US" sz="1000" smtClean="0">
              <a:cs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8A3499-F82E-409C-A01E-00246D6193AB}" type="slidenum">
              <a:rPr lang="en-US" altLang="en-US" smtClean="0"/>
              <a:pPr eaLnBrk="1" hangingPunct="1"/>
              <a:t>14</a:t>
            </a:fld>
            <a:endParaRPr lang="en-US" alt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4F7A41D-9205-42A9-A45B-1663E213EEA7}" type="slidenum">
              <a:rPr lang="en-US" altLang="en-US" smtClean="0"/>
              <a:pPr eaLnBrk="1" hangingPunct="1"/>
              <a:t>15</a:t>
            </a:fld>
            <a:endParaRPr lang="en-US" alt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DE5C2ED-C946-40E8-970D-DA176D3C3B6C}" type="slidenum">
              <a:rPr lang="en-US" altLang="en-US" smtClean="0"/>
              <a:pPr eaLnBrk="1" hangingPunct="1"/>
              <a:t>16</a:t>
            </a:fld>
            <a:endParaRPr lang="en-US" altLang="en-US" smtClean="0"/>
          </a:p>
        </p:txBody>
      </p:sp>
      <p:sp>
        <p:nvSpPr>
          <p:cNvPr id="75779" name="Rectangle 2"/>
          <p:cNvSpPr>
            <a:spLocks noGrp="1" noRot="1" noChangeAspect="1" noChangeArrowheads="1" noTextEdit="1"/>
          </p:cNvSpPr>
          <p:nvPr>
            <p:ph type="sldImg"/>
          </p:nvPr>
        </p:nvSpPr>
        <p:spPr>
          <a:solidFill>
            <a:srgbClr val="FFFFFF"/>
          </a:solidFill>
          <a:ln/>
        </p:spPr>
      </p:sp>
      <p:sp>
        <p:nvSpPr>
          <p:cNvPr id="7578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z="1000" i="1"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25F1FB1-814E-49AD-A638-0A4A0E5244EA}" type="slidenum">
              <a:rPr lang="en-US" altLang="en-US" smtClean="0"/>
              <a:pPr eaLnBrk="1" hangingPunct="1"/>
              <a:t>17</a:t>
            </a:fld>
            <a:endParaRPr lang="en-US" alt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049BE6A-7D5A-48C5-84A3-2A1525B307C2}" type="slidenum">
              <a:rPr lang="en-US" altLang="en-US" smtClean="0"/>
              <a:pPr eaLnBrk="1" hangingPunct="1"/>
              <a:t>18</a:t>
            </a:fld>
            <a:endParaRPr lang="en-US" alt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B734EF6-73F7-4694-8224-65EE006033E1}" type="slidenum">
              <a:rPr lang="en-US" altLang="en-US" smtClean="0"/>
              <a:pPr eaLnBrk="1" hangingPunct="1"/>
              <a:t>19</a:t>
            </a:fld>
            <a:endParaRPr lang="en-US" alt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3450051-FDA0-4678-9DC0-64B9A25D4DE5}" type="slidenum">
              <a:rPr lang="en-US" altLang="en-US" smtClean="0"/>
              <a:pPr eaLnBrk="1" hangingPunct="1"/>
              <a:t>20</a:t>
            </a:fld>
            <a:endParaRPr lang="en-US" altLang="en-US"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E2E4399-6C86-458A-A808-3739E304F087}" type="slidenum">
              <a:rPr lang="en-US" altLang="en-US" smtClean="0"/>
              <a:pPr eaLnBrk="1" hangingPunct="1"/>
              <a:t>2</a:t>
            </a:fld>
            <a:endParaRPr lang="en-US" alt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altLang="en-US" b="1"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6DD2D90-A2CF-49B1-8D41-32CA7211062D}" type="slidenum">
              <a:rPr lang="en-US" altLang="en-US" smtClean="0"/>
              <a:pPr eaLnBrk="1" hangingPunct="1"/>
              <a:t>21</a:t>
            </a:fld>
            <a:endParaRPr lang="en-US" alt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ECAB802-1D9B-4BFF-B104-39DBBA30B48F}" type="slidenum">
              <a:rPr lang="en-US" altLang="en-US" smtClean="0"/>
              <a:pPr eaLnBrk="1" hangingPunct="1"/>
              <a:t>22</a:t>
            </a:fld>
            <a:endParaRPr lang="en-US" altLang="en-US"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B920EBC-5C9D-4A1E-A2AB-0FFCA9C77C72}" type="slidenum">
              <a:rPr lang="en-US" altLang="en-US" smtClean="0"/>
              <a:pPr eaLnBrk="1" hangingPunct="1"/>
              <a:t>23</a:t>
            </a:fld>
            <a:endParaRPr lang="en-US" altLang="en-US"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11312FB-F371-4877-BD3E-11F6FFC4BB97}" type="slidenum">
              <a:rPr lang="en-US" altLang="en-US" smtClean="0"/>
              <a:pPr eaLnBrk="1" hangingPunct="1"/>
              <a:t>24</a:t>
            </a:fld>
            <a:endParaRPr lang="en-US" altLang="en-US"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1" hangingPunct="1"/>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0F819A2-6290-43D1-8487-BE6D673C62F7}" type="slidenum">
              <a:rPr lang="en-US" altLang="en-US" smtClean="0"/>
              <a:pPr eaLnBrk="1" hangingPunct="1"/>
              <a:t>25</a:t>
            </a:fld>
            <a:endParaRPr lang="en-US" altLang="en-US"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DDC87E6-9D03-4F89-B0A4-970CE49AEB18}" type="slidenum">
              <a:rPr lang="en-US" altLang="en-US" smtClean="0"/>
              <a:pPr eaLnBrk="1" hangingPunct="1"/>
              <a:t>26</a:t>
            </a:fld>
            <a:endParaRPr lang="en-US" altLang="en-US"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E3450C9-896A-4456-9B8C-03C760D53DED}" type="slidenum">
              <a:rPr lang="en-US" altLang="en-US" smtClean="0"/>
              <a:pPr eaLnBrk="1" hangingPunct="1"/>
              <a:t>27</a:t>
            </a:fld>
            <a:endParaRPr lang="en-US" alt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BA197D0-3F1E-4847-BFC5-36D92290A3F8}" type="slidenum">
              <a:rPr lang="en-US" altLang="en-US" smtClean="0"/>
              <a:pPr eaLnBrk="1" hangingPunct="1"/>
              <a:t>28</a:t>
            </a:fld>
            <a:endParaRPr lang="en-US" altLang="en-US"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D2E5EFC-2B67-4BCD-9A14-9B9DF91E028D}" type="slidenum">
              <a:rPr lang="en-US" altLang="en-US" smtClean="0"/>
              <a:pPr eaLnBrk="1" hangingPunct="1"/>
              <a:t>29</a:t>
            </a:fld>
            <a:endParaRPr lang="en-US" altLang="en-US"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6190198-EFF5-4C4D-82B8-93DC60CA9CC0}" type="slidenum">
              <a:rPr lang="en-US" altLang="en-US" smtClean="0"/>
              <a:pPr eaLnBrk="1" hangingPunct="1"/>
              <a:t>30</a:t>
            </a:fld>
            <a:endParaRPr lang="en-US" altLang="en-US"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D810BD-7BDC-4346-A498-CEE920D0C8F0}" type="slidenum">
              <a:rPr lang="en-US" altLang="en-US" smtClean="0"/>
              <a:pPr eaLnBrk="1" hangingPunct="1"/>
              <a:t>3</a:t>
            </a:fld>
            <a:endParaRPr lang="en-US" alt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B1D522-3EFC-498E-B8D3-213F9DD39AAA}" type="slidenum">
              <a:rPr lang="en-US" altLang="en-US" smtClean="0"/>
              <a:pPr eaLnBrk="1" hangingPunct="1"/>
              <a:t>31</a:t>
            </a:fld>
            <a:endParaRPr lang="en-US" altLang="en-US"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B5B4041-D842-46AF-B592-9656F740479E}" type="slidenum">
              <a:rPr lang="en-US" altLang="en-US" smtClean="0"/>
              <a:pPr eaLnBrk="1" hangingPunct="1"/>
              <a:t>32</a:t>
            </a:fld>
            <a:endParaRPr lang="en-US" alt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96D807F-37B3-4616-9012-C59ED677ABCE}" type="slidenum">
              <a:rPr lang="en-US" altLang="en-US" smtClean="0"/>
              <a:pPr eaLnBrk="1" hangingPunct="1"/>
              <a:t>33</a:t>
            </a:fld>
            <a:endParaRPr lang="en-US" altLang="en-US"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000" b="1"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A43BC75-29DA-4715-9141-073051BCB040}" type="slidenum">
              <a:rPr lang="en-US" altLang="en-US" smtClean="0"/>
              <a:pPr eaLnBrk="1" hangingPunct="1"/>
              <a:t>34</a:t>
            </a:fld>
            <a:endParaRPr lang="en-US" altLang="en-US"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xfrm>
            <a:off x="701675" y="4414838"/>
            <a:ext cx="5607050" cy="4183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1CAEB6F-6A1F-45AA-9CEF-602E02581E05}" type="slidenum">
              <a:rPr lang="en-US" altLang="en-US" smtClean="0"/>
              <a:pPr eaLnBrk="1" hangingPunct="1"/>
              <a:t>35</a:t>
            </a:fld>
            <a:endParaRPr lang="en-US" altLang="en-US"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AC1279-2FAD-4E99-B7CD-D805EA1A0417}" type="slidenum">
              <a:rPr lang="en-US" altLang="en-US" smtClean="0"/>
              <a:pPr eaLnBrk="1" hangingPunct="1"/>
              <a:t>36</a:t>
            </a:fld>
            <a:endParaRPr lang="en-US" altLang="en-US"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1F7B7AF-2497-4455-8B31-4D7D1DC16D09}" type="slidenum">
              <a:rPr lang="en-US" altLang="en-US" smtClean="0"/>
              <a:pPr eaLnBrk="1" hangingPunct="1"/>
              <a:t>37</a:t>
            </a:fld>
            <a:endParaRPr lang="en-US" altLang="en-US"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E00EA35-7643-4AA8-9975-258F64CEF5CA}" type="slidenum">
              <a:rPr lang="en-US" altLang="en-US" smtClean="0"/>
              <a:pPr eaLnBrk="1" hangingPunct="1"/>
              <a:t>38</a:t>
            </a:fld>
            <a:endParaRPr lang="en-US" altLang="en-US"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B2770-46FC-4C19-906C-C1A737A683E4}" type="slidenum">
              <a:rPr lang="en-US" altLang="en-US" smtClean="0"/>
              <a:pPr eaLnBrk="1" hangingPunct="1"/>
              <a:t>39</a:t>
            </a:fld>
            <a:endParaRPr lang="en-US" altLang="en-US" smtClean="0"/>
          </a:p>
        </p:txBody>
      </p:sp>
      <p:sp>
        <p:nvSpPr>
          <p:cNvPr id="99331" name="Rectangle 2"/>
          <p:cNvSpPr>
            <a:spLocks noGrp="1" noRot="1" noChangeAspect="1" noChangeArrowheads="1" noTextEdit="1"/>
          </p:cNvSpPr>
          <p:nvPr>
            <p:ph type="sldImg"/>
          </p:nvPr>
        </p:nvSpPr>
        <p:spPr>
          <a:solidFill>
            <a:srgbClr val="FFFFFF"/>
          </a:solidFill>
          <a:ln/>
        </p:spPr>
      </p:sp>
      <p:sp>
        <p:nvSpPr>
          <p:cNvPr id="99332" name="Rectangle 3"/>
          <p:cNvSpPr>
            <a:spLocks noGrp="1" noChangeArrowheads="1"/>
          </p:cNvSpPr>
          <p:nvPr>
            <p:ph type="body" idx="1"/>
          </p:nvPr>
        </p:nvSpPr>
        <p:spPr>
          <a:solidFill>
            <a:srgbClr val="FFFFFF"/>
          </a:solidFill>
          <a:ln>
            <a:solidFill>
              <a:srgbClr val="000000"/>
            </a:solidFill>
          </a:ln>
        </p:spPr>
        <p:txBody>
          <a:bodyPr/>
          <a:lstStyle/>
          <a:p>
            <a:pPr marL="230188" indent="-230188" eaLnBrk="1" hangingPunct="1"/>
            <a:endParaRPr lang="en-US" altLang="en-US" sz="1000" b="1"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48D3B9A-6AD3-438E-9FD7-156912E350BC}" type="slidenum">
              <a:rPr lang="en-US" altLang="en-US" smtClean="0"/>
              <a:pPr eaLnBrk="1" hangingPunct="1"/>
              <a:t>40</a:t>
            </a:fld>
            <a:endParaRPr lang="en-US" altLang="en-US"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04EAC9F-0B69-4FDD-8BFA-DB9E0BD00646}" type="slidenum">
              <a:rPr lang="en-US" altLang="en-US" smtClean="0"/>
              <a:pPr eaLnBrk="1" hangingPunct="1"/>
              <a:t>4</a:t>
            </a:fld>
            <a:endParaRPr lang="en-US" alt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307996A-A9B2-44B0-8EEC-8DEF4A6DB67D}" type="slidenum">
              <a:rPr lang="en-US" altLang="en-US" smtClean="0"/>
              <a:pPr eaLnBrk="1" hangingPunct="1"/>
              <a:t>41</a:t>
            </a:fld>
            <a:endParaRPr lang="en-US" altLang="en-US"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altLang="en-US" b="1"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9A9450C-DA59-4005-AB7D-AF9F723F37FD}" type="slidenum">
              <a:rPr lang="en-US" altLang="en-US" smtClean="0"/>
              <a:pPr eaLnBrk="1" hangingPunct="1"/>
              <a:t>42</a:t>
            </a:fld>
            <a:endParaRPr lang="en-US" altLang="en-US" smtClean="0"/>
          </a:p>
        </p:txBody>
      </p:sp>
      <p:sp>
        <p:nvSpPr>
          <p:cNvPr id="102403" name="Rectangle 2"/>
          <p:cNvSpPr>
            <a:spLocks noGrp="1" noRot="1" noChangeAspect="1" noChangeArrowheads="1" noTextEdit="1"/>
          </p:cNvSpPr>
          <p:nvPr>
            <p:ph type="sldImg"/>
          </p:nvPr>
        </p:nvSpPr>
        <p:spPr>
          <a:solidFill>
            <a:srgbClr val="FFFFFF"/>
          </a:solidFill>
          <a:ln/>
        </p:spPr>
      </p:sp>
      <p:sp>
        <p:nvSpPr>
          <p:cNvPr id="10240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9D353C8-C88E-4049-8A6E-5FA6B86EADAB}" type="slidenum">
              <a:rPr lang="en-US" altLang="en-US" smtClean="0"/>
              <a:pPr eaLnBrk="1" hangingPunct="1"/>
              <a:t>43</a:t>
            </a:fld>
            <a:endParaRPr lang="en-US" altLang="en-US" smtClean="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40A987D-28F3-42ED-8FF8-616C2776D8CD}" type="slidenum">
              <a:rPr lang="en-US" altLang="en-US" smtClean="0"/>
              <a:pPr eaLnBrk="1" hangingPunct="1"/>
              <a:t>44</a:t>
            </a:fld>
            <a:endParaRPr lang="en-US" altLang="en-US" smtClean="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7853BC4-A274-4515-B646-61F5B7F84E46}" type="slidenum">
              <a:rPr lang="en-US" altLang="en-US" smtClean="0"/>
              <a:pPr eaLnBrk="1" hangingPunct="1"/>
              <a:t>45</a:t>
            </a:fld>
            <a:endParaRPr lang="en-US" altLang="en-US" smtClean="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55036B0-830D-48E4-BE63-44772068DBD7}" type="slidenum">
              <a:rPr lang="en-US" altLang="en-US" smtClean="0"/>
              <a:pPr eaLnBrk="1" hangingPunct="1"/>
              <a:t>46</a:t>
            </a:fld>
            <a:endParaRPr lang="en-US" altLang="en-US" smtClean="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D02E7C8-5D6D-455E-9469-EE25FEBB9442}" type="slidenum">
              <a:rPr lang="en-US" altLang="en-US" smtClean="0"/>
              <a:pPr eaLnBrk="1" hangingPunct="1"/>
              <a:t>47</a:t>
            </a:fld>
            <a:endParaRPr lang="en-US" altLang="en-US" smtClean="0"/>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E8D5894-7CE3-4A92-B29B-68563BB8DA70}" type="slidenum">
              <a:rPr lang="en-US" altLang="en-US" smtClean="0"/>
              <a:pPr eaLnBrk="1" hangingPunct="1"/>
              <a:t>48</a:t>
            </a:fld>
            <a:endParaRPr lang="en-US" altLang="en-US" smtClean="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646CAE3-A2A4-4DB9-B42B-4A0CBC4043F9}" type="slidenum">
              <a:rPr lang="en-US" altLang="en-US" smtClean="0"/>
              <a:pPr eaLnBrk="1" hangingPunct="1"/>
              <a:t>49</a:t>
            </a:fld>
            <a:endParaRPr lang="en-US" altLang="en-US" smtClean="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7BA6C21-271C-4F19-9071-6ACB65F8238D}" type="slidenum">
              <a:rPr lang="en-US" altLang="en-US" smtClean="0"/>
              <a:pPr eaLnBrk="1" hangingPunct="1"/>
              <a:t>50</a:t>
            </a:fld>
            <a:endParaRPr lang="en-US" altLang="en-US" smtClean="0"/>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BE0F5E3-A165-4822-BA13-388EE6E824A8}" type="slidenum">
              <a:rPr lang="en-US" altLang="en-US" smtClean="0"/>
              <a:pPr eaLnBrk="1" hangingPunct="1"/>
              <a:t>6</a:t>
            </a:fld>
            <a:endParaRPr lang="en-US" alt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6EF635B-C9DA-4AF2-95B6-4F49421C96F0}" type="slidenum">
              <a:rPr lang="en-US" altLang="en-US" smtClean="0"/>
              <a:pPr eaLnBrk="1" hangingPunct="1"/>
              <a:t>51</a:t>
            </a:fld>
            <a:endParaRPr lang="en-US" altLang="en-US" smtClean="0"/>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A7A19A6-7A3D-4813-AB50-02E59F124835}" type="slidenum">
              <a:rPr lang="en-US" altLang="en-US" smtClean="0"/>
              <a:pPr eaLnBrk="1" hangingPunct="1"/>
              <a:t>7</a:t>
            </a:fld>
            <a:endParaRPr lang="en-US" alt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2B0067E-0603-4B5E-AC69-5D7682157AC6}" type="slidenum">
              <a:rPr lang="en-US" altLang="en-US" smtClean="0"/>
              <a:pPr eaLnBrk="1" hangingPunct="1"/>
              <a:t>8</a:t>
            </a:fld>
            <a:endParaRPr lang="en-US" alt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000" b="1"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A1C663D-D8FB-4C92-8F78-1F115C2A5350}" type="slidenum">
              <a:rPr lang="en-US" altLang="en-US" smtClean="0"/>
              <a:pPr eaLnBrk="1" hangingPunct="1"/>
              <a:t>9</a:t>
            </a:fld>
            <a:endParaRPr lang="en-US" altLang="en-US" smtClean="0"/>
          </a:p>
        </p:txBody>
      </p:sp>
      <p:sp>
        <p:nvSpPr>
          <p:cNvPr id="68611" name="Rectangle 1026"/>
          <p:cNvSpPr>
            <a:spLocks noGrp="1" noRot="1" noChangeAspect="1" noChangeArrowheads="1" noTextEdit="1"/>
          </p:cNvSpPr>
          <p:nvPr>
            <p:ph type="sldImg"/>
          </p:nvPr>
        </p:nvSpPr>
        <p:spPr>
          <a:ln/>
        </p:spPr>
      </p:sp>
      <p:sp>
        <p:nvSpPr>
          <p:cNvPr id="6861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0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B1EE2C-7440-403B-A1E9-487E149AF956}" type="slidenum">
              <a:rPr lang="en-US" altLang="en-US" smtClean="0"/>
              <a:pPr eaLnBrk="1" hangingPunct="1"/>
              <a:t>10</a:t>
            </a:fld>
            <a:endParaRPr lang="en-US" alt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altLang="en-US" sz="1000" i="1"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0FE007D2-EFAB-47B2-9461-F343961C0F47}" type="slidenum">
              <a:rPr lang="en-US"/>
              <a:pPr>
                <a:defRPr/>
              </a:pPr>
              <a:t>‹#›</a:t>
            </a:fld>
            <a:endParaRPr lang="en-US"/>
          </a:p>
        </p:txBody>
      </p:sp>
    </p:spTree>
    <p:extLst>
      <p:ext uri="{BB962C8B-B14F-4D97-AF65-F5344CB8AC3E}">
        <p14:creationId xmlns:p14="http://schemas.microsoft.com/office/powerpoint/2010/main" val="1753663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A8D94DFC-3DC6-40E9-8CFD-D96453984339}" type="slidenum">
              <a:rPr lang="en-US"/>
              <a:pPr>
                <a:defRPr/>
              </a:pPr>
              <a:t>‹#›</a:t>
            </a:fld>
            <a:endParaRPr lang="en-US"/>
          </a:p>
        </p:txBody>
      </p:sp>
    </p:spTree>
    <p:extLst>
      <p:ext uri="{BB962C8B-B14F-4D97-AF65-F5344CB8AC3E}">
        <p14:creationId xmlns:p14="http://schemas.microsoft.com/office/powerpoint/2010/main" val="4002881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52400"/>
            <a:ext cx="2095500" cy="5973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134100" cy="5973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0EBBABF2-45BD-4084-B3D5-388E8BD7FF10}" type="slidenum">
              <a:rPr lang="en-US"/>
              <a:pPr>
                <a:defRPr/>
              </a:pPr>
              <a:t>‹#›</a:t>
            </a:fld>
            <a:endParaRPr lang="en-US"/>
          </a:p>
        </p:txBody>
      </p:sp>
    </p:spTree>
    <p:extLst>
      <p:ext uri="{BB962C8B-B14F-4D97-AF65-F5344CB8AC3E}">
        <p14:creationId xmlns:p14="http://schemas.microsoft.com/office/powerpoint/2010/main" val="1186407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p:txBody>
          <a:bodyPr/>
          <a:lstStyle>
            <a:lvl1pPr>
              <a:defRPr/>
            </a:lvl1pPr>
          </a:lstStyle>
          <a:p>
            <a:pPr>
              <a:defRPr/>
            </a:pPr>
            <a:endParaRPr lang="en-US"/>
          </a:p>
        </p:txBody>
      </p:sp>
      <p:sp>
        <p:nvSpPr>
          <p:cNvPr id="6" name="Rectangle 12"/>
          <p:cNvSpPr>
            <a:spLocks noGrp="1" noChangeArrowheads="1"/>
          </p:cNvSpPr>
          <p:nvPr>
            <p:ph type="ftr" sz="quarter" idx="11"/>
          </p:nvPr>
        </p:nvSpPr>
        <p:spPr>
          <a:xfrm>
            <a:off x="3352800" y="6324600"/>
            <a:ext cx="2895600" cy="457200"/>
          </a:xfrm>
          <a:prstGeom prst="rect">
            <a:avLst/>
          </a:prstGeom>
        </p:spPr>
        <p:txBody>
          <a:bodyPr/>
          <a:lstStyle>
            <a:lvl1pPr>
              <a:defRPr/>
            </a:lvl1pPr>
          </a:lstStyle>
          <a:p>
            <a:pPr>
              <a:defRPr/>
            </a:pPr>
            <a:endParaRPr lang="en-US"/>
          </a:p>
        </p:txBody>
      </p:sp>
      <p:sp>
        <p:nvSpPr>
          <p:cNvPr id="7" name="Rectangle 13"/>
          <p:cNvSpPr>
            <a:spLocks noGrp="1" noChangeArrowheads="1"/>
          </p:cNvSpPr>
          <p:nvPr>
            <p:ph type="sldNum" sz="quarter" idx="12"/>
          </p:nvPr>
        </p:nvSpPr>
        <p:spPr/>
        <p:txBody>
          <a:bodyPr/>
          <a:lstStyle>
            <a:lvl1pPr>
              <a:defRPr/>
            </a:lvl1pPr>
          </a:lstStyle>
          <a:p>
            <a:pPr>
              <a:defRPr/>
            </a:pPr>
            <a:fld id="{C497BB88-69BE-4993-85C4-AB9EE2E571D7}" type="slidenum">
              <a:rPr lang="en-US"/>
              <a:pPr>
                <a:defRPr/>
              </a:pPr>
              <a:t>‹#›</a:t>
            </a:fld>
            <a:endParaRPr lang="en-US"/>
          </a:p>
        </p:txBody>
      </p:sp>
    </p:spTree>
    <p:extLst>
      <p:ext uri="{BB962C8B-B14F-4D97-AF65-F5344CB8AC3E}">
        <p14:creationId xmlns:p14="http://schemas.microsoft.com/office/powerpoint/2010/main" val="136422039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45088" y="2017713"/>
            <a:ext cx="3810000" cy="4114800"/>
          </a:xfrm>
        </p:spPr>
        <p:txBody>
          <a:bodyPr/>
          <a:lstStyle/>
          <a:p>
            <a:pPr lvl="0"/>
            <a:endParaRPr lang="en-US" noProof="0" smtClean="0"/>
          </a:p>
        </p:txBody>
      </p:sp>
      <p:sp>
        <p:nvSpPr>
          <p:cNvPr id="5" name="Rectangle 11"/>
          <p:cNvSpPr>
            <a:spLocks noGrp="1" noChangeArrowheads="1"/>
          </p:cNvSpPr>
          <p:nvPr>
            <p:ph type="dt" sz="half" idx="10"/>
          </p:nvPr>
        </p:nvSpPr>
        <p:spPr/>
        <p:txBody>
          <a:bodyPr/>
          <a:lstStyle>
            <a:lvl1pPr>
              <a:defRPr/>
            </a:lvl1pPr>
          </a:lstStyle>
          <a:p>
            <a:pPr>
              <a:defRPr/>
            </a:pPr>
            <a:endParaRPr lang="en-US"/>
          </a:p>
        </p:txBody>
      </p:sp>
      <p:sp>
        <p:nvSpPr>
          <p:cNvPr id="6" name="Rectangle 12"/>
          <p:cNvSpPr>
            <a:spLocks noGrp="1" noChangeArrowheads="1"/>
          </p:cNvSpPr>
          <p:nvPr>
            <p:ph type="ftr" sz="quarter" idx="11"/>
          </p:nvPr>
        </p:nvSpPr>
        <p:spPr>
          <a:xfrm>
            <a:off x="3352800" y="6324600"/>
            <a:ext cx="2895600" cy="457200"/>
          </a:xfrm>
          <a:prstGeom prst="rect">
            <a:avLst/>
          </a:prstGeom>
        </p:spPr>
        <p:txBody>
          <a:bodyPr/>
          <a:lstStyle>
            <a:lvl1pPr>
              <a:defRPr/>
            </a:lvl1pPr>
          </a:lstStyle>
          <a:p>
            <a:pPr>
              <a:defRPr/>
            </a:pPr>
            <a:endParaRPr lang="en-US"/>
          </a:p>
        </p:txBody>
      </p:sp>
      <p:sp>
        <p:nvSpPr>
          <p:cNvPr id="7" name="Rectangle 13"/>
          <p:cNvSpPr>
            <a:spLocks noGrp="1" noChangeArrowheads="1"/>
          </p:cNvSpPr>
          <p:nvPr>
            <p:ph type="sldNum" sz="quarter" idx="12"/>
          </p:nvPr>
        </p:nvSpPr>
        <p:spPr/>
        <p:txBody>
          <a:bodyPr/>
          <a:lstStyle>
            <a:lvl1pPr>
              <a:defRPr/>
            </a:lvl1pPr>
          </a:lstStyle>
          <a:p>
            <a:pPr>
              <a:defRPr/>
            </a:pPr>
            <a:fld id="{BD4EFB92-A514-499D-B0F4-BF61F6CF81E5}" type="slidenum">
              <a:rPr lang="en-US"/>
              <a:pPr>
                <a:defRPr/>
              </a:pPr>
              <a:t>‹#›</a:t>
            </a:fld>
            <a:endParaRPr lang="en-US"/>
          </a:p>
        </p:txBody>
      </p:sp>
    </p:spTree>
    <p:extLst>
      <p:ext uri="{BB962C8B-B14F-4D97-AF65-F5344CB8AC3E}">
        <p14:creationId xmlns:p14="http://schemas.microsoft.com/office/powerpoint/2010/main" val="141294477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C1D8A8C-8E4E-4772-BF40-844F58D61348}" type="slidenum">
              <a:rPr lang="en-US"/>
              <a:pPr>
                <a:defRPr/>
              </a:pPr>
              <a:t>‹#›</a:t>
            </a:fld>
            <a:endParaRPr lang="en-US"/>
          </a:p>
        </p:txBody>
      </p:sp>
      <p:sp>
        <p:nvSpPr>
          <p:cNvPr id="5"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738023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D822A1C-4C3A-435D-953B-A51E22551DB5}" type="slidenum">
              <a:rPr lang="en-US"/>
              <a:pPr>
                <a:defRPr/>
              </a:pPr>
              <a:t>‹#›</a:t>
            </a:fld>
            <a:endParaRPr lang="en-US"/>
          </a:p>
        </p:txBody>
      </p:sp>
      <p:sp>
        <p:nvSpPr>
          <p:cNvPr id="5"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627954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36B4646-3206-4CEA-9718-EB4691B677DE}" type="slidenum">
              <a:rPr lang="en-US"/>
              <a:pPr>
                <a:defRPr/>
              </a:pPr>
              <a:t>‹#›</a:t>
            </a:fld>
            <a:endParaRPr lang="en-US"/>
          </a:p>
        </p:txBody>
      </p:sp>
      <p:sp>
        <p:nvSpPr>
          <p:cNvPr id="5"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453588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AAEBE93-4786-4592-9C2D-E335880D4DEB}" type="slidenum">
              <a:rPr lang="en-US"/>
              <a:pPr>
                <a:defRPr/>
              </a:pPr>
              <a:t>‹#›</a:t>
            </a:fld>
            <a:endParaRPr lang="en-US"/>
          </a:p>
        </p:txBody>
      </p:sp>
      <p:sp>
        <p:nvSpPr>
          <p:cNvPr id="6"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675783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D97D5BE2-3366-4BE4-ABAD-3FBC04C8AC06}" type="slidenum">
              <a:rPr lang="en-US"/>
              <a:pPr>
                <a:defRPr/>
              </a:pPr>
              <a:t>‹#›</a:t>
            </a:fld>
            <a:endParaRPr lang="en-US"/>
          </a:p>
        </p:txBody>
      </p:sp>
      <p:sp>
        <p:nvSpPr>
          <p:cNvPr id="8"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538095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0B402893-2A27-4317-87E9-1D48BD3ED544}" type="slidenum">
              <a:rPr lang="en-US"/>
              <a:pPr>
                <a:defRPr/>
              </a:pPr>
              <a:t>‹#›</a:t>
            </a:fld>
            <a:endParaRPr lang="en-US"/>
          </a:p>
        </p:txBody>
      </p:sp>
      <p:sp>
        <p:nvSpPr>
          <p:cNvPr id="4"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78270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C7EFE5FD-F461-4109-B909-7366CA57D416}" type="slidenum">
              <a:rPr lang="en-US"/>
              <a:pPr>
                <a:defRPr/>
              </a:pPr>
              <a:t>‹#›</a:t>
            </a:fld>
            <a:endParaRPr lang="en-US"/>
          </a:p>
        </p:txBody>
      </p:sp>
    </p:spTree>
    <p:extLst>
      <p:ext uri="{BB962C8B-B14F-4D97-AF65-F5344CB8AC3E}">
        <p14:creationId xmlns:p14="http://schemas.microsoft.com/office/powerpoint/2010/main" val="19695478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3B03EC8D-E526-4114-987C-000D3738608B}" type="slidenum">
              <a:rPr lang="en-US"/>
              <a:pPr>
                <a:defRPr/>
              </a:pPr>
              <a:t>‹#›</a:t>
            </a:fld>
            <a:endParaRPr lang="en-US"/>
          </a:p>
        </p:txBody>
      </p:sp>
      <p:sp>
        <p:nvSpPr>
          <p:cNvPr id="3"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644187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94534CC-746C-4D54-9B6D-FE95E53D8906}" type="slidenum">
              <a:rPr lang="en-US"/>
              <a:pPr>
                <a:defRPr/>
              </a:pPr>
              <a:t>‹#›</a:t>
            </a:fld>
            <a:endParaRPr lang="en-US"/>
          </a:p>
        </p:txBody>
      </p:sp>
      <p:sp>
        <p:nvSpPr>
          <p:cNvPr id="6"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996685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9D9F7C6-0540-4AFF-9DD6-90E5945526B8}" type="slidenum">
              <a:rPr lang="en-US"/>
              <a:pPr>
                <a:defRPr/>
              </a:pPr>
              <a:t>‹#›</a:t>
            </a:fld>
            <a:endParaRPr lang="en-US"/>
          </a:p>
        </p:txBody>
      </p:sp>
      <p:sp>
        <p:nvSpPr>
          <p:cNvPr id="6"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318706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0D80E01-9C36-437A-977B-412955636112}" type="slidenum">
              <a:rPr lang="en-US"/>
              <a:pPr>
                <a:defRPr/>
              </a:pPr>
              <a:t>‹#›</a:t>
            </a:fld>
            <a:endParaRPr lang="en-US"/>
          </a:p>
        </p:txBody>
      </p:sp>
      <p:sp>
        <p:nvSpPr>
          <p:cNvPr id="5"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242331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52400"/>
            <a:ext cx="2095500" cy="5973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134100" cy="5973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1C8FDE2-C672-4712-9686-9A9C09A6F49A}" type="slidenum">
              <a:rPr lang="en-US"/>
              <a:pPr>
                <a:defRPr/>
              </a:pPr>
              <a:t>‹#›</a:t>
            </a:fld>
            <a:endParaRPr lang="en-US"/>
          </a:p>
        </p:txBody>
      </p:sp>
      <p:sp>
        <p:nvSpPr>
          <p:cNvPr id="5" name="Rectangle 7"/>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890730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6D43B61C-4806-48DB-87BC-621A6532E8F2}" type="slidenum">
              <a:rPr lang="en-US"/>
              <a:pPr>
                <a:defRPr/>
              </a:pPr>
              <a:t>‹#›</a:t>
            </a:fld>
            <a:endParaRPr lang="en-US"/>
          </a:p>
        </p:txBody>
      </p:sp>
    </p:spTree>
    <p:extLst>
      <p:ext uri="{BB962C8B-B14F-4D97-AF65-F5344CB8AC3E}">
        <p14:creationId xmlns:p14="http://schemas.microsoft.com/office/powerpoint/2010/main" val="40278599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558ECBEE-C282-41B7-A0E2-A6DAAB204544}" type="slidenum">
              <a:rPr lang="en-US"/>
              <a:pPr>
                <a:defRPr/>
              </a:pPr>
              <a:t>‹#›</a:t>
            </a:fld>
            <a:endParaRPr lang="en-US"/>
          </a:p>
        </p:txBody>
      </p:sp>
    </p:spTree>
    <p:extLst>
      <p:ext uri="{BB962C8B-B14F-4D97-AF65-F5344CB8AC3E}">
        <p14:creationId xmlns:p14="http://schemas.microsoft.com/office/powerpoint/2010/main" val="3996250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CA14143F-EBFF-4010-B6BC-930CF2752855}" type="slidenum">
              <a:rPr lang="en-US"/>
              <a:pPr>
                <a:defRPr/>
              </a:pPr>
              <a:t>‹#›</a:t>
            </a:fld>
            <a:endParaRPr lang="en-US"/>
          </a:p>
        </p:txBody>
      </p:sp>
    </p:spTree>
    <p:extLst>
      <p:ext uri="{BB962C8B-B14F-4D97-AF65-F5344CB8AC3E}">
        <p14:creationId xmlns:p14="http://schemas.microsoft.com/office/powerpoint/2010/main" val="24936282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9F2FCD0-87D6-4899-AE8A-E76E5B54447C}" type="slidenum">
              <a:rPr lang="en-US"/>
              <a:pPr>
                <a:defRPr/>
              </a:pPr>
              <a:t>‹#›</a:t>
            </a:fld>
            <a:endParaRPr lang="en-US"/>
          </a:p>
        </p:txBody>
      </p:sp>
    </p:spTree>
    <p:extLst>
      <p:ext uri="{BB962C8B-B14F-4D97-AF65-F5344CB8AC3E}">
        <p14:creationId xmlns:p14="http://schemas.microsoft.com/office/powerpoint/2010/main" val="16402523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A45F66D4-6936-4B5E-AAC7-D9E0849F28FB}" type="slidenum">
              <a:rPr lang="en-US"/>
              <a:pPr>
                <a:defRPr/>
              </a:pPr>
              <a:t>‹#›</a:t>
            </a:fld>
            <a:endParaRPr lang="en-US"/>
          </a:p>
        </p:txBody>
      </p:sp>
    </p:spTree>
    <p:extLst>
      <p:ext uri="{BB962C8B-B14F-4D97-AF65-F5344CB8AC3E}">
        <p14:creationId xmlns:p14="http://schemas.microsoft.com/office/powerpoint/2010/main" val="1327201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0092732-F796-4364-9AF9-83F904031C75}" type="slidenum">
              <a:rPr lang="en-US"/>
              <a:pPr>
                <a:defRPr/>
              </a:pPr>
              <a:t>‹#›</a:t>
            </a:fld>
            <a:endParaRPr lang="en-US"/>
          </a:p>
        </p:txBody>
      </p:sp>
    </p:spTree>
    <p:extLst>
      <p:ext uri="{BB962C8B-B14F-4D97-AF65-F5344CB8AC3E}">
        <p14:creationId xmlns:p14="http://schemas.microsoft.com/office/powerpoint/2010/main" val="226847940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159CFF27-BAE9-439F-8859-546FBC42ABDF}" type="slidenum">
              <a:rPr lang="en-US"/>
              <a:pPr>
                <a:defRPr/>
              </a:pPr>
              <a:t>‹#›</a:t>
            </a:fld>
            <a:endParaRPr lang="en-US"/>
          </a:p>
        </p:txBody>
      </p:sp>
    </p:spTree>
    <p:extLst>
      <p:ext uri="{BB962C8B-B14F-4D97-AF65-F5344CB8AC3E}">
        <p14:creationId xmlns:p14="http://schemas.microsoft.com/office/powerpoint/2010/main" val="33158200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CB2A4C2B-A1D3-49E6-8DB7-81744C34E9B2}" type="slidenum">
              <a:rPr lang="en-US"/>
              <a:pPr>
                <a:defRPr/>
              </a:pPr>
              <a:t>‹#›</a:t>
            </a:fld>
            <a:endParaRPr lang="en-US"/>
          </a:p>
        </p:txBody>
      </p:sp>
    </p:spTree>
    <p:extLst>
      <p:ext uri="{BB962C8B-B14F-4D97-AF65-F5344CB8AC3E}">
        <p14:creationId xmlns:p14="http://schemas.microsoft.com/office/powerpoint/2010/main" val="2277484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CE8BEDC-2904-41F3-AE91-47B8AAC34ECD}" type="slidenum">
              <a:rPr lang="en-US"/>
              <a:pPr>
                <a:defRPr/>
              </a:pPr>
              <a:t>‹#›</a:t>
            </a:fld>
            <a:endParaRPr lang="en-US"/>
          </a:p>
        </p:txBody>
      </p:sp>
    </p:spTree>
    <p:extLst>
      <p:ext uri="{BB962C8B-B14F-4D97-AF65-F5344CB8AC3E}">
        <p14:creationId xmlns:p14="http://schemas.microsoft.com/office/powerpoint/2010/main" val="8015943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0A3C46E2-8945-46FE-B365-200EB55CF032}" type="slidenum">
              <a:rPr lang="en-US"/>
              <a:pPr>
                <a:defRPr/>
              </a:pPr>
              <a:t>‹#›</a:t>
            </a:fld>
            <a:endParaRPr lang="en-US"/>
          </a:p>
        </p:txBody>
      </p:sp>
    </p:spTree>
    <p:extLst>
      <p:ext uri="{BB962C8B-B14F-4D97-AF65-F5344CB8AC3E}">
        <p14:creationId xmlns:p14="http://schemas.microsoft.com/office/powerpoint/2010/main" val="22617747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B59FDCEB-5E03-4141-B67E-2666AD3FB88F}" type="slidenum">
              <a:rPr lang="en-US"/>
              <a:pPr>
                <a:defRPr/>
              </a:pPr>
              <a:t>‹#›</a:t>
            </a:fld>
            <a:endParaRPr lang="en-US"/>
          </a:p>
        </p:txBody>
      </p:sp>
    </p:spTree>
    <p:extLst>
      <p:ext uri="{BB962C8B-B14F-4D97-AF65-F5344CB8AC3E}">
        <p14:creationId xmlns:p14="http://schemas.microsoft.com/office/powerpoint/2010/main" val="391497654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52400"/>
            <a:ext cx="20955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1341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8548A52A-1732-4664-B1E3-D46B47004EB7}" type="slidenum">
              <a:rPr lang="en-US"/>
              <a:pPr>
                <a:defRPr/>
              </a:pPr>
              <a:t>‹#›</a:t>
            </a:fld>
            <a:endParaRPr lang="en-US"/>
          </a:p>
        </p:txBody>
      </p:sp>
    </p:spTree>
    <p:extLst>
      <p:ext uri="{BB962C8B-B14F-4D97-AF65-F5344CB8AC3E}">
        <p14:creationId xmlns:p14="http://schemas.microsoft.com/office/powerpoint/2010/main" val="374205755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C3772F44-1EAB-4627-B0B3-3038E404FF2D}"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8982550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2C9742A8-C9F6-411D-9821-1CD1ED355479}"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3481889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959EFDCB-3349-4CD0-9AD4-BC65E58DB845}"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1354545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6716D08D-38A6-4D41-9EBC-E7C99848A90C}"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33896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57D2B7DB-FCF5-49CC-B880-8D6DB9E65889}" type="slidenum">
              <a:rPr lang="en-US"/>
              <a:pPr>
                <a:defRPr/>
              </a:pPr>
              <a:t>‹#›</a:t>
            </a:fld>
            <a:endParaRPr lang="en-US"/>
          </a:p>
        </p:txBody>
      </p:sp>
    </p:spTree>
    <p:extLst>
      <p:ext uri="{BB962C8B-B14F-4D97-AF65-F5344CB8AC3E}">
        <p14:creationId xmlns:p14="http://schemas.microsoft.com/office/powerpoint/2010/main" val="79652754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A47F3A69-7ADB-447F-8FDF-193FB1801FE6}" type="slidenum">
              <a:rPr lang="en-US"/>
              <a:pPr>
                <a:defRPr/>
              </a:pPr>
              <a:t>‹#›</a:t>
            </a:fld>
            <a:endParaRPr lang="en-US"/>
          </a:p>
        </p:txBody>
      </p:sp>
      <p:sp>
        <p:nvSpPr>
          <p:cNvPr id="8"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7387793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F77F8539-CCF5-4BF8-9102-7ACCD771A21E}" type="slidenum">
              <a:rPr lang="en-US"/>
              <a:pPr>
                <a:defRPr/>
              </a:pPr>
              <a:t>‹#›</a:t>
            </a:fld>
            <a:endParaRPr lang="en-US"/>
          </a:p>
        </p:txBody>
      </p:sp>
      <p:sp>
        <p:nvSpPr>
          <p:cNvPr id="4"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9722029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6951E389-C823-4861-AEA9-D73D109BC3A3}" type="slidenum">
              <a:rPr lang="en-US"/>
              <a:pPr>
                <a:defRPr/>
              </a:pPr>
              <a:t>‹#›</a:t>
            </a:fld>
            <a:endParaRPr lang="en-US"/>
          </a:p>
        </p:txBody>
      </p:sp>
      <p:sp>
        <p:nvSpPr>
          <p:cNvPr id="3"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9779742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DBC37733-ABA1-47FE-9806-F1DC7FC12AA2}"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806288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DEF1B4AF-C724-4D7F-9C4F-6F209D4E8A7F}"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1305718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4B9ADF74-2E7E-4BCB-9698-9446EBEF2C87}"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3628319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52400"/>
            <a:ext cx="20955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1341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6AD23D77-DD0A-454A-9600-DF3A0F32FCAC}"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463548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523D9D34-6CEE-45AB-9606-21B2E798B132}"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17432453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4451DC12-9B2E-4E9D-8F79-40022D3C0654}"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3470720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C4340CA9-A264-467D-A5D2-996BD796B19A}"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0728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E3EFEE13-9884-47C1-8C8F-2728C6DACDE7}" type="slidenum">
              <a:rPr lang="en-US"/>
              <a:pPr>
                <a:defRPr/>
              </a:pPr>
              <a:t>‹#›</a:t>
            </a:fld>
            <a:endParaRPr lang="en-US"/>
          </a:p>
        </p:txBody>
      </p:sp>
    </p:spTree>
    <p:extLst>
      <p:ext uri="{BB962C8B-B14F-4D97-AF65-F5344CB8AC3E}">
        <p14:creationId xmlns:p14="http://schemas.microsoft.com/office/powerpoint/2010/main" val="349190890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6AC7E50C-FB26-4D67-A55B-70BD82B6BEA1}"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6176680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9D0B9A85-06F8-464D-8BF8-4830D8F2CC54}" type="slidenum">
              <a:rPr lang="en-US"/>
              <a:pPr>
                <a:defRPr/>
              </a:pPr>
              <a:t>‹#›</a:t>
            </a:fld>
            <a:endParaRPr lang="en-US"/>
          </a:p>
        </p:txBody>
      </p:sp>
      <p:sp>
        <p:nvSpPr>
          <p:cNvPr id="8"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5187537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8D2CE867-CCE3-42A7-B616-621996094AF0}" type="slidenum">
              <a:rPr lang="en-US"/>
              <a:pPr>
                <a:defRPr/>
              </a:pPr>
              <a:t>‹#›</a:t>
            </a:fld>
            <a:endParaRPr lang="en-US"/>
          </a:p>
        </p:txBody>
      </p:sp>
      <p:sp>
        <p:nvSpPr>
          <p:cNvPr id="4"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620014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4176AF4E-26DE-4B88-9343-511E700A5560}" type="slidenum">
              <a:rPr lang="en-US"/>
              <a:pPr>
                <a:defRPr/>
              </a:pPr>
              <a:t>‹#›</a:t>
            </a:fld>
            <a:endParaRPr lang="en-US"/>
          </a:p>
        </p:txBody>
      </p:sp>
      <p:sp>
        <p:nvSpPr>
          <p:cNvPr id="3"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2826350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23B2ED17-DF60-4511-888E-8CB1790AAE71}"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211922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C82D6F0A-9D95-4F4A-A40D-FA1F9AF3631A}"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3872778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FA1900B9-E7C0-41F9-BFC9-EBE0AB26C096}"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7264182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52400"/>
            <a:ext cx="20955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1341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AF839FE4-9C5F-4198-81C5-ADB00C923C03}"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81594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CA428091-1511-4F6E-AE2F-2DB890CB8612}" type="slidenum">
              <a:rPr lang="en-US"/>
              <a:pPr>
                <a:defRPr/>
              </a:pPr>
              <a:t>‹#›</a:t>
            </a:fld>
            <a:endParaRPr lang="en-US"/>
          </a:p>
        </p:txBody>
      </p:sp>
    </p:spTree>
    <p:extLst>
      <p:ext uri="{BB962C8B-B14F-4D97-AF65-F5344CB8AC3E}">
        <p14:creationId xmlns:p14="http://schemas.microsoft.com/office/powerpoint/2010/main" val="664917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BFD1100B-2985-4534-AD9E-3C49BDB05A96}" type="slidenum">
              <a:rPr lang="en-US"/>
              <a:pPr>
                <a:defRPr/>
              </a:pPr>
              <a:t>‹#›</a:t>
            </a:fld>
            <a:endParaRPr lang="en-US"/>
          </a:p>
        </p:txBody>
      </p:sp>
    </p:spTree>
    <p:extLst>
      <p:ext uri="{BB962C8B-B14F-4D97-AF65-F5344CB8AC3E}">
        <p14:creationId xmlns:p14="http://schemas.microsoft.com/office/powerpoint/2010/main" val="2788838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75DAC5A6-14CA-4990-813F-770514274836}" type="slidenum">
              <a:rPr lang="en-US"/>
              <a:pPr>
                <a:defRPr/>
              </a:pPr>
              <a:t>‹#›</a:t>
            </a:fld>
            <a:endParaRPr lang="en-US"/>
          </a:p>
        </p:txBody>
      </p:sp>
    </p:spTree>
    <p:extLst>
      <p:ext uri="{BB962C8B-B14F-4D97-AF65-F5344CB8AC3E}">
        <p14:creationId xmlns:p14="http://schemas.microsoft.com/office/powerpoint/2010/main" val="948274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DF91534-F7FF-432C-84AB-299A5F9B133E}" type="slidenum">
              <a:rPr lang="en-US"/>
              <a:pPr>
                <a:defRPr/>
              </a:pPr>
              <a:t>‹#›</a:t>
            </a:fld>
            <a:endParaRPr lang="en-US"/>
          </a:p>
        </p:txBody>
      </p:sp>
    </p:spTree>
    <p:extLst>
      <p:ext uri="{BB962C8B-B14F-4D97-AF65-F5344CB8AC3E}">
        <p14:creationId xmlns:p14="http://schemas.microsoft.com/office/powerpoint/2010/main" val="1867427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3.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4.pn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image" Target="../media/image5.png"/><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152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Presentation Title Goes Here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196" name="Rectangle 4"/>
          <p:cNvSpPr>
            <a:spLocks noGrp="1" noChangeArrowheads="1"/>
          </p:cNvSpPr>
          <p:nvPr>
            <p:ph type="dt" sz="half" idx="2"/>
          </p:nvPr>
        </p:nvSpPr>
        <p:spPr bwMode="auto">
          <a:xfrm>
            <a:off x="3505200" y="63817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en-US"/>
          </a:p>
        </p:txBody>
      </p:sp>
      <p:sp>
        <p:nvSpPr>
          <p:cNvPr id="8197" name="Rectangle 5"/>
          <p:cNvSpPr>
            <a:spLocks noGrp="1" noChangeArrowheads="1"/>
          </p:cNvSpPr>
          <p:nvPr>
            <p:ph type="sldNum" sz="quarter" idx="4"/>
          </p:nvPr>
        </p:nvSpPr>
        <p:spPr bwMode="auto">
          <a:xfrm>
            <a:off x="457200" y="6381750"/>
            <a:ext cx="10668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fld id="{0205F4ED-D988-4074-838B-2E35058E764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 id="2147483946" r:id="rId12"/>
    <p:sldLayoutId id="2147483947" r:id="rId13"/>
  </p:sldLayoutIdLst>
  <p:txStyles>
    <p:titleStyle>
      <a:lvl1pPr algn="l" rtl="0" eaLnBrk="0" fontAlgn="base" hangingPunct="0">
        <a:spcBef>
          <a:spcPct val="0"/>
        </a:spcBef>
        <a:spcAft>
          <a:spcPct val="0"/>
        </a:spcAft>
        <a:defRPr sz="3800" b="1">
          <a:solidFill>
            <a:schemeClr val="bg1"/>
          </a:solidFill>
          <a:latin typeface="+mj-lt"/>
          <a:ea typeface="+mj-ea"/>
          <a:cs typeface="+mj-cs"/>
        </a:defRPr>
      </a:lvl1pPr>
      <a:lvl2pPr algn="l" rtl="0" eaLnBrk="0" fontAlgn="base" hangingPunct="0">
        <a:spcBef>
          <a:spcPct val="0"/>
        </a:spcBef>
        <a:spcAft>
          <a:spcPct val="0"/>
        </a:spcAft>
        <a:defRPr sz="3800" b="1">
          <a:solidFill>
            <a:schemeClr val="bg1"/>
          </a:solidFill>
          <a:latin typeface="Verdana" pitchFamily="34" charset="0"/>
        </a:defRPr>
      </a:lvl2pPr>
      <a:lvl3pPr algn="l" rtl="0" eaLnBrk="0" fontAlgn="base" hangingPunct="0">
        <a:spcBef>
          <a:spcPct val="0"/>
        </a:spcBef>
        <a:spcAft>
          <a:spcPct val="0"/>
        </a:spcAft>
        <a:defRPr sz="3800" b="1">
          <a:solidFill>
            <a:schemeClr val="bg1"/>
          </a:solidFill>
          <a:latin typeface="Verdana" pitchFamily="34" charset="0"/>
        </a:defRPr>
      </a:lvl3pPr>
      <a:lvl4pPr algn="l" rtl="0" eaLnBrk="0" fontAlgn="base" hangingPunct="0">
        <a:spcBef>
          <a:spcPct val="0"/>
        </a:spcBef>
        <a:spcAft>
          <a:spcPct val="0"/>
        </a:spcAft>
        <a:defRPr sz="3800" b="1">
          <a:solidFill>
            <a:schemeClr val="bg1"/>
          </a:solidFill>
          <a:latin typeface="Verdana" pitchFamily="34" charset="0"/>
        </a:defRPr>
      </a:lvl4pPr>
      <a:lvl5pPr algn="l" rtl="0" eaLnBrk="0" fontAlgn="base" hangingPunct="0">
        <a:spcBef>
          <a:spcPct val="0"/>
        </a:spcBef>
        <a:spcAft>
          <a:spcPct val="0"/>
        </a:spcAft>
        <a:defRPr sz="3800" b="1">
          <a:solidFill>
            <a:schemeClr val="bg1"/>
          </a:solidFill>
          <a:latin typeface="Verdana" pitchFamily="34" charset="0"/>
        </a:defRPr>
      </a:lvl5pPr>
      <a:lvl6pPr marL="457200" algn="l" rtl="0" fontAlgn="base">
        <a:spcBef>
          <a:spcPct val="0"/>
        </a:spcBef>
        <a:spcAft>
          <a:spcPct val="0"/>
        </a:spcAft>
        <a:defRPr sz="3800" b="1">
          <a:solidFill>
            <a:schemeClr val="bg1"/>
          </a:solidFill>
          <a:latin typeface="Verdana" pitchFamily="34" charset="0"/>
        </a:defRPr>
      </a:lvl6pPr>
      <a:lvl7pPr marL="914400" algn="l" rtl="0" fontAlgn="base">
        <a:spcBef>
          <a:spcPct val="0"/>
        </a:spcBef>
        <a:spcAft>
          <a:spcPct val="0"/>
        </a:spcAft>
        <a:defRPr sz="3800" b="1">
          <a:solidFill>
            <a:schemeClr val="bg1"/>
          </a:solidFill>
          <a:latin typeface="Verdana" pitchFamily="34" charset="0"/>
        </a:defRPr>
      </a:lvl7pPr>
      <a:lvl8pPr marL="1371600" algn="l" rtl="0" fontAlgn="base">
        <a:spcBef>
          <a:spcPct val="0"/>
        </a:spcBef>
        <a:spcAft>
          <a:spcPct val="0"/>
        </a:spcAft>
        <a:defRPr sz="3800" b="1">
          <a:solidFill>
            <a:schemeClr val="bg1"/>
          </a:solidFill>
          <a:latin typeface="Verdana" pitchFamily="34" charset="0"/>
        </a:defRPr>
      </a:lvl8pPr>
      <a:lvl9pPr marL="1828800" algn="l" rtl="0" fontAlgn="base">
        <a:spcBef>
          <a:spcPct val="0"/>
        </a:spcBef>
        <a:spcAft>
          <a:spcPct val="0"/>
        </a:spcAft>
        <a:defRPr sz="3800" b="1">
          <a:solidFill>
            <a:schemeClr val="bg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Verdana"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chemeClr val="tx1"/>
          </a:solidFill>
          <a:latin typeface="+mn-lt"/>
        </a:defRPr>
      </a:lvl5pPr>
      <a:lvl6pPr marL="2514600" indent="-228600" algn="l" rtl="0" fontAlgn="base">
        <a:spcBef>
          <a:spcPct val="20000"/>
        </a:spcBef>
        <a:spcAft>
          <a:spcPct val="0"/>
        </a:spcAft>
        <a:buFont typeface="Verdana" pitchFamily="34" charset="0"/>
        <a:buChar char="▫"/>
        <a:defRPr sz="2000">
          <a:solidFill>
            <a:schemeClr val="tx1"/>
          </a:solidFill>
          <a:latin typeface="+mn-lt"/>
        </a:defRPr>
      </a:lvl6pPr>
      <a:lvl7pPr marL="2971800" indent="-228600" algn="l" rtl="0" fontAlgn="base">
        <a:spcBef>
          <a:spcPct val="20000"/>
        </a:spcBef>
        <a:spcAft>
          <a:spcPct val="0"/>
        </a:spcAft>
        <a:buFont typeface="Verdana" pitchFamily="34" charset="0"/>
        <a:buChar char="▫"/>
        <a:defRPr sz="2000">
          <a:solidFill>
            <a:schemeClr val="tx1"/>
          </a:solidFill>
          <a:latin typeface="+mn-lt"/>
        </a:defRPr>
      </a:lvl7pPr>
      <a:lvl8pPr marL="3429000" indent="-228600" algn="l" rtl="0" fontAlgn="base">
        <a:spcBef>
          <a:spcPct val="20000"/>
        </a:spcBef>
        <a:spcAft>
          <a:spcPct val="0"/>
        </a:spcAft>
        <a:buFont typeface="Verdana" pitchFamily="34" charset="0"/>
        <a:buChar char="▫"/>
        <a:defRPr sz="2000">
          <a:solidFill>
            <a:schemeClr val="tx1"/>
          </a:solidFill>
          <a:latin typeface="+mn-lt"/>
        </a:defRPr>
      </a:lvl8pPr>
      <a:lvl9pPr marL="3886200" indent="-228600" algn="l" rtl="0" fontAlgn="base">
        <a:spcBef>
          <a:spcPct val="20000"/>
        </a:spcBef>
        <a:spcAft>
          <a:spcPct val="0"/>
        </a:spcAft>
        <a:buFont typeface="Verdana"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4800" y="152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Presentation Title Goes Here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sldNum" sz="quarter" idx="4"/>
          </p:nvPr>
        </p:nvSpPr>
        <p:spPr bwMode="auto">
          <a:xfrm>
            <a:off x="457200" y="6381750"/>
            <a:ext cx="10668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fld id="{E7A441DE-6712-4919-9882-19A7585B2F57}" type="slidenum">
              <a:rPr lang="en-US"/>
              <a:pPr>
                <a:defRPr/>
              </a:pPr>
              <a:t>‹#›</a:t>
            </a:fld>
            <a:endParaRPr lang="en-US"/>
          </a:p>
        </p:txBody>
      </p:sp>
      <p:sp>
        <p:nvSpPr>
          <p:cNvPr id="23559" name="Rectangle 7"/>
          <p:cNvSpPr>
            <a:spLocks noGrp="1" noChangeArrowheads="1"/>
          </p:cNvSpPr>
          <p:nvPr>
            <p:ph type="dt" sz="half" idx="2"/>
          </p:nvPr>
        </p:nvSpPr>
        <p:spPr bwMode="auto">
          <a:xfrm>
            <a:off x="3505200" y="63817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p:txStyles>
    <p:titleStyle>
      <a:lvl1pPr algn="l" rtl="0" eaLnBrk="0" fontAlgn="base" hangingPunct="0">
        <a:spcBef>
          <a:spcPct val="0"/>
        </a:spcBef>
        <a:spcAft>
          <a:spcPct val="0"/>
        </a:spcAft>
        <a:defRPr sz="3800" b="1">
          <a:solidFill>
            <a:schemeClr val="bg1"/>
          </a:solidFill>
          <a:latin typeface="+mj-lt"/>
          <a:ea typeface="+mj-ea"/>
          <a:cs typeface="+mj-cs"/>
        </a:defRPr>
      </a:lvl1pPr>
      <a:lvl2pPr algn="l" rtl="0" eaLnBrk="0" fontAlgn="base" hangingPunct="0">
        <a:spcBef>
          <a:spcPct val="0"/>
        </a:spcBef>
        <a:spcAft>
          <a:spcPct val="0"/>
        </a:spcAft>
        <a:defRPr sz="3800" b="1">
          <a:solidFill>
            <a:schemeClr val="bg1"/>
          </a:solidFill>
          <a:latin typeface="Verdana" pitchFamily="34" charset="0"/>
        </a:defRPr>
      </a:lvl2pPr>
      <a:lvl3pPr algn="l" rtl="0" eaLnBrk="0" fontAlgn="base" hangingPunct="0">
        <a:spcBef>
          <a:spcPct val="0"/>
        </a:spcBef>
        <a:spcAft>
          <a:spcPct val="0"/>
        </a:spcAft>
        <a:defRPr sz="3800" b="1">
          <a:solidFill>
            <a:schemeClr val="bg1"/>
          </a:solidFill>
          <a:latin typeface="Verdana" pitchFamily="34" charset="0"/>
        </a:defRPr>
      </a:lvl3pPr>
      <a:lvl4pPr algn="l" rtl="0" eaLnBrk="0" fontAlgn="base" hangingPunct="0">
        <a:spcBef>
          <a:spcPct val="0"/>
        </a:spcBef>
        <a:spcAft>
          <a:spcPct val="0"/>
        </a:spcAft>
        <a:defRPr sz="3800" b="1">
          <a:solidFill>
            <a:schemeClr val="bg1"/>
          </a:solidFill>
          <a:latin typeface="Verdana" pitchFamily="34" charset="0"/>
        </a:defRPr>
      </a:lvl4pPr>
      <a:lvl5pPr algn="l" rtl="0" eaLnBrk="0" fontAlgn="base" hangingPunct="0">
        <a:spcBef>
          <a:spcPct val="0"/>
        </a:spcBef>
        <a:spcAft>
          <a:spcPct val="0"/>
        </a:spcAft>
        <a:defRPr sz="3800" b="1">
          <a:solidFill>
            <a:schemeClr val="bg1"/>
          </a:solidFill>
          <a:latin typeface="Verdana" pitchFamily="34" charset="0"/>
        </a:defRPr>
      </a:lvl5pPr>
      <a:lvl6pPr marL="457200" algn="l" rtl="0" fontAlgn="base">
        <a:spcBef>
          <a:spcPct val="0"/>
        </a:spcBef>
        <a:spcAft>
          <a:spcPct val="0"/>
        </a:spcAft>
        <a:defRPr sz="3800" b="1">
          <a:solidFill>
            <a:schemeClr val="bg1"/>
          </a:solidFill>
          <a:latin typeface="Verdana" pitchFamily="34" charset="0"/>
        </a:defRPr>
      </a:lvl6pPr>
      <a:lvl7pPr marL="914400" algn="l" rtl="0" fontAlgn="base">
        <a:spcBef>
          <a:spcPct val="0"/>
        </a:spcBef>
        <a:spcAft>
          <a:spcPct val="0"/>
        </a:spcAft>
        <a:defRPr sz="3800" b="1">
          <a:solidFill>
            <a:schemeClr val="bg1"/>
          </a:solidFill>
          <a:latin typeface="Verdana" pitchFamily="34" charset="0"/>
        </a:defRPr>
      </a:lvl7pPr>
      <a:lvl8pPr marL="1371600" algn="l" rtl="0" fontAlgn="base">
        <a:spcBef>
          <a:spcPct val="0"/>
        </a:spcBef>
        <a:spcAft>
          <a:spcPct val="0"/>
        </a:spcAft>
        <a:defRPr sz="3800" b="1">
          <a:solidFill>
            <a:schemeClr val="bg1"/>
          </a:solidFill>
          <a:latin typeface="Verdana" pitchFamily="34" charset="0"/>
        </a:defRPr>
      </a:lvl8pPr>
      <a:lvl9pPr marL="1828800" algn="l" rtl="0" fontAlgn="base">
        <a:spcBef>
          <a:spcPct val="0"/>
        </a:spcBef>
        <a:spcAft>
          <a:spcPct val="0"/>
        </a:spcAft>
        <a:defRPr sz="3800" b="1">
          <a:solidFill>
            <a:schemeClr val="bg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Verdana"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chemeClr val="tx1"/>
          </a:solidFill>
          <a:latin typeface="+mn-lt"/>
        </a:defRPr>
      </a:lvl5pPr>
      <a:lvl6pPr marL="2514600" indent="-228600" algn="l" rtl="0" fontAlgn="base">
        <a:spcBef>
          <a:spcPct val="20000"/>
        </a:spcBef>
        <a:spcAft>
          <a:spcPct val="0"/>
        </a:spcAft>
        <a:buFont typeface="Verdana" pitchFamily="34" charset="0"/>
        <a:buChar char="▫"/>
        <a:defRPr sz="2000">
          <a:solidFill>
            <a:schemeClr val="tx1"/>
          </a:solidFill>
          <a:latin typeface="+mn-lt"/>
        </a:defRPr>
      </a:lvl6pPr>
      <a:lvl7pPr marL="2971800" indent="-228600" algn="l" rtl="0" fontAlgn="base">
        <a:spcBef>
          <a:spcPct val="20000"/>
        </a:spcBef>
        <a:spcAft>
          <a:spcPct val="0"/>
        </a:spcAft>
        <a:buFont typeface="Verdana" pitchFamily="34" charset="0"/>
        <a:buChar char="▫"/>
        <a:defRPr sz="2000">
          <a:solidFill>
            <a:schemeClr val="tx1"/>
          </a:solidFill>
          <a:latin typeface="+mn-lt"/>
        </a:defRPr>
      </a:lvl7pPr>
      <a:lvl8pPr marL="3429000" indent="-228600" algn="l" rtl="0" fontAlgn="base">
        <a:spcBef>
          <a:spcPct val="20000"/>
        </a:spcBef>
        <a:spcAft>
          <a:spcPct val="0"/>
        </a:spcAft>
        <a:buFont typeface="Verdana" pitchFamily="34" charset="0"/>
        <a:buChar char="▫"/>
        <a:defRPr sz="2000">
          <a:solidFill>
            <a:schemeClr val="tx1"/>
          </a:solidFill>
          <a:latin typeface="+mn-lt"/>
        </a:defRPr>
      </a:lvl8pPr>
      <a:lvl9pPr marL="3886200" indent="-228600" algn="l" rtl="0" fontAlgn="base">
        <a:spcBef>
          <a:spcPct val="20000"/>
        </a:spcBef>
        <a:spcAft>
          <a:spcPct val="0"/>
        </a:spcAft>
        <a:buFont typeface="Verdana"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04800" y="152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Presentation Title Goes Here</a:t>
            </a:r>
          </a:p>
        </p:txBody>
      </p:sp>
      <p:sp>
        <p:nvSpPr>
          <p:cNvPr id="3075" name="Rectangle 3"/>
          <p:cNvSpPr>
            <a:spLocks noGrp="1" noChangeArrowheads="1"/>
          </p:cNvSpPr>
          <p:nvPr>
            <p:ph type="body" idx="1"/>
          </p:nvPr>
        </p:nvSpPr>
        <p:spPr bwMode="auto">
          <a:xfrm>
            <a:off x="4572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220" name="Rectangle 4"/>
          <p:cNvSpPr>
            <a:spLocks noGrp="1" noChangeArrowheads="1"/>
          </p:cNvSpPr>
          <p:nvPr>
            <p:ph type="dt" sz="half" idx="2"/>
          </p:nvPr>
        </p:nvSpPr>
        <p:spPr bwMode="auto">
          <a:xfrm>
            <a:off x="3505200" y="63817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en-US"/>
          </a:p>
        </p:txBody>
      </p:sp>
      <p:sp>
        <p:nvSpPr>
          <p:cNvPr id="9221" name="Rectangle 5"/>
          <p:cNvSpPr>
            <a:spLocks noGrp="1" noChangeArrowheads="1"/>
          </p:cNvSpPr>
          <p:nvPr>
            <p:ph type="sldNum" sz="quarter" idx="4"/>
          </p:nvPr>
        </p:nvSpPr>
        <p:spPr bwMode="auto">
          <a:xfrm>
            <a:off x="457200" y="6381750"/>
            <a:ext cx="10668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fld id="{1C796645-6E51-43CE-9D41-FDFA9439777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0" fontAlgn="base" hangingPunct="0">
        <a:spcBef>
          <a:spcPct val="0"/>
        </a:spcBef>
        <a:spcAft>
          <a:spcPct val="0"/>
        </a:spcAft>
        <a:defRPr sz="3800" b="1">
          <a:solidFill>
            <a:srgbClr val="91343A"/>
          </a:solidFill>
          <a:latin typeface="+mj-lt"/>
          <a:ea typeface="+mj-ea"/>
          <a:cs typeface="+mj-cs"/>
        </a:defRPr>
      </a:lvl1pPr>
      <a:lvl2pPr algn="l" rtl="0" eaLnBrk="0" fontAlgn="base" hangingPunct="0">
        <a:spcBef>
          <a:spcPct val="0"/>
        </a:spcBef>
        <a:spcAft>
          <a:spcPct val="0"/>
        </a:spcAft>
        <a:defRPr sz="3800" b="1">
          <a:solidFill>
            <a:srgbClr val="91343A"/>
          </a:solidFill>
          <a:latin typeface="Verdana" pitchFamily="34" charset="0"/>
        </a:defRPr>
      </a:lvl2pPr>
      <a:lvl3pPr algn="l" rtl="0" eaLnBrk="0" fontAlgn="base" hangingPunct="0">
        <a:spcBef>
          <a:spcPct val="0"/>
        </a:spcBef>
        <a:spcAft>
          <a:spcPct val="0"/>
        </a:spcAft>
        <a:defRPr sz="3800" b="1">
          <a:solidFill>
            <a:srgbClr val="91343A"/>
          </a:solidFill>
          <a:latin typeface="Verdana" pitchFamily="34" charset="0"/>
        </a:defRPr>
      </a:lvl3pPr>
      <a:lvl4pPr algn="l" rtl="0" eaLnBrk="0" fontAlgn="base" hangingPunct="0">
        <a:spcBef>
          <a:spcPct val="0"/>
        </a:spcBef>
        <a:spcAft>
          <a:spcPct val="0"/>
        </a:spcAft>
        <a:defRPr sz="3800" b="1">
          <a:solidFill>
            <a:srgbClr val="91343A"/>
          </a:solidFill>
          <a:latin typeface="Verdana" pitchFamily="34" charset="0"/>
        </a:defRPr>
      </a:lvl4pPr>
      <a:lvl5pPr algn="l" rtl="0" eaLnBrk="0" fontAlgn="base" hangingPunct="0">
        <a:spcBef>
          <a:spcPct val="0"/>
        </a:spcBef>
        <a:spcAft>
          <a:spcPct val="0"/>
        </a:spcAft>
        <a:defRPr sz="3800" b="1">
          <a:solidFill>
            <a:srgbClr val="91343A"/>
          </a:solidFill>
          <a:latin typeface="Verdana" pitchFamily="34" charset="0"/>
        </a:defRPr>
      </a:lvl5pPr>
      <a:lvl6pPr marL="457200" algn="l" rtl="0" fontAlgn="base">
        <a:spcBef>
          <a:spcPct val="0"/>
        </a:spcBef>
        <a:spcAft>
          <a:spcPct val="0"/>
        </a:spcAft>
        <a:defRPr sz="3800" b="1">
          <a:solidFill>
            <a:srgbClr val="91343A"/>
          </a:solidFill>
          <a:latin typeface="Verdana" pitchFamily="34" charset="0"/>
        </a:defRPr>
      </a:lvl6pPr>
      <a:lvl7pPr marL="914400" algn="l" rtl="0" fontAlgn="base">
        <a:spcBef>
          <a:spcPct val="0"/>
        </a:spcBef>
        <a:spcAft>
          <a:spcPct val="0"/>
        </a:spcAft>
        <a:defRPr sz="3800" b="1">
          <a:solidFill>
            <a:srgbClr val="91343A"/>
          </a:solidFill>
          <a:latin typeface="Verdana" pitchFamily="34" charset="0"/>
        </a:defRPr>
      </a:lvl7pPr>
      <a:lvl8pPr marL="1371600" algn="l" rtl="0" fontAlgn="base">
        <a:spcBef>
          <a:spcPct val="0"/>
        </a:spcBef>
        <a:spcAft>
          <a:spcPct val="0"/>
        </a:spcAft>
        <a:defRPr sz="3800" b="1">
          <a:solidFill>
            <a:srgbClr val="91343A"/>
          </a:solidFill>
          <a:latin typeface="Verdana" pitchFamily="34" charset="0"/>
        </a:defRPr>
      </a:lvl8pPr>
      <a:lvl9pPr marL="1828800" algn="l" rtl="0" fontAlgn="base">
        <a:spcBef>
          <a:spcPct val="0"/>
        </a:spcBef>
        <a:spcAft>
          <a:spcPct val="0"/>
        </a:spcAft>
        <a:defRPr sz="3800" b="1">
          <a:solidFill>
            <a:srgbClr val="91343A"/>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Verdana"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chemeClr val="tx1"/>
          </a:solidFill>
          <a:latin typeface="+mn-lt"/>
        </a:defRPr>
      </a:lvl5pPr>
      <a:lvl6pPr marL="2514600" indent="-228600" algn="l" rtl="0" fontAlgn="base">
        <a:spcBef>
          <a:spcPct val="20000"/>
        </a:spcBef>
        <a:spcAft>
          <a:spcPct val="0"/>
        </a:spcAft>
        <a:buFont typeface="Verdana" pitchFamily="34" charset="0"/>
        <a:buChar char="▫"/>
        <a:defRPr sz="2000">
          <a:solidFill>
            <a:schemeClr val="tx1"/>
          </a:solidFill>
          <a:latin typeface="+mn-lt"/>
        </a:defRPr>
      </a:lvl6pPr>
      <a:lvl7pPr marL="2971800" indent="-228600" algn="l" rtl="0" fontAlgn="base">
        <a:spcBef>
          <a:spcPct val="20000"/>
        </a:spcBef>
        <a:spcAft>
          <a:spcPct val="0"/>
        </a:spcAft>
        <a:buFont typeface="Verdana" pitchFamily="34" charset="0"/>
        <a:buChar char="▫"/>
        <a:defRPr sz="2000">
          <a:solidFill>
            <a:schemeClr val="tx1"/>
          </a:solidFill>
          <a:latin typeface="+mn-lt"/>
        </a:defRPr>
      </a:lvl7pPr>
      <a:lvl8pPr marL="3429000" indent="-228600" algn="l" rtl="0" fontAlgn="base">
        <a:spcBef>
          <a:spcPct val="20000"/>
        </a:spcBef>
        <a:spcAft>
          <a:spcPct val="0"/>
        </a:spcAft>
        <a:buFont typeface="Verdana" pitchFamily="34" charset="0"/>
        <a:buChar char="▫"/>
        <a:defRPr sz="2000">
          <a:solidFill>
            <a:schemeClr val="tx1"/>
          </a:solidFill>
          <a:latin typeface="+mn-lt"/>
        </a:defRPr>
      </a:lvl8pPr>
      <a:lvl9pPr marL="3886200" indent="-228600" algn="l" rtl="0" fontAlgn="base">
        <a:spcBef>
          <a:spcPct val="20000"/>
        </a:spcBef>
        <a:spcAft>
          <a:spcPct val="0"/>
        </a:spcAft>
        <a:buFont typeface="Verdana"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04800" y="152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Presentation Title Goes Here</a:t>
            </a:r>
          </a:p>
        </p:txBody>
      </p:sp>
      <p:sp>
        <p:nvSpPr>
          <p:cNvPr id="4099" name="Rectangle 3"/>
          <p:cNvSpPr>
            <a:spLocks noGrp="1" noChangeArrowheads="1"/>
          </p:cNvSpPr>
          <p:nvPr>
            <p:ph type="body" idx="1"/>
          </p:nvPr>
        </p:nvSpPr>
        <p:spPr bwMode="auto">
          <a:xfrm>
            <a:off x="4572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44" name="Rectangle 4"/>
          <p:cNvSpPr>
            <a:spLocks noGrp="1" noChangeArrowheads="1"/>
          </p:cNvSpPr>
          <p:nvPr>
            <p:ph type="sldNum" sz="quarter" idx="4"/>
          </p:nvPr>
        </p:nvSpPr>
        <p:spPr bwMode="auto">
          <a:xfrm>
            <a:off x="457200" y="6381750"/>
            <a:ext cx="10668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fld id="{B5D21236-08C0-4D38-AFDF-F1AADC58C1A8}" type="slidenum">
              <a:rPr lang="en-US"/>
              <a:pPr>
                <a:defRPr/>
              </a:pPr>
              <a:t>‹#›</a:t>
            </a:fld>
            <a:endParaRPr lang="en-US"/>
          </a:p>
        </p:txBody>
      </p:sp>
      <p:sp>
        <p:nvSpPr>
          <p:cNvPr id="10245" name="Rectangle 5"/>
          <p:cNvSpPr>
            <a:spLocks noGrp="1" noChangeArrowheads="1"/>
          </p:cNvSpPr>
          <p:nvPr>
            <p:ph type="dt" sz="half" idx="2"/>
          </p:nvPr>
        </p:nvSpPr>
        <p:spPr bwMode="auto">
          <a:xfrm>
            <a:off x="3505200" y="63817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Lst>
  <p:txStyles>
    <p:titleStyle>
      <a:lvl1pPr algn="l" rtl="0" eaLnBrk="0" fontAlgn="base" hangingPunct="0">
        <a:spcBef>
          <a:spcPct val="0"/>
        </a:spcBef>
        <a:spcAft>
          <a:spcPct val="0"/>
        </a:spcAft>
        <a:defRPr sz="3800" b="1">
          <a:solidFill>
            <a:schemeClr val="bg1"/>
          </a:solidFill>
          <a:latin typeface="+mj-lt"/>
          <a:ea typeface="+mj-ea"/>
          <a:cs typeface="+mj-cs"/>
        </a:defRPr>
      </a:lvl1pPr>
      <a:lvl2pPr algn="l" rtl="0" eaLnBrk="0" fontAlgn="base" hangingPunct="0">
        <a:spcBef>
          <a:spcPct val="0"/>
        </a:spcBef>
        <a:spcAft>
          <a:spcPct val="0"/>
        </a:spcAft>
        <a:defRPr sz="3800" b="1">
          <a:solidFill>
            <a:schemeClr val="bg1"/>
          </a:solidFill>
          <a:latin typeface="Verdana" pitchFamily="34" charset="0"/>
        </a:defRPr>
      </a:lvl2pPr>
      <a:lvl3pPr algn="l" rtl="0" eaLnBrk="0" fontAlgn="base" hangingPunct="0">
        <a:spcBef>
          <a:spcPct val="0"/>
        </a:spcBef>
        <a:spcAft>
          <a:spcPct val="0"/>
        </a:spcAft>
        <a:defRPr sz="3800" b="1">
          <a:solidFill>
            <a:schemeClr val="bg1"/>
          </a:solidFill>
          <a:latin typeface="Verdana" pitchFamily="34" charset="0"/>
        </a:defRPr>
      </a:lvl3pPr>
      <a:lvl4pPr algn="l" rtl="0" eaLnBrk="0" fontAlgn="base" hangingPunct="0">
        <a:spcBef>
          <a:spcPct val="0"/>
        </a:spcBef>
        <a:spcAft>
          <a:spcPct val="0"/>
        </a:spcAft>
        <a:defRPr sz="3800" b="1">
          <a:solidFill>
            <a:schemeClr val="bg1"/>
          </a:solidFill>
          <a:latin typeface="Verdana" pitchFamily="34" charset="0"/>
        </a:defRPr>
      </a:lvl4pPr>
      <a:lvl5pPr algn="l" rtl="0" eaLnBrk="0" fontAlgn="base" hangingPunct="0">
        <a:spcBef>
          <a:spcPct val="0"/>
        </a:spcBef>
        <a:spcAft>
          <a:spcPct val="0"/>
        </a:spcAft>
        <a:defRPr sz="3800" b="1">
          <a:solidFill>
            <a:schemeClr val="bg1"/>
          </a:solidFill>
          <a:latin typeface="Verdana" pitchFamily="34" charset="0"/>
        </a:defRPr>
      </a:lvl5pPr>
      <a:lvl6pPr marL="457200" algn="l" rtl="0" fontAlgn="base">
        <a:spcBef>
          <a:spcPct val="0"/>
        </a:spcBef>
        <a:spcAft>
          <a:spcPct val="0"/>
        </a:spcAft>
        <a:defRPr sz="3800" b="1">
          <a:solidFill>
            <a:schemeClr val="bg1"/>
          </a:solidFill>
          <a:latin typeface="Verdana" pitchFamily="34" charset="0"/>
        </a:defRPr>
      </a:lvl6pPr>
      <a:lvl7pPr marL="914400" algn="l" rtl="0" fontAlgn="base">
        <a:spcBef>
          <a:spcPct val="0"/>
        </a:spcBef>
        <a:spcAft>
          <a:spcPct val="0"/>
        </a:spcAft>
        <a:defRPr sz="3800" b="1">
          <a:solidFill>
            <a:schemeClr val="bg1"/>
          </a:solidFill>
          <a:latin typeface="Verdana" pitchFamily="34" charset="0"/>
        </a:defRPr>
      </a:lvl7pPr>
      <a:lvl8pPr marL="1371600" algn="l" rtl="0" fontAlgn="base">
        <a:spcBef>
          <a:spcPct val="0"/>
        </a:spcBef>
        <a:spcAft>
          <a:spcPct val="0"/>
        </a:spcAft>
        <a:defRPr sz="3800" b="1">
          <a:solidFill>
            <a:schemeClr val="bg1"/>
          </a:solidFill>
          <a:latin typeface="Verdana" pitchFamily="34" charset="0"/>
        </a:defRPr>
      </a:lvl8pPr>
      <a:lvl9pPr marL="1828800" algn="l" rtl="0" fontAlgn="base">
        <a:spcBef>
          <a:spcPct val="0"/>
        </a:spcBef>
        <a:spcAft>
          <a:spcPct val="0"/>
        </a:spcAft>
        <a:defRPr sz="3800" b="1">
          <a:solidFill>
            <a:schemeClr val="bg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Verdana"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chemeClr val="tx1"/>
          </a:solidFill>
          <a:latin typeface="+mn-lt"/>
        </a:defRPr>
      </a:lvl5pPr>
      <a:lvl6pPr marL="2514600" indent="-228600" algn="l" rtl="0" fontAlgn="base">
        <a:spcBef>
          <a:spcPct val="20000"/>
        </a:spcBef>
        <a:spcAft>
          <a:spcPct val="0"/>
        </a:spcAft>
        <a:buFont typeface="Verdana" pitchFamily="34" charset="0"/>
        <a:buChar char="▫"/>
        <a:defRPr sz="2000">
          <a:solidFill>
            <a:schemeClr val="tx1"/>
          </a:solidFill>
          <a:latin typeface="+mn-lt"/>
        </a:defRPr>
      </a:lvl6pPr>
      <a:lvl7pPr marL="2971800" indent="-228600" algn="l" rtl="0" fontAlgn="base">
        <a:spcBef>
          <a:spcPct val="20000"/>
        </a:spcBef>
        <a:spcAft>
          <a:spcPct val="0"/>
        </a:spcAft>
        <a:buFont typeface="Verdana" pitchFamily="34" charset="0"/>
        <a:buChar char="▫"/>
        <a:defRPr sz="2000">
          <a:solidFill>
            <a:schemeClr val="tx1"/>
          </a:solidFill>
          <a:latin typeface="+mn-lt"/>
        </a:defRPr>
      </a:lvl7pPr>
      <a:lvl8pPr marL="3429000" indent="-228600" algn="l" rtl="0" fontAlgn="base">
        <a:spcBef>
          <a:spcPct val="20000"/>
        </a:spcBef>
        <a:spcAft>
          <a:spcPct val="0"/>
        </a:spcAft>
        <a:buFont typeface="Verdana" pitchFamily="34" charset="0"/>
        <a:buChar char="▫"/>
        <a:defRPr sz="2000">
          <a:solidFill>
            <a:schemeClr val="tx1"/>
          </a:solidFill>
          <a:latin typeface="+mn-lt"/>
        </a:defRPr>
      </a:lvl8pPr>
      <a:lvl9pPr marL="3886200" indent="-228600" algn="l" rtl="0" fontAlgn="base">
        <a:spcBef>
          <a:spcPct val="20000"/>
        </a:spcBef>
        <a:spcAft>
          <a:spcPct val="0"/>
        </a:spcAft>
        <a:buFont typeface="Verdana"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304800" y="152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Presentation Title Goes Here</a:t>
            </a:r>
          </a:p>
        </p:txBody>
      </p:sp>
      <p:sp>
        <p:nvSpPr>
          <p:cNvPr id="5123" name="Rectangle 3"/>
          <p:cNvSpPr>
            <a:spLocks noGrp="1" noChangeArrowheads="1"/>
          </p:cNvSpPr>
          <p:nvPr>
            <p:ph type="body" idx="1"/>
          </p:nvPr>
        </p:nvSpPr>
        <p:spPr bwMode="auto">
          <a:xfrm>
            <a:off x="457200" y="1600200"/>
            <a:ext cx="8229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268" name="Rectangle 4"/>
          <p:cNvSpPr>
            <a:spLocks noGrp="1" noChangeArrowheads="1"/>
          </p:cNvSpPr>
          <p:nvPr>
            <p:ph type="sldNum" sz="quarter" idx="4"/>
          </p:nvPr>
        </p:nvSpPr>
        <p:spPr bwMode="auto">
          <a:xfrm>
            <a:off x="457200" y="6381750"/>
            <a:ext cx="10668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fld id="{EE82D2C2-FA64-449D-A120-4730C63D0693}" type="slidenum">
              <a:rPr lang="en-US"/>
              <a:pPr>
                <a:defRPr/>
              </a:pPr>
              <a:t>‹#›</a:t>
            </a:fld>
            <a:endParaRPr lang="en-US"/>
          </a:p>
        </p:txBody>
      </p:sp>
      <p:sp>
        <p:nvSpPr>
          <p:cNvPr id="11269" name="Rectangle 5"/>
          <p:cNvSpPr>
            <a:spLocks noGrp="1" noChangeArrowheads="1"/>
          </p:cNvSpPr>
          <p:nvPr>
            <p:ph type="dt" sz="half" idx="2"/>
          </p:nvPr>
        </p:nvSpPr>
        <p:spPr bwMode="auto">
          <a:xfrm>
            <a:off x="3505200" y="63817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Lst>
  <p:txStyles>
    <p:titleStyle>
      <a:lvl1pPr algn="l" rtl="0" eaLnBrk="0" fontAlgn="base" hangingPunct="0">
        <a:spcBef>
          <a:spcPct val="0"/>
        </a:spcBef>
        <a:spcAft>
          <a:spcPct val="0"/>
        </a:spcAft>
        <a:defRPr sz="3800" b="1">
          <a:solidFill>
            <a:schemeClr val="bg1"/>
          </a:solidFill>
          <a:latin typeface="+mj-lt"/>
          <a:ea typeface="+mj-ea"/>
          <a:cs typeface="+mj-cs"/>
        </a:defRPr>
      </a:lvl1pPr>
      <a:lvl2pPr algn="l" rtl="0" eaLnBrk="0" fontAlgn="base" hangingPunct="0">
        <a:spcBef>
          <a:spcPct val="0"/>
        </a:spcBef>
        <a:spcAft>
          <a:spcPct val="0"/>
        </a:spcAft>
        <a:defRPr sz="3800" b="1">
          <a:solidFill>
            <a:schemeClr val="bg1"/>
          </a:solidFill>
          <a:latin typeface="Verdana" pitchFamily="34" charset="0"/>
        </a:defRPr>
      </a:lvl2pPr>
      <a:lvl3pPr algn="l" rtl="0" eaLnBrk="0" fontAlgn="base" hangingPunct="0">
        <a:spcBef>
          <a:spcPct val="0"/>
        </a:spcBef>
        <a:spcAft>
          <a:spcPct val="0"/>
        </a:spcAft>
        <a:defRPr sz="3800" b="1">
          <a:solidFill>
            <a:schemeClr val="bg1"/>
          </a:solidFill>
          <a:latin typeface="Verdana" pitchFamily="34" charset="0"/>
        </a:defRPr>
      </a:lvl3pPr>
      <a:lvl4pPr algn="l" rtl="0" eaLnBrk="0" fontAlgn="base" hangingPunct="0">
        <a:spcBef>
          <a:spcPct val="0"/>
        </a:spcBef>
        <a:spcAft>
          <a:spcPct val="0"/>
        </a:spcAft>
        <a:defRPr sz="3800" b="1">
          <a:solidFill>
            <a:schemeClr val="bg1"/>
          </a:solidFill>
          <a:latin typeface="Verdana" pitchFamily="34" charset="0"/>
        </a:defRPr>
      </a:lvl4pPr>
      <a:lvl5pPr algn="l" rtl="0" eaLnBrk="0" fontAlgn="base" hangingPunct="0">
        <a:spcBef>
          <a:spcPct val="0"/>
        </a:spcBef>
        <a:spcAft>
          <a:spcPct val="0"/>
        </a:spcAft>
        <a:defRPr sz="3800" b="1">
          <a:solidFill>
            <a:schemeClr val="bg1"/>
          </a:solidFill>
          <a:latin typeface="Verdana" pitchFamily="34" charset="0"/>
        </a:defRPr>
      </a:lvl5pPr>
      <a:lvl6pPr marL="457200" algn="l" rtl="0" fontAlgn="base">
        <a:spcBef>
          <a:spcPct val="0"/>
        </a:spcBef>
        <a:spcAft>
          <a:spcPct val="0"/>
        </a:spcAft>
        <a:defRPr sz="3800" b="1">
          <a:solidFill>
            <a:schemeClr val="bg1"/>
          </a:solidFill>
          <a:latin typeface="Verdana" pitchFamily="34" charset="0"/>
        </a:defRPr>
      </a:lvl6pPr>
      <a:lvl7pPr marL="914400" algn="l" rtl="0" fontAlgn="base">
        <a:spcBef>
          <a:spcPct val="0"/>
        </a:spcBef>
        <a:spcAft>
          <a:spcPct val="0"/>
        </a:spcAft>
        <a:defRPr sz="3800" b="1">
          <a:solidFill>
            <a:schemeClr val="bg1"/>
          </a:solidFill>
          <a:latin typeface="Verdana" pitchFamily="34" charset="0"/>
        </a:defRPr>
      </a:lvl7pPr>
      <a:lvl8pPr marL="1371600" algn="l" rtl="0" fontAlgn="base">
        <a:spcBef>
          <a:spcPct val="0"/>
        </a:spcBef>
        <a:spcAft>
          <a:spcPct val="0"/>
        </a:spcAft>
        <a:defRPr sz="3800" b="1">
          <a:solidFill>
            <a:schemeClr val="bg1"/>
          </a:solidFill>
          <a:latin typeface="Verdana" pitchFamily="34" charset="0"/>
        </a:defRPr>
      </a:lvl8pPr>
      <a:lvl9pPr marL="1828800" algn="l" rtl="0" fontAlgn="base">
        <a:spcBef>
          <a:spcPct val="0"/>
        </a:spcBef>
        <a:spcAft>
          <a:spcPct val="0"/>
        </a:spcAft>
        <a:defRPr sz="3800" b="1">
          <a:solidFill>
            <a:schemeClr val="bg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Verdana"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chemeClr val="tx1"/>
          </a:solidFill>
          <a:latin typeface="+mn-lt"/>
        </a:defRPr>
      </a:lvl5pPr>
      <a:lvl6pPr marL="2514600" indent="-228600" algn="l" rtl="0" fontAlgn="base">
        <a:spcBef>
          <a:spcPct val="20000"/>
        </a:spcBef>
        <a:spcAft>
          <a:spcPct val="0"/>
        </a:spcAft>
        <a:buFont typeface="Verdana" pitchFamily="34" charset="0"/>
        <a:buChar char="▫"/>
        <a:defRPr sz="2000">
          <a:solidFill>
            <a:schemeClr val="tx1"/>
          </a:solidFill>
          <a:latin typeface="+mn-lt"/>
        </a:defRPr>
      </a:lvl6pPr>
      <a:lvl7pPr marL="2971800" indent="-228600" algn="l" rtl="0" fontAlgn="base">
        <a:spcBef>
          <a:spcPct val="20000"/>
        </a:spcBef>
        <a:spcAft>
          <a:spcPct val="0"/>
        </a:spcAft>
        <a:buFont typeface="Verdana" pitchFamily="34" charset="0"/>
        <a:buChar char="▫"/>
        <a:defRPr sz="2000">
          <a:solidFill>
            <a:schemeClr val="tx1"/>
          </a:solidFill>
          <a:latin typeface="+mn-lt"/>
        </a:defRPr>
      </a:lvl7pPr>
      <a:lvl8pPr marL="3429000" indent="-228600" algn="l" rtl="0" fontAlgn="base">
        <a:spcBef>
          <a:spcPct val="20000"/>
        </a:spcBef>
        <a:spcAft>
          <a:spcPct val="0"/>
        </a:spcAft>
        <a:buFont typeface="Verdana" pitchFamily="34" charset="0"/>
        <a:buChar char="▫"/>
        <a:defRPr sz="2000">
          <a:solidFill>
            <a:schemeClr val="tx1"/>
          </a:solidFill>
          <a:latin typeface="+mn-lt"/>
        </a:defRPr>
      </a:lvl8pPr>
      <a:lvl9pPr marL="3886200" indent="-228600" algn="l" rtl="0" fontAlgn="base">
        <a:spcBef>
          <a:spcPct val="20000"/>
        </a:spcBef>
        <a:spcAft>
          <a:spcPct val="0"/>
        </a:spcAft>
        <a:buFont typeface="Verdana"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wfpp.state.pa.us/portal/server.pt/gateway/PTARGS_0_2_10905_1405_233237_43/http;/pubcontent.state.pa.us/publishedcontent/publish/cop_general_government_operations/oa/oa_portal/hrm/bwpd/wppd/epr_forms/363l_rev_8_05.doc"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685800" y="2667000"/>
            <a:ext cx="7753350" cy="647700"/>
          </a:xfrm>
        </p:spPr>
        <p:txBody>
          <a:bodyPr/>
          <a:lstStyle/>
          <a:p>
            <a:pPr algn="ctr" eaLnBrk="1" hangingPunct="1">
              <a:defRPr/>
            </a:pPr>
            <a:r>
              <a:rPr lang="en-US" sz="3600" dirty="0" smtClean="0">
                <a:solidFill>
                  <a:srgbClr val="002569"/>
                </a:solidFill>
                <a:effectLst>
                  <a:outerShdw blurRad="38100" dist="38100" dir="2700000" algn="tl">
                    <a:srgbClr val="C0C0C0"/>
                  </a:outerShdw>
                </a:effectLst>
              </a:rPr>
              <a:t>Performance Management Program</a:t>
            </a:r>
          </a:p>
        </p:txBody>
      </p:sp>
      <p:sp>
        <p:nvSpPr>
          <p:cNvPr id="24579" name="Rectangle 3"/>
          <p:cNvSpPr>
            <a:spLocks noGrp="1" noChangeArrowheads="1"/>
          </p:cNvSpPr>
          <p:nvPr>
            <p:ph type="subTitle" idx="1"/>
          </p:nvPr>
        </p:nvSpPr>
        <p:spPr/>
        <p:txBody>
          <a:bodyPr/>
          <a:lstStyle/>
          <a:p>
            <a:pPr eaLnBrk="1" hangingPunct="1">
              <a:defRPr/>
            </a:pPr>
            <a:r>
              <a:rPr lang="en-US" sz="3600" b="1" dirty="0" smtClean="0">
                <a:solidFill>
                  <a:srgbClr val="C69200"/>
                </a:solidFill>
                <a:effectLst>
                  <a:outerShdw blurRad="38100" dist="38100" dir="2700000" algn="tl">
                    <a:srgbClr val="C0C0C0"/>
                  </a:outerShdw>
                </a:effectLst>
              </a:rPr>
              <a:t>Employee Performance </a:t>
            </a:r>
          </a:p>
          <a:p>
            <a:pPr eaLnBrk="1" hangingPunct="1">
              <a:defRPr/>
            </a:pPr>
            <a:r>
              <a:rPr lang="en-US" sz="3600" b="1" dirty="0" smtClean="0">
                <a:solidFill>
                  <a:srgbClr val="C69200"/>
                </a:solidFill>
                <a:effectLst>
                  <a:outerShdw blurRad="38100" dist="38100" dir="2700000" algn="tl">
                    <a:srgbClr val="C0C0C0"/>
                  </a:outerShdw>
                </a:effectLst>
              </a:rPr>
              <a:t>Review System</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6"/>
          <p:cNvSpPr>
            <a:spLocks noGrp="1" noChangeArrowheads="1"/>
          </p:cNvSpPr>
          <p:nvPr>
            <p:ph type="title"/>
          </p:nvPr>
        </p:nvSpPr>
        <p:spPr>
          <a:xfrm>
            <a:off x="381000" y="0"/>
            <a:ext cx="8763000" cy="1143000"/>
          </a:xfrm>
        </p:spPr>
        <p:txBody>
          <a:bodyPr/>
          <a:lstStyle/>
          <a:p>
            <a:pPr eaLnBrk="1" hangingPunct="1"/>
            <a:r>
              <a:rPr lang="en-US" altLang="en-US" sz="4000" smtClean="0"/>
              <a:t>Performance Management</a:t>
            </a:r>
          </a:p>
        </p:txBody>
      </p:sp>
      <p:sp>
        <p:nvSpPr>
          <p:cNvPr id="17411" name="Rectangle 7"/>
          <p:cNvSpPr>
            <a:spLocks noGrp="1" noChangeArrowheads="1"/>
          </p:cNvSpPr>
          <p:nvPr>
            <p:ph type="body" sz="half" idx="1"/>
          </p:nvPr>
        </p:nvSpPr>
        <p:spPr>
          <a:xfrm>
            <a:off x="457200" y="1371600"/>
            <a:ext cx="4038600" cy="4525963"/>
          </a:xfrm>
        </p:spPr>
        <p:txBody>
          <a:bodyPr/>
          <a:lstStyle/>
          <a:p>
            <a:pPr eaLnBrk="1" hangingPunct="1"/>
            <a:r>
              <a:rPr lang="en-US" altLang="en-US" sz="2400" smtClean="0"/>
              <a:t>What is to be done?</a:t>
            </a:r>
          </a:p>
          <a:p>
            <a:pPr eaLnBrk="1" hangingPunct="1"/>
            <a:endParaRPr lang="en-US" altLang="en-US" sz="2400" smtClean="0"/>
          </a:p>
          <a:p>
            <a:pPr eaLnBrk="1" hangingPunct="1"/>
            <a:r>
              <a:rPr lang="en-US" altLang="en-US" sz="2400" smtClean="0"/>
              <a:t>How well it is to be done?</a:t>
            </a:r>
          </a:p>
          <a:p>
            <a:pPr eaLnBrk="1" hangingPunct="1"/>
            <a:endParaRPr lang="en-US" altLang="en-US" sz="2400" smtClean="0"/>
          </a:p>
          <a:p>
            <a:pPr eaLnBrk="1" hangingPunct="1"/>
            <a:r>
              <a:rPr lang="en-US" altLang="en-US" sz="2400" smtClean="0"/>
              <a:t>How well was it done?</a:t>
            </a:r>
          </a:p>
          <a:p>
            <a:pPr eaLnBrk="1" hangingPunct="1"/>
            <a:endParaRPr lang="en-US" altLang="en-US" sz="2400" smtClean="0"/>
          </a:p>
          <a:p>
            <a:pPr eaLnBrk="1" hangingPunct="1"/>
            <a:r>
              <a:rPr lang="en-US" altLang="en-US" sz="2400" smtClean="0"/>
              <a:t>Communication?</a:t>
            </a:r>
          </a:p>
        </p:txBody>
      </p:sp>
      <p:sp>
        <p:nvSpPr>
          <p:cNvPr id="157704" name="Rectangle 8"/>
          <p:cNvSpPr>
            <a:spLocks noGrp="1" noChangeArrowheads="1"/>
          </p:cNvSpPr>
          <p:nvPr>
            <p:ph type="body" sz="half" idx="2"/>
          </p:nvPr>
        </p:nvSpPr>
        <p:spPr>
          <a:xfrm>
            <a:off x="4648200" y="1371600"/>
            <a:ext cx="4038600" cy="4525963"/>
          </a:xfrm>
        </p:spPr>
        <p:txBody>
          <a:bodyPr/>
          <a:lstStyle/>
          <a:p>
            <a:pPr eaLnBrk="1" hangingPunct="1">
              <a:lnSpc>
                <a:spcPct val="90000"/>
              </a:lnSpc>
              <a:buClr>
                <a:schemeClr val="hlink"/>
              </a:buClr>
              <a:buSzPct val="75000"/>
              <a:buFont typeface="Wingdings" pitchFamily="2" charset="2"/>
              <a:buChar char="Ø"/>
            </a:pPr>
            <a:r>
              <a:rPr lang="en-US" altLang="en-US" sz="2400" smtClean="0"/>
              <a:t>Position Description &amp; Essential Job Functions</a:t>
            </a:r>
          </a:p>
          <a:p>
            <a:pPr eaLnBrk="1" hangingPunct="1">
              <a:lnSpc>
                <a:spcPct val="90000"/>
              </a:lnSpc>
              <a:buClr>
                <a:schemeClr val="hlink"/>
              </a:buClr>
              <a:buSzPct val="75000"/>
              <a:buFont typeface="Wingdings" pitchFamily="2" charset="2"/>
              <a:buChar char="Ø"/>
            </a:pPr>
            <a:endParaRPr lang="en-US" altLang="en-US" sz="2400" smtClean="0"/>
          </a:p>
          <a:p>
            <a:pPr eaLnBrk="1" hangingPunct="1">
              <a:lnSpc>
                <a:spcPct val="90000"/>
              </a:lnSpc>
              <a:buClr>
                <a:schemeClr val="hlink"/>
              </a:buClr>
              <a:buSzPct val="75000"/>
              <a:buFont typeface="Wingdings" pitchFamily="2" charset="2"/>
              <a:buChar char="Ø"/>
            </a:pPr>
            <a:r>
              <a:rPr lang="en-US" altLang="en-US" sz="2400" smtClean="0"/>
              <a:t>Performance Standards &amp; Expectations</a:t>
            </a:r>
          </a:p>
          <a:p>
            <a:pPr eaLnBrk="1" hangingPunct="1">
              <a:lnSpc>
                <a:spcPct val="90000"/>
              </a:lnSpc>
              <a:buClr>
                <a:schemeClr val="hlink"/>
              </a:buClr>
              <a:buSzPct val="75000"/>
              <a:buFont typeface="Wingdings" pitchFamily="2" charset="2"/>
              <a:buChar char="Ø"/>
            </a:pPr>
            <a:endParaRPr lang="en-US" altLang="en-US" sz="2400" smtClean="0"/>
          </a:p>
          <a:p>
            <a:pPr eaLnBrk="1" hangingPunct="1">
              <a:lnSpc>
                <a:spcPct val="90000"/>
              </a:lnSpc>
              <a:buClr>
                <a:schemeClr val="hlink"/>
              </a:buClr>
              <a:buSzPct val="75000"/>
              <a:buFont typeface="Wingdings" pitchFamily="2" charset="2"/>
              <a:buChar char="Ø"/>
            </a:pPr>
            <a:r>
              <a:rPr lang="en-US" altLang="en-US" sz="2400" smtClean="0"/>
              <a:t>Performance Evaluation</a:t>
            </a:r>
          </a:p>
          <a:p>
            <a:pPr eaLnBrk="1" hangingPunct="1">
              <a:lnSpc>
                <a:spcPct val="90000"/>
              </a:lnSpc>
              <a:buClr>
                <a:schemeClr val="hlink"/>
              </a:buClr>
              <a:buSzPct val="75000"/>
              <a:buFont typeface="Wingdings" pitchFamily="2" charset="2"/>
              <a:buChar char="Ø"/>
            </a:pPr>
            <a:endParaRPr lang="en-US" altLang="en-US" sz="2400" smtClean="0"/>
          </a:p>
          <a:p>
            <a:pPr eaLnBrk="1" hangingPunct="1">
              <a:lnSpc>
                <a:spcPct val="90000"/>
              </a:lnSpc>
              <a:buClr>
                <a:schemeClr val="hlink"/>
              </a:buClr>
              <a:buSzPct val="75000"/>
              <a:buFont typeface="Wingdings" pitchFamily="2" charset="2"/>
              <a:buChar char="Ø"/>
            </a:pPr>
            <a:r>
              <a:rPr lang="en-US" altLang="en-US" sz="2400" i="1" smtClean="0"/>
              <a:t>Effective </a:t>
            </a:r>
            <a:r>
              <a:rPr lang="en-US" altLang="en-US" sz="2400" smtClean="0"/>
              <a:t>Communication</a:t>
            </a:r>
          </a:p>
          <a:p>
            <a:pPr eaLnBrk="1" hangingPunct="1">
              <a:lnSpc>
                <a:spcPct val="90000"/>
              </a:lnSpc>
              <a:buSzPct val="75000"/>
            </a:pPr>
            <a:endParaRPr lang="en-US" altLang="en-US" sz="240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7704">
                                            <p:txEl>
                                              <p:pRg st="0" end="0"/>
                                            </p:txEl>
                                          </p:spTgt>
                                        </p:tgtEl>
                                        <p:attrNameLst>
                                          <p:attrName>style.visibility</p:attrName>
                                        </p:attrNameLst>
                                      </p:cBhvr>
                                      <p:to>
                                        <p:strVal val="visible"/>
                                      </p:to>
                                    </p:set>
                                    <p:anim calcmode="lin" valueType="num">
                                      <p:cBhvr additive="base">
                                        <p:cTn id="7" dur="500" fill="hold"/>
                                        <p:tgtEl>
                                          <p:spTgt spid="15770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770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7704">
                                            <p:txEl>
                                              <p:pRg st="2" end="2"/>
                                            </p:txEl>
                                          </p:spTgt>
                                        </p:tgtEl>
                                        <p:attrNameLst>
                                          <p:attrName>style.visibility</p:attrName>
                                        </p:attrNameLst>
                                      </p:cBhvr>
                                      <p:to>
                                        <p:strVal val="visible"/>
                                      </p:to>
                                    </p:set>
                                    <p:anim calcmode="lin" valueType="num">
                                      <p:cBhvr additive="base">
                                        <p:cTn id="13" dur="500" fill="hold"/>
                                        <p:tgtEl>
                                          <p:spTgt spid="157704">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770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57704">
                                            <p:txEl>
                                              <p:pRg st="4" end="4"/>
                                            </p:txEl>
                                          </p:spTgt>
                                        </p:tgtEl>
                                        <p:attrNameLst>
                                          <p:attrName>style.visibility</p:attrName>
                                        </p:attrNameLst>
                                      </p:cBhvr>
                                      <p:to>
                                        <p:strVal val="visible"/>
                                      </p:to>
                                    </p:set>
                                    <p:anim calcmode="lin" valueType="num">
                                      <p:cBhvr additive="base">
                                        <p:cTn id="19" dur="500" fill="hold"/>
                                        <p:tgtEl>
                                          <p:spTgt spid="157704">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5770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57704">
                                            <p:txEl>
                                              <p:pRg st="6" end="6"/>
                                            </p:txEl>
                                          </p:spTgt>
                                        </p:tgtEl>
                                        <p:attrNameLst>
                                          <p:attrName>style.visibility</p:attrName>
                                        </p:attrNameLst>
                                      </p:cBhvr>
                                      <p:to>
                                        <p:strVal val="visible"/>
                                      </p:to>
                                    </p:set>
                                    <p:anim calcmode="lin" valueType="num">
                                      <p:cBhvr additive="base">
                                        <p:cTn id="25" dur="500" fill="hold"/>
                                        <p:tgtEl>
                                          <p:spTgt spid="157704">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5770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04"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0"/>
            <a:ext cx="5251450" cy="1143000"/>
          </a:xfrm>
        </p:spPr>
        <p:txBody>
          <a:bodyPr/>
          <a:lstStyle/>
          <a:p>
            <a:pPr eaLnBrk="1" hangingPunct="1"/>
            <a:r>
              <a:rPr lang="en-US" altLang="en-US" smtClean="0"/>
              <a:t>Plan</a:t>
            </a:r>
          </a:p>
        </p:txBody>
      </p:sp>
      <p:sp>
        <p:nvSpPr>
          <p:cNvPr id="18435" name="Rectangle 3"/>
          <p:cNvSpPr>
            <a:spLocks noGrp="1" noChangeArrowheads="1"/>
          </p:cNvSpPr>
          <p:nvPr>
            <p:ph type="body" sz="half" idx="1"/>
          </p:nvPr>
        </p:nvSpPr>
        <p:spPr>
          <a:xfrm>
            <a:off x="304800" y="1828800"/>
            <a:ext cx="3802063" cy="3392488"/>
          </a:xfrm>
        </p:spPr>
        <p:txBody>
          <a:bodyPr/>
          <a:lstStyle/>
          <a:p>
            <a:pPr eaLnBrk="1" hangingPunct="1">
              <a:lnSpc>
                <a:spcPct val="90000"/>
              </a:lnSpc>
            </a:pPr>
            <a:r>
              <a:rPr lang="en-US" altLang="en-US" sz="2800" smtClean="0"/>
              <a:t>Update Job Description</a:t>
            </a:r>
          </a:p>
          <a:p>
            <a:pPr eaLnBrk="1" hangingPunct="1">
              <a:lnSpc>
                <a:spcPct val="90000"/>
              </a:lnSpc>
            </a:pPr>
            <a:r>
              <a:rPr lang="en-US" altLang="en-US" sz="2800" smtClean="0"/>
              <a:t>Establish &amp; Communicate Standards</a:t>
            </a:r>
          </a:p>
          <a:p>
            <a:pPr lvl="1" eaLnBrk="1" hangingPunct="1">
              <a:lnSpc>
                <a:spcPct val="90000"/>
              </a:lnSpc>
            </a:pPr>
            <a:r>
              <a:rPr lang="en-US" altLang="en-US" sz="2400" b="1" i="1" smtClean="0"/>
              <a:t>Standards conveyed in writing</a:t>
            </a:r>
          </a:p>
          <a:p>
            <a:pPr eaLnBrk="1" hangingPunct="1">
              <a:lnSpc>
                <a:spcPct val="90000"/>
              </a:lnSpc>
            </a:pPr>
            <a:r>
              <a:rPr lang="en-US" altLang="en-US" sz="2800" smtClean="0"/>
              <a:t>Create / review EDP</a:t>
            </a:r>
          </a:p>
        </p:txBody>
      </p:sp>
      <p:grpSp>
        <p:nvGrpSpPr>
          <p:cNvPr id="18436" name="Group 9"/>
          <p:cNvGrpSpPr>
            <a:grpSpLocks/>
          </p:cNvGrpSpPr>
          <p:nvPr/>
        </p:nvGrpSpPr>
        <p:grpSpPr bwMode="auto">
          <a:xfrm>
            <a:off x="4495800" y="1981200"/>
            <a:ext cx="3903663" cy="4114800"/>
            <a:chOff x="5103813" y="2017713"/>
            <a:chExt cx="3903662" cy="4114800"/>
          </a:xfrm>
        </p:grpSpPr>
        <p:grpSp>
          <p:nvGrpSpPr>
            <p:cNvPr id="18440" name="Diagram 4"/>
            <p:cNvGrpSpPr>
              <a:grpSpLocks noChangeAspect="1"/>
            </p:cNvGrpSpPr>
            <p:nvPr/>
          </p:nvGrpSpPr>
          <p:grpSpPr bwMode="auto">
            <a:xfrm>
              <a:off x="5103813" y="2017713"/>
              <a:ext cx="3903662" cy="4114800"/>
              <a:chOff x="3215" y="1271"/>
              <a:chExt cx="2459" cy="2592"/>
            </a:xfrm>
          </p:grpSpPr>
          <p:sp>
            <p:nvSpPr>
              <p:cNvPr id="18443" name="AutoShape 5"/>
              <p:cNvSpPr>
                <a:spLocks noChangeAspect="1" noChangeArrowheads="1" noTextEdit="1"/>
              </p:cNvSpPr>
              <p:nvPr/>
            </p:nvSpPr>
            <p:spPr bwMode="auto">
              <a:xfrm>
                <a:off x="3215" y="1271"/>
                <a:ext cx="2459" cy="2592"/>
              </a:xfrm>
              <a:prstGeom prst="rect">
                <a:avLst/>
              </a:prstGeom>
              <a:gradFill rotWithShape="1">
                <a:gsLst>
                  <a:gs pos="0">
                    <a:srgbClr val="DDDDDD"/>
                  </a:gs>
                  <a:gs pos="100000">
                    <a:srgbClr val="6666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44" name="_s5124"/>
              <p:cNvSpPr>
                <a:spLocks noChangeArrowheads="1" noTextEdit="1"/>
              </p:cNvSpPr>
              <p:nvPr/>
            </p:nvSpPr>
            <p:spPr bwMode="auto">
              <a:xfrm>
                <a:off x="3365" y="1487"/>
                <a:ext cx="2160" cy="21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00 h 21600"/>
                </a:gdLst>
                <a:ahLst/>
                <a:cxnLst>
                  <a:cxn ang="T8">
                    <a:pos x="T0" y="T1"/>
                  </a:cxn>
                  <a:cxn ang="T9">
                    <a:pos x="T2" y="T3"/>
                  </a:cxn>
                  <a:cxn ang="T10">
                    <a:pos x="T4" y="T5"/>
                  </a:cxn>
                  <a:cxn ang="T11">
                    <a:pos x="T6" y="T7"/>
                  </a:cxn>
                </a:cxnLst>
                <a:rect l="T12" t="T13" r="T14" b="T15"/>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p:spPr>
            <p:txBody>
              <a:bodyPr anchor="ctr"/>
              <a:lstStyle/>
              <a:p>
                <a:endParaRPr lang="en-US"/>
              </a:p>
            </p:txBody>
          </p:sp>
          <p:sp>
            <p:nvSpPr>
              <p:cNvPr id="18445" name="_s5125"/>
              <p:cNvSpPr>
                <a:spLocks noChangeArrowheads="1" noTextEdit="1"/>
              </p:cNvSpPr>
              <p:nvPr/>
            </p:nvSpPr>
            <p:spPr bwMode="auto">
              <a:xfrm rot="7200000">
                <a:off x="3365" y="1487"/>
                <a:ext cx="2160" cy="21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00 h 21600"/>
                </a:gdLst>
                <a:ahLst/>
                <a:cxnLst>
                  <a:cxn ang="T8">
                    <a:pos x="T0" y="T1"/>
                  </a:cxn>
                  <a:cxn ang="T9">
                    <a:pos x="T2" y="T3"/>
                  </a:cxn>
                  <a:cxn ang="T10">
                    <a:pos x="T4" y="T5"/>
                  </a:cxn>
                  <a:cxn ang="T11">
                    <a:pos x="T6" y="T7"/>
                  </a:cxn>
                </a:cxnLst>
                <a:rect l="T12" t="T13" r="T14" b="T15"/>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p:spPr>
            <p:txBody>
              <a:bodyPr anchor="ctr"/>
              <a:lstStyle/>
              <a:p>
                <a:endParaRPr lang="en-US"/>
              </a:p>
            </p:txBody>
          </p:sp>
          <p:sp>
            <p:nvSpPr>
              <p:cNvPr id="18446" name="_s5126"/>
              <p:cNvSpPr>
                <a:spLocks noChangeArrowheads="1" noTextEdit="1"/>
              </p:cNvSpPr>
              <p:nvPr/>
            </p:nvSpPr>
            <p:spPr bwMode="auto">
              <a:xfrm rot="-7200000">
                <a:off x="3365" y="1487"/>
                <a:ext cx="2160" cy="21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00 h 21600"/>
                </a:gdLst>
                <a:ahLst/>
                <a:cxnLst>
                  <a:cxn ang="T8">
                    <a:pos x="T0" y="T1"/>
                  </a:cxn>
                  <a:cxn ang="T9">
                    <a:pos x="T2" y="T3"/>
                  </a:cxn>
                  <a:cxn ang="T10">
                    <a:pos x="T4" y="T5"/>
                  </a:cxn>
                  <a:cxn ang="T11">
                    <a:pos x="T6" y="T7"/>
                  </a:cxn>
                </a:cxnLst>
                <a:rect l="T12" t="T13" r="T14" b="T15"/>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p:spPr>
            <p:txBody>
              <a:bodyPr anchor="ctr"/>
              <a:lstStyle/>
              <a:p>
                <a:endParaRPr lang="en-US"/>
              </a:p>
            </p:txBody>
          </p:sp>
          <p:sp>
            <p:nvSpPr>
              <p:cNvPr id="18447" name="_s5127"/>
              <p:cNvSpPr>
                <a:spLocks noChangeArrowheads="1"/>
              </p:cNvSpPr>
              <p:nvPr/>
            </p:nvSpPr>
            <p:spPr bwMode="auto">
              <a:xfrm>
                <a:off x="4895" y="1788"/>
                <a:ext cx="659"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t>Do</a:t>
                </a:r>
              </a:p>
            </p:txBody>
          </p:sp>
          <p:sp>
            <p:nvSpPr>
              <p:cNvPr id="18448" name="_s5128"/>
              <p:cNvSpPr>
                <a:spLocks noChangeArrowheads="1"/>
              </p:cNvSpPr>
              <p:nvPr/>
            </p:nvSpPr>
            <p:spPr bwMode="auto">
              <a:xfrm>
                <a:off x="4116" y="3137"/>
                <a:ext cx="659"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t>Review</a:t>
                </a:r>
              </a:p>
            </p:txBody>
          </p:sp>
          <p:sp>
            <p:nvSpPr>
              <p:cNvPr id="18449" name="_s5129"/>
              <p:cNvSpPr>
                <a:spLocks noChangeArrowheads="1"/>
              </p:cNvSpPr>
              <p:nvPr/>
            </p:nvSpPr>
            <p:spPr bwMode="auto">
              <a:xfrm>
                <a:off x="3337" y="1788"/>
                <a:ext cx="659"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solidFill>
                      <a:srgbClr val="FFFF00"/>
                    </a:solidFill>
                  </a:rPr>
                  <a:t>Plan</a:t>
                </a:r>
              </a:p>
            </p:txBody>
          </p:sp>
          <p:sp>
            <p:nvSpPr>
              <p:cNvPr id="18450" name="AutoShape 13"/>
              <p:cNvSpPr>
                <a:spLocks noChangeArrowheads="1"/>
              </p:cNvSpPr>
              <p:nvPr/>
            </p:nvSpPr>
            <p:spPr bwMode="auto">
              <a:xfrm rot="10800000">
                <a:off x="3852" y="2514"/>
                <a:ext cx="1122" cy="348"/>
              </a:xfrm>
              <a:prstGeom prst="curvedDownArrow">
                <a:avLst>
                  <a:gd name="adj1" fmla="val 64483"/>
                  <a:gd name="adj2" fmla="val 128966"/>
                  <a:gd name="adj3" fmla="val 33333"/>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sp>
          <p:nvSpPr>
            <p:cNvPr id="18441" name="AutoShape 12"/>
            <p:cNvSpPr>
              <a:spLocks noChangeArrowheads="1"/>
            </p:cNvSpPr>
            <p:nvPr/>
          </p:nvSpPr>
          <p:spPr bwMode="auto">
            <a:xfrm>
              <a:off x="6248400" y="3429001"/>
              <a:ext cx="1781175" cy="552450"/>
            </a:xfrm>
            <a:prstGeom prst="curvedDownArrow">
              <a:avLst>
                <a:gd name="adj1" fmla="val 64483"/>
                <a:gd name="adj2" fmla="val 128966"/>
                <a:gd name="adj3" fmla="val 33333"/>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8442" name="Text Box 14"/>
            <p:cNvSpPr txBox="1">
              <a:spLocks noChangeArrowheads="1"/>
            </p:cNvSpPr>
            <p:nvPr/>
          </p:nvSpPr>
          <p:spPr bwMode="auto">
            <a:xfrm>
              <a:off x="6457950" y="4533901"/>
              <a:ext cx="121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a:t>Develop</a:t>
              </a:r>
            </a:p>
          </p:txBody>
        </p:sp>
      </p:grpSp>
      <p:grpSp>
        <p:nvGrpSpPr>
          <p:cNvPr id="4" name="Group 21"/>
          <p:cNvGrpSpPr>
            <a:grpSpLocks/>
          </p:cNvGrpSpPr>
          <p:nvPr/>
        </p:nvGrpSpPr>
        <p:grpSpPr bwMode="auto">
          <a:xfrm>
            <a:off x="5540375" y="763588"/>
            <a:ext cx="2517775" cy="1566862"/>
            <a:chOff x="6148901" y="800630"/>
            <a:chExt cx="2518036" cy="1565765"/>
          </a:xfrm>
        </p:grpSpPr>
        <p:sp>
          <p:nvSpPr>
            <p:cNvPr id="18438" name="Explosion 2 16"/>
            <p:cNvSpPr>
              <a:spLocks noChangeArrowheads="1"/>
            </p:cNvSpPr>
            <p:nvPr/>
          </p:nvSpPr>
          <p:spPr bwMode="auto">
            <a:xfrm rot="1599144">
              <a:off x="6148901" y="800630"/>
              <a:ext cx="2518036" cy="1565765"/>
            </a:xfrm>
            <a:prstGeom prst="irregularSeal2">
              <a:avLst/>
            </a:prstGeom>
            <a:solidFill>
              <a:srgbClr val="FFFF00"/>
            </a:solidFill>
            <a:ln w="15875" algn="ctr">
              <a:solidFill>
                <a:schemeClr val="tx1"/>
              </a:solidFill>
              <a:bevel/>
              <a:headEnd/>
              <a:tailEnd/>
            </a:ln>
          </p:spPr>
          <p:txBody>
            <a:bodyPr wrap="none"/>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2400" b="1"/>
            </a:p>
          </p:txBody>
        </p:sp>
        <p:sp>
          <p:nvSpPr>
            <p:cNvPr id="18" name="Rectangle 17"/>
            <p:cNvSpPr/>
            <p:nvPr/>
          </p:nvSpPr>
          <p:spPr>
            <a:xfrm rot="990252">
              <a:off x="6703121" y="1269713"/>
              <a:ext cx="1300357" cy="584775"/>
            </a:xfrm>
            <a:prstGeom prst="rect">
              <a:avLst/>
            </a:prstGeom>
            <a:noFill/>
          </p:spPr>
          <p:txBody>
            <a:bodyPr wrap="non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en-US" sz="32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glow rad="101600">
                      <a:schemeClr val="accent3">
                        <a:satMod val="175000"/>
                        <a:alpha val="40000"/>
                      </a:schemeClr>
                    </a:glow>
                    <a:outerShdw blurRad="88000" dist="50800" dir="5040000" algn="tl">
                      <a:schemeClr val="accent4">
                        <a:tint val="80000"/>
                        <a:satMod val="250000"/>
                        <a:alpha val="45000"/>
                      </a:schemeClr>
                    </a:outerShdw>
                  </a:effectLst>
                </a:rPr>
                <a:t>New!!</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Standards</a:t>
            </a:r>
          </a:p>
        </p:txBody>
      </p:sp>
      <p:sp>
        <p:nvSpPr>
          <p:cNvPr id="19459" name="Rectangle 3"/>
          <p:cNvSpPr>
            <a:spLocks noGrp="1" noChangeArrowheads="1"/>
          </p:cNvSpPr>
          <p:nvPr>
            <p:ph type="body" idx="1"/>
          </p:nvPr>
        </p:nvSpPr>
        <p:spPr>
          <a:xfrm>
            <a:off x="1182688" y="2017713"/>
            <a:ext cx="7772400" cy="2120900"/>
          </a:xfrm>
        </p:spPr>
        <p:txBody>
          <a:bodyPr/>
          <a:lstStyle/>
          <a:p>
            <a:pPr eaLnBrk="1" hangingPunct="1">
              <a:buClr>
                <a:schemeClr val="tx2"/>
              </a:buClr>
              <a:buFont typeface="Tahoma" pitchFamily="34" charset="0"/>
              <a:buChar char="▪"/>
            </a:pPr>
            <a:r>
              <a:rPr lang="en-US" altLang="en-US" smtClean="0">
                <a:cs typeface="Arial" charset="0"/>
              </a:rPr>
              <a:t>Are written for the </a:t>
            </a:r>
            <a:r>
              <a:rPr lang="en-US" altLang="en-US" smtClean="0">
                <a:solidFill>
                  <a:srgbClr val="000099"/>
                </a:solidFill>
                <a:cs typeface="Arial" charset="0"/>
              </a:rPr>
              <a:t>satisfactory</a:t>
            </a:r>
            <a:r>
              <a:rPr lang="en-US" altLang="en-US" smtClean="0">
                <a:cs typeface="Arial" charset="0"/>
              </a:rPr>
              <a:t> rating category and for the </a:t>
            </a:r>
            <a:r>
              <a:rPr lang="en-US" altLang="en-US" smtClean="0">
                <a:solidFill>
                  <a:srgbClr val="000099"/>
                </a:solidFill>
                <a:cs typeface="Arial" charset="0"/>
              </a:rPr>
              <a:t>rating period</a:t>
            </a:r>
            <a:r>
              <a:rPr lang="en-US" altLang="en-US" smtClean="0">
                <a:cs typeface="Arial" charset="0"/>
              </a:rPr>
              <a:t> unless specifically stated otherwise within the standard</a:t>
            </a:r>
          </a:p>
        </p:txBody>
      </p:sp>
      <p:sp>
        <p:nvSpPr>
          <p:cNvPr id="19460" name="Text Box 6"/>
          <p:cNvSpPr txBox="1">
            <a:spLocks noChangeArrowheads="1"/>
          </p:cNvSpPr>
          <p:nvPr/>
        </p:nvSpPr>
        <p:spPr bwMode="auto">
          <a:xfrm>
            <a:off x="469900" y="6107113"/>
            <a:ext cx="48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solidFill>
                  <a:schemeClr val="bg1"/>
                </a:solidFill>
              </a:rPr>
              <a:t>4</a:t>
            </a:r>
          </a:p>
        </p:txBody>
      </p:sp>
      <p:sp>
        <p:nvSpPr>
          <p:cNvPr id="11" name="TextBox 10"/>
          <p:cNvSpPr txBox="1"/>
          <p:nvPr/>
        </p:nvSpPr>
        <p:spPr>
          <a:xfrm>
            <a:off x="2257425" y="4086225"/>
            <a:ext cx="2943225" cy="2308225"/>
          </a:xfrm>
          <a:prstGeom prst="rect">
            <a:avLst/>
          </a:prstGeom>
          <a:noFill/>
        </p:spPr>
        <p:txBody>
          <a:bodyPr>
            <a:spAutoFit/>
          </a:bodyPr>
          <a:lstStyle/>
          <a:p>
            <a:pPr>
              <a:defRPr/>
            </a:pPr>
            <a:r>
              <a:rPr lang="en-US" dirty="0">
                <a:latin typeface="+mn-lt"/>
              </a:rPr>
              <a:t>SMART Standards</a:t>
            </a:r>
          </a:p>
          <a:p>
            <a:pPr marL="365760">
              <a:buFont typeface="Arial" pitchFamily="34" charset="0"/>
              <a:buChar char="•"/>
              <a:defRPr/>
            </a:pPr>
            <a:r>
              <a:rPr lang="en-US" dirty="0">
                <a:latin typeface="+mn-lt"/>
              </a:rPr>
              <a:t>Specific</a:t>
            </a:r>
          </a:p>
          <a:p>
            <a:pPr marL="365760">
              <a:buFont typeface="Arial" pitchFamily="34" charset="0"/>
              <a:buChar char="•"/>
              <a:defRPr/>
            </a:pPr>
            <a:r>
              <a:rPr lang="en-US" dirty="0">
                <a:latin typeface="+mn-lt"/>
              </a:rPr>
              <a:t>Measurable</a:t>
            </a:r>
          </a:p>
          <a:p>
            <a:pPr marL="365760">
              <a:buFont typeface="Arial" pitchFamily="34" charset="0"/>
              <a:buChar char="•"/>
              <a:defRPr/>
            </a:pPr>
            <a:r>
              <a:rPr lang="en-US" dirty="0">
                <a:latin typeface="+mn-lt"/>
              </a:rPr>
              <a:t>Achievable</a:t>
            </a:r>
          </a:p>
          <a:p>
            <a:pPr marL="365760">
              <a:buFont typeface="Arial" pitchFamily="34" charset="0"/>
              <a:buChar char="•"/>
              <a:defRPr/>
            </a:pPr>
            <a:r>
              <a:rPr lang="en-US" dirty="0">
                <a:latin typeface="+mn-lt"/>
              </a:rPr>
              <a:t>Realistic</a:t>
            </a:r>
          </a:p>
          <a:p>
            <a:pPr marL="365760">
              <a:buFont typeface="Arial" pitchFamily="34" charset="0"/>
              <a:buChar char="•"/>
              <a:defRPr/>
            </a:pPr>
            <a:r>
              <a:rPr lang="en-US" dirty="0">
                <a:latin typeface="+mn-lt"/>
              </a:rPr>
              <a:t>Time-bound</a:t>
            </a:r>
          </a:p>
        </p:txBody>
      </p:sp>
      <p:sp>
        <p:nvSpPr>
          <p:cNvPr id="19462" name="AutoShape 12"/>
          <p:cNvSpPr>
            <a:spLocks/>
          </p:cNvSpPr>
          <p:nvPr/>
        </p:nvSpPr>
        <p:spPr bwMode="auto">
          <a:xfrm>
            <a:off x="5562600" y="4876800"/>
            <a:ext cx="1171575" cy="942975"/>
          </a:xfrm>
          <a:prstGeom prst="borderCallout2">
            <a:avLst>
              <a:gd name="adj1" fmla="val 48991"/>
              <a:gd name="adj2" fmla="val -14514"/>
              <a:gd name="adj3" fmla="val 21718"/>
              <a:gd name="adj4" fmla="val -42745"/>
              <a:gd name="adj5" fmla="val -58208"/>
              <a:gd name="adj6" fmla="val -85926"/>
            </a:avLst>
          </a:prstGeom>
          <a:solidFill>
            <a:schemeClr val="accent1"/>
          </a:solidFill>
          <a:ln w="9525">
            <a:solidFill>
              <a:schemeClr val="tx1"/>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i="1"/>
              <a:t>See EPR Factor Links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p:txBody>
          <a:bodyPr/>
          <a:lstStyle/>
          <a:p>
            <a:pPr eaLnBrk="1" hangingPunct="1"/>
            <a:r>
              <a:rPr lang="en-US" altLang="en-US" smtClean="0"/>
              <a:t>Standards</a:t>
            </a:r>
          </a:p>
        </p:txBody>
      </p:sp>
      <p:sp>
        <p:nvSpPr>
          <p:cNvPr id="186373" name="Rectangle 5"/>
          <p:cNvSpPr>
            <a:spLocks noGrp="1" noChangeArrowheads="1"/>
          </p:cNvSpPr>
          <p:nvPr>
            <p:ph type="body" idx="1"/>
          </p:nvPr>
        </p:nvSpPr>
        <p:spPr>
          <a:xfrm>
            <a:off x="457200" y="1600200"/>
            <a:ext cx="7961313" cy="4114800"/>
          </a:xfrm>
        </p:spPr>
        <p:txBody>
          <a:bodyPr/>
          <a:lstStyle/>
          <a:p>
            <a:pPr eaLnBrk="1" hangingPunct="1">
              <a:lnSpc>
                <a:spcPct val="90000"/>
              </a:lnSpc>
            </a:pPr>
            <a:r>
              <a:rPr lang="en-US" altLang="en-US" sz="2800" smtClean="0"/>
              <a:t>Can be in various formats:</a:t>
            </a:r>
          </a:p>
          <a:p>
            <a:pPr lvl="1" eaLnBrk="1" hangingPunct="1">
              <a:lnSpc>
                <a:spcPct val="90000"/>
              </a:lnSpc>
            </a:pPr>
            <a:r>
              <a:rPr lang="en-US" altLang="en-US" sz="2400" smtClean="0"/>
              <a:t>Expectations, objectives, duties</a:t>
            </a:r>
          </a:p>
          <a:p>
            <a:pPr lvl="1" eaLnBrk="1" hangingPunct="1">
              <a:lnSpc>
                <a:spcPct val="90000"/>
              </a:lnSpc>
            </a:pPr>
            <a:r>
              <a:rPr lang="en-US" altLang="en-US" sz="2400" smtClean="0"/>
              <a:t>Goals, priorities, responsibilities </a:t>
            </a:r>
          </a:p>
          <a:p>
            <a:pPr lvl="1" eaLnBrk="1" hangingPunct="1">
              <a:lnSpc>
                <a:spcPct val="90000"/>
              </a:lnSpc>
            </a:pPr>
            <a:r>
              <a:rPr lang="en-US" altLang="en-US" sz="2400" smtClean="0"/>
              <a:t>Job duties correlated to expected results</a:t>
            </a:r>
          </a:p>
          <a:p>
            <a:pPr lvl="1" eaLnBrk="1" hangingPunct="1">
              <a:lnSpc>
                <a:spcPct val="90000"/>
              </a:lnSpc>
            </a:pPr>
            <a:r>
              <a:rPr lang="en-US" altLang="en-US" sz="2400" smtClean="0"/>
              <a:t>Job factors correlated with job standards</a:t>
            </a:r>
          </a:p>
          <a:p>
            <a:pPr eaLnBrk="1" hangingPunct="1">
              <a:lnSpc>
                <a:spcPct val="90000"/>
              </a:lnSpc>
            </a:pPr>
            <a:r>
              <a:rPr lang="en-US" altLang="en-US" sz="2800" smtClean="0"/>
              <a:t>Describe specific and measurable performance at the satisfactory level</a:t>
            </a:r>
          </a:p>
          <a:p>
            <a:pPr lvl="1" eaLnBrk="1" hangingPunct="1">
              <a:lnSpc>
                <a:spcPct val="90000"/>
              </a:lnSpc>
            </a:pPr>
            <a:r>
              <a:rPr lang="en-US" altLang="en-US" sz="2400" smtClean="0"/>
              <a:t>How much (quantity)</a:t>
            </a:r>
          </a:p>
          <a:p>
            <a:pPr lvl="1" eaLnBrk="1" hangingPunct="1">
              <a:lnSpc>
                <a:spcPct val="90000"/>
              </a:lnSpc>
            </a:pPr>
            <a:r>
              <a:rPr lang="en-US" altLang="en-US" sz="2400" smtClean="0"/>
              <a:t>How well (quality, results)</a:t>
            </a:r>
          </a:p>
          <a:p>
            <a:pPr lvl="1" eaLnBrk="1" hangingPunct="1">
              <a:lnSpc>
                <a:spcPct val="90000"/>
              </a:lnSpc>
            </a:pPr>
            <a:r>
              <a:rPr lang="en-US" altLang="en-US" sz="2400" smtClean="0"/>
              <a:t>By when (timeliness)</a:t>
            </a:r>
          </a:p>
          <a:p>
            <a:pPr lvl="1" eaLnBrk="1" hangingPunct="1">
              <a:lnSpc>
                <a:spcPct val="90000"/>
              </a:lnSpc>
            </a:pPr>
            <a:r>
              <a:rPr lang="en-US" altLang="en-US" sz="2400" smtClean="0"/>
              <a:t>At what cost (cost effectiveness)</a:t>
            </a:r>
          </a:p>
          <a:p>
            <a:pPr eaLnBrk="1" hangingPunct="1">
              <a:lnSpc>
                <a:spcPct val="90000"/>
              </a:lnSpc>
            </a:pPr>
            <a:endParaRPr lang="en-US" altLang="en-US" sz="280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373">
                                            <p:txEl>
                                              <p:pRg st="0" end="0"/>
                                            </p:txEl>
                                          </p:spTgt>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186373">
                                            <p:txEl>
                                              <p:pRg st="1" end="1"/>
                                            </p:txEl>
                                          </p:spTgt>
                                        </p:tgtEl>
                                        <p:attrNameLst>
                                          <p:attrName>style.visibility</p:attrName>
                                        </p:attrNameLst>
                                      </p:cBhvr>
                                      <p:to>
                                        <p:strVal val="visible"/>
                                      </p:to>
                                    </p:set>
                                    <p:animEffect transition="in" filter="fade">
                                      <p:cBhvr>
                                        <p:cTn id="9" dur="2000"/>
                                        <p:tgtEl>
                                          <p:spTgt spid="186373">
                                            <p:txEl>
                                              <p:pRg st="1" end="1"/>
                                            </p:txEl>
                                          </p:spTgt>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186373">
                                            <p:txEl>
                                              <p:pRg st="2" end="2"/>
                                            </p:txEl>
                                          </p:spTgt>
                                        </p:tgtEl>
                                        <p:attrNameLst>
                                          <p:attrName>style.visibility</p:attrName>
                                        </p:attrNameLst>
                                      </p:cBhvr>
                                      <p:to>
                                        <p:strVal val="visible"/>
                                      </p:to>
                                    </p:set>
                                    <p:animEffect transition="in" filter="fade">
                                      <p:cBhvr>
                                        <p:cTn id="12" dur="2000"/>
                                        <p:tgtEl>
                                          <p:spTgt spid="18637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86373">
                                            <p:txEl>
                                              <p:pRg st="3" end="3"/>
                                            </p:txEl>
                                          </p:spTgt>
                                        </p:tgtEl>
                                        <p:attrNameLst>
                                          <p:attrName>style.visibility</p:attrName>
                                        </p:attrNameLst>
                                      </p:cBhvr>
                                      <p:to>
                                        <p:strVal val="visible"/>
                                      </p:to>
                                    </p:set>
                                    <p:animEffect transition="in" filter="fade">
                                      <p:cBhvr>
                                        <p:cTn id="15" dur="2000"/>
                                        <p:tgtEl>
                                          <p:spTgt spid="18637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86373">
                                            <p:txEl>
                                              <p:pRg st="4" end="4"/>
                                            </p:txEl>
                                          </p:spTgt>
                                        </p:tgtEl>
                                        <p:attrNameLst>
                                          <p:attrName>style.visibility</p:attrName>
                                        </p:attrNameLst>
                                      </p:cBhvr>
                                      <p:to>
                                        <p:strVal val="visible"/>
                                      </p:to>
                                    </p:set>
                                    <p:animEffect transition="in" filter="fade">
                                      <p:cBhvr>
                                        <p:cTn id="18" dur="2000"/>
                                        <p:tgtEl>
                                          <p:spTgt spid="186373">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6373">
                                            <p:txEl>
                                              <p:pRg st="5" end="5"/>
                                            </p:txEl>
                                          </p:spTgt>
                                        </p:tgtEl>
                                        <p:attrNameLst>
                                          <p:attrName>style.visibility</p:attrName>
                                        </p:attrNameLst>
                                      </p:cBhvr>
                                      <p:to>
                                        <p:strVal val="visible"/>
                                      </p:to>
                                    </p:set>
                                  </p:childTnLst>
                                </p:cTn>
                              </p:par>
                              <p:par>
                                <p:cTn id="23" presetID="10" presetClass="entr" presetSubtype="0" fill="hold" grpId="0" nodeType="withEffect">
                                  <p:stCondLst>
                                    <p:cond delay="0"/>
                                  </p:stCondLst>
                                  <p:childTnLst>
                                    <p:set>
                                      <p:cBhvr>
                                        <p:cTn id="24" dur="1" fill="hold">
                                          <p:stCondLst>
                                            <p:cond delay="0"/>
                                          </p:stCondLst>
                                        </p:cTn>
                                        <p:tgtEl>
                                          <p:spTgt spid="186373">
                                            <p:txEl>
                                              <p:pRg st="6" end="6"/>
                                            </p:txEl>
                                          </p:spTgt>
                                        </p:tgtEl>
                                        <p:attrNameLst>
                                          <p:attrName>style.visibility</p:attrName>
                                        </p:attrNameLst>
                                      </p:cBhvr>
                                      <p:to>
                                        <p:strVal val="visible"/>
                                      </p:to>
                                    </p:set>
                                    <p:animEffect transition="in" filter="fade">
                                      <p:cBhvr>
                                        <p:cTn id="25" dur="2000"/>
                                        <p:tgtEl>
                                          <p:spTgt spid="18637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86373">
                                            <p:txEl>
                                              <p:pRg st="7" end="7"/>
                                            </p:txEl>
                                          </p:spTgt>
                                        </p:tgtEl>
                                        <p:attrNameLst>
                                          <p:attrName>style.visibility</p:attrName>
                                        </p:attrNameLst>
                                      </p:cBhvr>
                                      <p:to>
                                        <p:strVal val="visible"/>
                                      </p:to>
                                    </p:set>
                                    <p:animEffect transition="in" filter="fade">
                                      <p:cBhvr>
                                        <p:cTn id="28" dur="2000"/>
                                        <p:tgtEl>
                                          <p:spTgt spid="18637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86373">
                                            <p:txEl>
                                              <p:pRg st="8" end="8"/>
                                            </p:txEl>
                                          </p:spTgt>
                                        </p:tgtEl>
                                        <p:attrNameLst>
                                          <p:attrName>style.visibility</p:attrName>
                                        </p:attrNameLst>
                                      </p:cBhvr>
                                      <p:to>
                                        <p:strVal val="visible"/>
                                      </p:to>
                                    </p:set>
                                    <p:animEffect transition="in" filter="fade">
                                      <p:cBhvr>
                                        <p:cTn id="31" dur="2000"/>
                                        <p:tgtEl>
                                          <p:spTgt spid="186373">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86373">
                                            <p:txEl>
                                              <p:pRg st="9" end="9"/>
                                            </p:txEl>
                                          </p:spTgt>
                                        </p:tgtEl>
                                        <p:attrNameLst>
                                          <p:attrName>style.visibility</p:attrName>
                                        </p:attrNameLst>
                                      </p:cBhvr>
                                      <p:to>
                                        <p:strVal val="visible"/>
                                      </p:to>
                                    </p:set>
                                    <p:animEffect transition="in" filter="fade">
                                      <p:cBhvr>
                                        <p:cTn id="34" dur="2000"/>
                                        <p:tgtEl>
                                          <p:spTgt spid="18637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0"/>
            <a:ext cx="7793038" cy="1143000"/>
          </a:xfrm>
        </p:spPr>
        <p:txBody>
          <a:bodyPr/>
          <a:lstStyle/>
          <a:p>
            <a:pPr eaLnBrk="1" hangingPunct="1"/>
            <a:r>
              <a:rPr lang="en-US" altLang="en-US" smtClean="0"/>
              <a:t>Activity</a:t>
            </a:r>
          </a:p>
        </p:txBody>
      </p:sp>
      <p:sp>
        <p:nvSpPr>
          <p:cNvPr id="606212" name="WordArt 4"/>
          <p:cNvSpPr>
            <a:spLocks noChangeArrowheads="1" noChangeShapeType="1" noTextEdit="1"/>
          </p:cNvSpPr>
          <p:nvPr/>
        </p:nvSpPr>
        <p:spPr bwMode="auto">
          <a:xfrm>
            <a:off x="6807200" y="2281238"/>
            <a:ext cx="1371600" cy="1457325"/>
          </a:xfrm>
          <a:prstGeom prst="rect">
            <a:avLst/>
          </a:prstGeom>
        </p:spPr>
        <p:txBody>
          <a:bodyPr wrap="none" fromWordArt="1">
            <a:prstTxWarp prst="textSlantUp">
              <a:avLst>
                <a:gd name="adj" fmla="val 55556"/>
              </a:avLst>
            </a:prstTxWarp>
          </a:bodyPr>
          <a:lstStyle/>
          <a:p>
            <a:pPr algn="ctr"/>
            <a:r>
              <a:rPr lang="en-US" sz="3600" kern="10">
                <a:ln w="9525">
                  <a:solidFill>
                    <a:srgbClr val="000000"/>
                  </a:solidFill>
                  <a:miter lim="800000"/>
                  <a:headEnd/>
                  <a:tailEnd/>
                </a:ln>
                <a:solidFill>
                  <a:schemeClr val="hlink"/>
                </a:solidFill>
                <a:latin typeface="Arial Black"/>
              </a:rPr>
              <a:t>Often</a:t>
            </a:r>
          </a:p>
        </p:txBody>
      </p:sp>
      <p:sp>
        <p:nvSpPr>
          <p:cNvPr id="606213" name="WordArt 5"/>
          <p:cNvSpPr>
            <a:spLocks noChangeArrowheads="1" noChangeShapeType="1" noTextEdit="1"/>
          </p:cNvSpPr>
          <p:nvPr/>
        </p:nvSpPr>
        <p:spPr bwMode="auto">
          <a:xfrm>
            <a:off x="5513388" y="4146550"/>
            <a:ext cx="2790825" cy="6477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miter lim="800000"/>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Sometimes</a:t>
            </a:r>
          </a:p>
        </p:txBody>
      </p:sp>
      <p:sp>
        <p:nvSpPr>
          <p:cNvPr id="606214" name="WordArt 6"/>
          <p:cNvSpPr>
            <a:spLocks noChangeArrowheads="1" noChangeShapeType="1" noTextEdit="1"/>
          </p:cNvSpPr>
          <p:nvPr/>
        </p:nvSpPr>
        <p:spPr bwMode="auto">
          <a:xfrm>
            <a:off x="3187700" y="5189538"/>
            <a:ext cx="2527300" cy="936625"/>
          </a:xfrm>
          <a:prstGeom prst="rect">
            <a:avLst/>
          </a:prstGeom>
        </p:spPr>
        <p:txBody>
          <a:bodyPr wrap="none" fromWordArt="1">
            <a:prstTxWarp prst="textCanDown">
              <a:avLst>
                <a:gd name="adj" fmla="val 33333"/>
              </a:avLst>
            </a:prstTxWarp>
          </a:bodyPr>
          <a:lstStyle/>
          <a:p>
            <a:pPr algn="ctr"/>
            <a:r>
              <a:rPr lang="en-US" sz="3600" kern="10">
                <a:ln w="9525">
                  <a:solidFill>
                    <a:srgbClr val="000000"/>
                  </a:solidFill>
                  <a:miter lim="800000"/>
                  <a:headEnd/>
                  <a:tailEnd/>
                </a:ln>
                <a:solidFill>
                  <a:srgbClr val="339966"/>
                </a:solidFill>
                <a:latin typeface="Tahoma"/>
                <a:ea typeface="Tahoma"/>
                <a:cs typeface="Tahoma"/>
              </a:rPr>
              <a:t>Frequently</a:t>
            </a:r>
          </a:p>
        </p:txBody>
      </p:sp>
      <p:sp>
        <p:nvSpPr>
          <p:cNvPr id="606215" name="WordArt 7"/>
          <p:cNvSpPr>
            <a:spLocks noChangeArrowheads="1" noChangeShapeType="1" noTextEdit="1"/>
          </p:cNvSpPr>
          <p:nvPr/>
        </p:nvSpPr>
        <p:spPr bwMode="auto">
          <a:xfrm>
            <a:off x="3587750" y="3016250"/>
            <a:ext cx="1638300" cy="10160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sz="3600" kern="10">
                <a:ln w="9525">
                  <a:round/>
                  <a:headEnd/>
                  <a:tailEnd/>
                </a:ln>
                <a:gradFill rotWithShape="1">
                  <a:gsLst>
                    <a:gs pos="0">
                      <a:srgbClr val="FFFFCC"/>
                    </a:gs>
                    <a:gs pos="100000">
                      <a:srgbClr val="FF9999"/>
                    </a:gs>
                  </a:gsLst>
                  <a:lin ang="5400000" scaled="1"/>
                </a:gradFill>
                <a:latin typeface="Times New Roman"/>
                <a:cs typeface="Times New Roman"/>
              </a:rPr>
              <a:t>Rarely</a:t>
            </a:r>
          </a:p>
        </p:txBody>
      </p:sp>
      <p:sp>
        <p:nvSpPr>
          <p:cNvPr id="606216" name="WordArt 8"/>
          <p:cNvSpPr>
            <a:spLocks noChangeArrowheads="1" noChangeShapeType="1" noTextEdit="1"/>
          </p:cNvSpPr>
          <p:nvPr/>
        </p:nvSpPr>
        <p:spPr bwMode="auto">
          <a:xfrm>
            <a:off x="1273175" y="2090738"/>
            <a:ext cx="2438400" cy="1285875"/>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miter lim="800000"/>
                  <a:headEnd/>
                  <a:tailEnd/>
                </a:ln>
                <a:gradFill rotWithShape="1">
                  <a:gsLst>
                    <a:gs pos="0">
                      <a:srgbClr val="6600CC"/>
                    </a:gs>
                    <a:gs pos="100000">
                      <a:srgbClr val="CC00CC"/>
                    </a:gs>
                  </a:gsLst>
                  <a:lin ang="5400000" scaled="1"/>
                </a:gradFill>
                <a:effectLst>
                  <a:outerShdw dist="53882" dir="2700000" algn="ctr" rotWithShape="0">
                    <a:srgbClr val="9999FF"/>
                  </a:outerShdw>
                </a:effectLst>
                <a:latin typeface="Impact"/>
              </a:rPr>
              <a:t>Occasionally</a:t>
            </a:r>
          </a:p>
        </p:txBody>
      </p:sp>
      <p:sp>
        <p:nvSpPr>
          <p:cNvPr id="606217" name="WordArt 9"/>
          <p:cNvSpPr>
            <a:spLocks noChangeArrowheads="1" noChangeShapeType="1" noTextEdit="1"/>
          </p:cNvSpPr>
          <p:nvPr/>
        </p:nvSpPr>
        <p:spPr bwMode="auto">
          <a:xfrm>
            <a:off x="5159375" y="2127250"/>
            <a:ext cx="1162050" cy="647700"/>
          </a:xfrm>
          <a:prstGeom prst="rect">
            <a:avLst/>
          </a:prstGeom>
        </p:spPr>
        <p:txBody>
          <a:bodyPr wrap="none" fromWordArt="1">
            <a:prstTxWarp prst="textPlain">
              <a:avLst>
                <a:gd name="adj" fmla="val 50000"/>
              </a:avLst>
            </a:prstTxWarp>
            <a:scene3d>
              <a:camera prst="legacyPerspectiveBottomRight">
                <a:rot lat="0" lon="21239990" rev="0"/>
              </a:camera>
              <a:lightRig rig="legacyHarsh3" dir="l"/>
            </a:scene3d>
            <a:sp3d extrusionH="430200" prstMaterial="legacyMatte">
              <a:extrusionClr>
                <a:srgbClr val="C0C0C0"/>
              </a:extrusionClr>
            </a:sp3d>
          </a:bodyPr>
          <a:lstStyle/>
          <a:p>
            <a:pPr algn="ctr"/>
            <a:r>
              <a:rPr lang="en-US" sz="3600" kern="1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Arial Black"/>
              </a:rPr>
              <a:t>A lot</a:t>
            </a:r>
          </a:p>
        </p:txBody>
      </p:sp>
      <p:sp>
        <p:nvSpPr>
          <p:cNvPr id="606218" name="WordArt 10"/>
          <p:cNvSpPr>
            <a:spLocks noChangeArrowheads="1" noChangeShapeType="1" noTextEdit="1"/>
          </p:cNvSpPr>
          <p:nvPr/>
        </p:nvSpPr>
        <p:spPr bwMode="auto">
          <a:xfrm>
            <a:off x="1120775" y="3968750"/>
            <a:ext cx="1860550" cy="1179513"/>
          </a:xfrm>
          <a:prstGeom prst="rect">
            <a:avLst/>
          </a:prstGeom>
        </p:spPr>
        <p:txBody>
          <a:bodyPr wrap="none" fromWordArt="1">
            <a:prstTxWarp prst="textCascadeUp">
              <a:avLst>
                <a:gd name="adj" fmla="val 44444"/>
              </a:avLst>
            </a:prstTxWarp>
            <a:scene3d>
              <a:camera prst="legacyPerspectiveFront">
                <a:rot lat="20519987"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Impact"/>
              </a:rPr>
              <a:t>Usually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606216"/>
                                        </p:tgtEl>
                                        <p:attrNameLst>
                                          <p:attrName>style.visibility</p:attrName>
                                        </p:attrNameLst>
                                      </p:cBhvr>
                                      <p:to>
                                        <p:strVal val="visible"/>
                                      </p:to>
                                    </p:set>
                                    <p:animEffect transition="in" filter="fade">
                                      <p:cBhvr>
                                        <p:cTn id="7" dur="500"/>
                                        <p:tgtEl>
                                          <p:spTgt spid="606216"/>
                                        </p:tgtEl>
                                      </p:cBhvr>
                                    </p:animEffect>
                                  </p:childTnLst>
                                </p:cTn>
                              </p:par>
                              <p:par>
                                <p:cTn id="8" presetID="10" presetClass="entr" presetSubtype="0" fill="hold" grpId="0" nodeType="withEffect">
                                  <p:stCondLst>
                                    <p:cond delay="1000"/>
                                  </p:stCondLst>
                                  <p:childTnLst>
                                    <p:set>
                                      <p:cBhvr>
                                        <p:cTn id="9" dur="1" fill="hold">
                                          <p:stCondLst>
                                            <p:cond delay="0"/>
                                          </p:stCondLst>
                                        </p:cTn>
                                        <p:tgtEl>
                                          <p:spTgt spid="606217"/>
                                        </p:tgtEl>
                                        <p:attrNameLst>
                                          <p:attrName>style.visibility</p:attrName>
                                        </p:attrNameLst>
                                      </p:cBhvr>
                                      <p:to>
                                        <p:strVal val="visible"/>
                                      </p:to>
                                    </p:set>
                                    <p:animEffect transition="in" filter="fade">
                                      <p:cBhvr>
                                        <p:cTn id="10" dur="500"/>
                                        <p:tgtEl>
                                          <p:spTgt spid="606217"/>
                                        </p:tgtEl>
                                      </p:cBhvr>
                                    </p:animEffect>
                                  </p:childTnLst>
                                </p:cTn>
                              </p:par>
                              <p:par>
                                <p:cTn id="11" presetID="10" presetClass="entr" presetSubtype="0" fill="hold" grpId="0" nodeType="withEffect">
                                  <p:stCondLst>
                                    <p:cond delay="1500"/>
                                  </p:stCondLst>
                                  <p:childTnLst>
                                    <p:set>
                                      <p:cBhvr>
                                        <p:cTn id="12" dur="1" fill="hold">
                                          <p:stCondLst>
                                            <p:cond delay="0"/>
                                          </p:stCondLst>
                                        </p:cTn>
                                        <p:tgtEl>
                                          <p:spTgt spid="606212"/>
                                        </p:tgtEl>
                                        <p:attrNameLst>
                                          <p:attrName>style.visibility</p:attrName>
                                        </p:attrNameLst>
                                      </p:cBhvr>
                                      <p:to>
                                        <p:strVal val="visible"/>
                                      </p:to>
                                    </p:set>
                                    <p:animEffect transition="in" filter="fade">
                                      <p:cBhvr>
                                        <p:cTn id="13" dur="500"/>
                                        <p:tgtEl>
                                          <p:spTgt spid="606212"/>
                                        </p:tgtEl>
                                      </p:cBhvr>
                                    </p:animEffect>
                                  </p:childTnLst>
                                </p:cTn>
                              </p:par>
                              <p:par>
                                <p:cTn id="14" presetID="10" presetClass="entr" presetSubtype="0" fill="hold" grpId="0" nodeType="withEffect">
                                  <p:stCondLst>
                                    <p:cond delay="2000"/>
                                  </p:stCondLst>
                                  <p:childTnLst>
                                    <p:set>
                                      <p:cBhvr>
                                        <p:cTn id="15" dur="1" fill="hold">
                                          <p:stCondLst>
                                            <p:cond delay="0"/>
                                          </p:stCondLst>
                                        </p:cTn>
                                        <p:tgtEl>
                                          <p:spTgt spid="606215"/>
                                        </p:tgtEl>
                                        <p:attrNameLst>
                                          <p:attrName>style.visibility</p:attrName>
                                        </p:attrNameLst>
                                      </p:cBhvr>
                                      <p:to>
                                        <p:strVal val="visible"/>
                                      </p:to>
                                    </p:set>
                                    <p:animEffect transition="in" filter="fade">
                                      <p:cBhvr>
                                        <p:cTn id="16" dur="500"/>
                                        <p:tgtEl>
                                          <p:spTgt spid="606215"/>
                                        </p:tgtEl>
                                      </p:cBhvr>
                                    </p:animEffect>
                                  </p:childTnLst>
                                </p:cTn>
                              </p:par>
                              <p:par>
                                <p:cTn id="17" presetID="10" presetClass="entr" presetSubtype="0" fill="hold" grpId="0" nodeType="withEffect">
                                  <p:stCondLst>
                                    <p:cond delay="2500"/>
                                  </p:stCondLst>
                                  <p:childTnLst>
                                    <p:set>
                                      <p:cBhvr>
                                        <p:cTn id="18" dur="1" fill="hold">
                                          <p:stCondLst>
                                            <p:cond delay="0"/>
                                          </p:stCondLst>
                                        </p:cTn>
                                        <p:tgtEl>
                                          <p:spTgt spid="606218"/>
                                        </p:tgtEl>
                                        <p:attrNameLst>
                                          <p:attrName>style.visibility</p:attrName>
                                        </p:attrNameLst>
                                      </p:cBhvr>
                                      <p:to>
                                        <p:strVal val="visible"/>
                                      </p:to>
                                    </p:set>
                                    <p:animEffect transition="in" filter="fade">
                                      <p:cBhvr>
                                        <p:cTn id="19" dur="500"/>
                                        <p:tgtEl>
                                          <p:spTgt spid="606218"/>
                                        </p:tgtEl>
                                      </p:cBhvr>
                                    </p:animEffect>
                                  </p:childTnLst>
                                </p:cTn>
                              </p:par>
                              <p:par>
                                <p:cTn id="20" presetID="10" presetClass="entr" presetSubtype="0" fill="hold" grpId="0" nodeType="withEffect">
                                  <p:stCondLst>
                                    <p:cond delay="3000"/>
                                  </p:stCondLst>
                                  <p:childTnLst>
                                    <p:set>
                                      <p:cBhvr>
                                        <p:cTn id="21" dur="1" fill="hold">
                                          <p:stCondLst>
                                            <p:cond delay="0"/>
                                          </p:stCondLst>
                                        </p:cTn>
                                        <p:tgtEl>
                                          <p:spTgt spid="606213"/>
                                        </p:tgtEl>
                                        <p:attrNameLst>
                                          <p:attrName>style.visibility</p:attrName>
                                        </p:attrNameLst>
                                      </p:cBhvr>
                                      <p:to>
                                        <p:strVal val="visible"/>
                                      </p:to>
                                    </p:set>
                                    <p:animEffect transition="in" filter="fade">
                                      <p:cBhvr>
                                        <p:cTn id="22" dur="500"/>
                                        <p:tgtEl>
                                          <p:spTgt spid="606213"/>
                                        </p:tgtEl>
                                      </p:cBhvr>
                                    </p:animEffect>
                                  </p:childTnLst>
                                </p:cTn>
                              </p:par>
                              <p:par>
                                <p:cTn id="23" presetID="10" presetClass="entr" presetSubtype="0" fill="hold" grpId="0" nodeType="withEffect">
                                  <p:stCondLst>
                                    <p:cond delay="3500"/>
                                  </p:stCondLst>
                                  <p:childTnLst>
                                    <p:set>
                                      <p:cBhvr>
                                        <p:cTn id="24" dur="1" fill="hold">
                                          <p:stCondLst>
                                            <p:cond delay="0"/>
                                          </p:stCondLst>
                                        </p:cTn>
                                        <p:tgtEl>
                                          <p:spTgt spid="606214"/>
                                        </p:tgtEl>
                                        <p:attrNameLst>
                                          <p:attrName>style.visibility</p:attrName>
                                        </p:attrNameLst>
                                      </p:cBhvr>
                                      <p:to>
                                        <p:strVal val="visible"/>
                                      </p:to>
                                    </p:set>
                                    <p:animEffect transition="in" filter="fade">
                                      <p:cBhvr>
                                        <p:cTn id="25" dur="500"/>
                                        <p:tgtEl>
                                          <p:spTgt spid="606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6212" grpId="0" animBg="1"/>
      <p:bldP spid="606213" grpId="0" animBg="1"/>
      <p:bldP spid="606214" grpId="0" animBg="1"/>
      <p:bldP spid="606215" grpId="0" animBg="1"/>
      <p:bldP spid="606216" grpId="0" animBg="1"/>
      <p:bldP spid="606217" grpId="0" animBg="1"/>
      <p:bldP spid="6062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04800" y="0"/>
            <a:ext cx="8839200" cy="1143000"/>
          </a:xfrm>
        </p:spPr>
        <p:txBody>
          <a:bodyPr/>
          <a:lstStyle/>
          <a:p>
            <a:pPr eaLnBrk="1" hangingPunct="1"/>
            <a:r>
              <a:rPr lang="en-US" altLang="en-US" sz="4000" smtClean="0"/>
              <a:t>Job Factor Links</a:t>
            </a:r>
          </a:p>
        </p:txBody>
      </p:sp>
      <p:sp>
        <p:nvSpPr>
          <p:cNvPr id="22531" name="Rectangle 3"/>
          <p:cNvSpPr>
            <a:spLocks noGrp="1" noChangeArrowheads="1"/>
          </p:cNvSpPr>
          <p:nvPr>
            <p:ph type="body" idx="1"/>
          </p:nvPr>
        </p:nvSpPr>
        <p:spPr>
          <a:xfrm>
            <a:off x="381000" y="1524000"/>
            <a:ext cx="7772400" cy="3676650"/>
          </a:xfrm>
        </p:spPr>
        <p:txBody>
          <a:bodyPr/>
          <a:lstStyle/>
          <a:p>
            <a:pPr eaLnBrk="1" hangingPunct="1"/>
            <a:r>
              <a:rPr lang="en-US" altLang="en-US" smtClean="0"/>
              <a:t>Job Factor Links provide expanded explanations of the various issues and behaviors that are included in assessing and measuring each job factor.</a:t>
            </a:r>
          </a:p>
          <a:p>
            <a:pPr eaLnBrk="1" hangingPunct="1"/>
            <a:r>
              <a:rPr lang="en-US" altLang="en-US" smtClean="0"/>
              <a:t>You can access an online version</a:t>
            </a:r>
            <a:r>
              <a:rPr lang="en-US" altLang="en-US" u="sng" smtClean="0">
                <a:hlinkClick r:id="rId3"/>
              </a:rPr>
              <a:t> </a:t>
            </a:r>
            <a:r>
              <a:rPr lang="en-US" altLang="en-US" smtClean="0"/>
              <a:t>of the 363L form and Links on the </a:t>
            </a:r>
            <a:r>
              <a:rPr lang="en-US" altLang="en-US" smtClean="0">
                <a:solidFill>
                  <a:schemeClr val="tx2"/>
                </a:solidFill>
              </a:rPr>
              <a:t>WPD</a:t>
            </a:r>
            <a:r>
              <a:rPr lang="en-US" altLang="en-US" smtClean="0"/>
              <a:t> website.</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Grp="1" noChangeArrowheads="1"/>
          </p:cNvSpPr>
          <p:nvPr>
            <p:ph type="title"/>
          </p:nvPr>
        </p:nvSpPr>
        <p:spPr/>
        <p:txBody>
          <a:bodyPr/>
          <a:lstStyle/>
          <a:p>
            <a:pPr eaLnBrk="1" hangingPunct="1"/>
            <a:r>
              <a:rPr lang="en-US" altLang="en-US" sz="4000" smtClean="0"/>
              <a:t>Improve Vague Standards</a:t>
            </a:r>
          </a:p>
        </p:txBody>
      </p:sp>
      <p:sp>
        <p:nvSpPr>
          <p:cNvPr id="23555" name="Rectangle 6"/>
          <p:cNvSpPr>
            <a:spLocks noGrp="1" noChangeArrowheads="1"/>
          </p:cNvSpPr>
          <p:nvPr>
            <p:ph type="body" idx="1"/>
          </p:nvPr>
        </p:nvSpPr>
        <p:spPr>
          <a:xfrm>
            <a:off x="457200" y="1524000"/>
            <a:ext cx="7772400" cy="3976688"/>
          </a:xfrm>
        </p:spPr>
        <p:txBody>
          <a:bodyPr/>
          <a:lstStyle/>
          <a:p>
            <a:pPr marL="609600" indent="-609600" eaLnBrk="1" hangingPunct="1">
              <a:lnSpc>
                <a:spcPct val="75000"/>
              </a:lnSpc>
              <a:spcBef>
                <a:spcPct val="50000"/>
              </a:spcBef>
              <a:buFontTx/>
              <a:buAutoNum type="arabicPeriod"/>
            </a:pPr>
            <a:r>
              <a:rPr lang="en-US" altLang="en-US" sz="2800" smtClean="0">
                <a:latin typeface="Arial" charset="0"/>
              </a:rPr>
              <a:t>Review seven sample standards against criteria &amp; rewrite them so that they meet the first three criteria for standards:</a:t>
            </a:r>
          </a:p>
          <a:p>
            <a:pPr marL="990600" lvl="1" indent="-533400" eaLnBrk="1" hangingPunct="1">
              <a:lnSpc>
                <a:spcPct val="75000"/>
              </a:lnSpc>
              <a:spcBef>
                <a:spcPct val="50000"/>
              </a:spcBef>
              <a:buFont typeface="Wingdings" pitchFamily="2" charset="2"/>
              <a:buChar char="ü"/>
            </a:pPr>
            <a:r>
              <a:rPr lang="en-US" altLang="en-US" smtClean="0">
                <a:latin typeface="Arial" charset="0"/>
              </a:rPr>
              <a:t>Achievable</a:t>
            </a:r>
          </a:p>
          <a:p>
            <a:pPr marL="990600" lvl="1" indent="-533400" eaLnBrk="1" hangingPunct="1">
              <a:lnSpc>
                <a:spcPct val="90000"/>
              </a:lnSpc>
              <a:spcBef>
                <a:spcPct val="0"/>
              </a:spcBef>
              <a:buFont typeface="Wingdings" pitchFamily="2" charset="2"/>
              <a:buChar char="ü"/>
            </a:pPr>
            <a:r>
              <a:rPr lang="en-US" altLang="en-US" smtClean="0">
                <a:latin typeface="Arial" charset="0"/>
              </a:rPr>
              <a:t>Measurable</a:t>
            </a:r>
          </a:p>
          <a:p>
            <a:pPr marL="990600" lvl="1" indent="-533400" eaLnBrk="1" hangingPunct="1">
              <a:lnSpc>
                <a:spcPct val="90000"/>
              </a:lnSpc>
              <a:spcBef>
                <a:spcPct val="0"/>
              </a:spcBef>
              <a:buFont typeface="Wingdings" pitchFamily="2" charset="2"/>
              <a:buChar char="ü"/>
            </a:pPr>
            <a:r>
              <a:rPr lang="en-US" altLang="en-US" smtClean="0">
                <a:latin typeface="Arial" charset="0"/>
              </a:rPr>
              <a:t>Observable</a:t>
            </a:r>
          </a:p>
          <a:p>
            <a:pPr marL="609600" indent="-609600" eaLnBrk="1" hangingPunct="1">
              <a:lnSpc>
                <a:spcPct val="90000"/>
              </a:lnSpc>
              <a:spcBef>
                <a:spcPct val="0"/>
              </a:spcBef>
              <a:buFontTx/>
              <a:buAutoNum type="arabicPeriod" startAt="2"/>
            </a:pPr>
            <a:r>
              <a:rPr lang="en-US" altLang="en-US" sz="2800" smtClean="0">
                <a:latin typeface="Arial" charset="0"/>
              </a:rPr>
              <a:t>Identify which EPR factor each standard is an example of </a:t>
            </a:r>
            <a:r>
              <a:rPr lang="en-US" altLang="en-US" sz="2000" smtClean="0">
                <a:latin typeface="Arial" charset="0"/>
              </a:rPr>
              <a:t>(Job Knowledge, Work Habits, etc.)</a:t>
            </a:r>
          </a:p>
        </p:txBody>
      </p:sp>
      <p:sp>
        <p:nvSpPr>
          <p:cNvPr id="23556" name="Text Box 9"/>
          <p:cNvSpPr txBox="1">
            <a:spLocks noChangeArrowheads="1"/>
          </p:cNvSpPr>
          <p:nvPr/>
        </p:nvSpPr>
        <p:spPr bwMode="auto">
          <a:xfrm>
            <a:off x="1295400" y="5029200"/>
            <a:ext cx="41052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i="1"/>
              <a:t>You can make up the standards… or use those you may be familiar with.</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Factor Method</a:t>
            </a:r>
          </a:p>
        </p:txBody>
      </p:sp>
      <p:sp>
        <p:nvSpPr>
          <p:cNvPr id="24579" name="Rectangle 3"/>
          <p:cNvSpPr>
            <a:spLocks noGrp="1" noChangeArrowheads="1"/>
          </p:cNvSpPr>
          <p:nvPr>
            <p:ph type="body" idx="1"/>
          </p:nvPr>
        </p:nvSpPr>
        <p:spPr/>
        <p:txBody>
          <a:bodyPr/>
          <a:lstStyle/>
          <a:p>
            <a:pPr marL="609600" indent="-609600" eaLnBrk="1" hangingPunct="1">
              <a:buSzPct val="75000"/>
              <a:buFont typeface="Wingdings" pitchFamily="2" charset="2"/>
              <a:buAutoNum type="arabicPeriod"/>
            </a:pPr>
            <a:r>
              <a:rPr lang="en-US" altLang="en-US" sz="2800" smtClean="0"/>
              <a:t>Ensure position description is current</a:t>
            </a:r>
          </a:p>
          <a:p>
            <a:pPr marL="609600" indent="-609600" eaLnBrk="1" hangingPunct="1">
              <a:buSzPct val="75000"/>
              <a:buFont typeface="Wingdings" pitchFamily="2" charset="2"/>
              <a:buAutoNum type="arabicPeriod"/>
            </a:pPr>
            <a:r>
              <a:rPr lang="en-US" altLang="en-US" sz="2800" smtClean="0"/>
              <a:t>Review performance factors with employee</a:t>
            </a:r>
          </a:p>
          <a:p>
            <a:pPr marL="609600" indent="-609600" eaLnBrk="1" hangingPunct="1">
              <a:buSzPct val="75000"/>
              <a:buFont typeface="Wingdings" pitchFamily="2" charset="2"/>
              <a:buAutoNum type="arabicPeriod"/>
            </a:pPr>
            <a:r>
              <a:rPr lang="en-US" altLang="en-US" sz="2800" smtClean="0"/>
              <a:t>Develop performance standards and expectations for each factor</a:t>
            </a:r>
          </a:p>
          <a:p>
            <a:pPr marL="609600" indent="-609600" eaLnBrk="1" hangingPunct="1">
              <a:buSzPct val="75000"/>
              <a:buFont typeface="Wingdings" pitchFamily="2" charset="2"/>
              <a:buAutoNum type="arabicPeriod"/>
            </a:pPr>
            <a:r>
              <a:rPr lang="en-US" altLang="en-US" sz="2800" smtClean="0"/>
              <a:t>Determine under which factor each standard/expectation falls</a:t>
            </a:r>
          </a:p>
          <a:p>
            <a:pPr marL="609600" indent="-609600" eaLnBrk="1" hangingPunct="1">
              <a:buSzPct val="75000"/>
              <a:buFont typeface="Wingdings" pitchFamily="2" charset="2"/>
              <a:buAutoNum type="arabicPeriod"/>
            </a:pPr>
            <a:r>
              <a:rPr lang="en-US" altLang="en-US" sz="2800" smtClean="0"/>
              <a:t>Work with employee to achieve agreement on standards and how they relate to factors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28600" y="-76200"/>
            <a:ext cx="7793038" cy="1143000"/>
          </a:xfrm>
        </p:spPr>
        <p:txBody>
          <a:bodyPr/>
          <a:lstStyle/>
          <a:p>
            <a:pPr eaLnBrk="1" hangingPunct="1"/>
            <a:r>
              <a:rPr lang="en-US" altLang="en-US" sz="4000" smtClean="0"/>
              <a:t>Activity</a:t>
            </a:r>
          </a:p>
        </p:txBody>
      </p:sp>
      <p:sp>
        <p:nvSpPr>
          <p:cNvPr id="25603" name="Rectangle 3"/>
          <p:cNvSpPr>
            <a:spLocks noGrp="1" noChangeArrowheads="1"/>
          </p:cNvSpPr>
          <p:nvPr>
            <p:ph type="body" sz="half" idx="1"/>
          </p:nvPr>
        </p:nvSpPr>
        <p:spPr>
          <a:xfrm>
            <a:off x="533400" y="2286000"/>
            <a:ext cx="7150100" cy="4114800"/>
          </a:xfrm>
        </p:spPr>
        <p:txBody>
          <a:bodyPr/>
          <a:lstStyle/>
          <a:p>
            <a:pPr eaLnBrk="1" hangingPunct="1"/>
            <a:r>
              <a:rPr lang="en-US" altLang="en-US" sz="2800" smtClean="0"/>
              <a:t>Write down a duty</a:t>
            </a:r>
          </a:p>
          <a:p>
            <a:pPr eaLnBrk="1" hangingPunct="1"/>
            <a:r>
              <a:rPr lang="en-US" altLang="en-US" sz="2800" smtClean="0"/>
              <a:t>Write down three supportive activities</a:t>
            </a:r>
          </a:p>
          <a:p>
            <a:pPr eaLnBrk="1" hangingPunct="1"/>
            <a:r>
              <a:rPr lang="en-US" altLang="en-US" sz="2800" smtClean="0"/>
              <a:t>Write standards for each supportive activity</a:t>
            </a:r>
          </a:p>
          <a:p>
            <a:pPr eaLnBrk="1" hangingPunct="1"/>
            <a:r>
              <a:rPr lang="en-US" altLang="en-US" sz="2800" smtClean="0"/>
              <a:t>Indicate the related job factor(s)</a:t>
            </a:r>
          </a:p>
        </p:txBody>
      </p:sp>
      <p:sp>
        <p:nvSpPr>
          <p:cNvPr id="12" name="Rectangle 11"/>
          <p:cNvSpPr/>
          <p:nvPr/>
        </p:nvSpPr>
        <p:spPr>
          <a:xfrm>
            <a:off x="685800" y="1600200"/>
            <a:ext cx="6934200" cy="523875"/>
          </a:xfrm>
          <a:prstGeom prst="rect">
            <a:avLst/>
          </a:prstGeom>
        </p:spPr>
        <p:txBody>
          <a:bodyPr>
            <a:spAutoFit/>
          </a:bodyPr>
          <a:lstStyle/>
          <a:p>
            <a:pPr>
              <a:defRPr/>
            </a:pPr>
            <a:r>
              <a:rPr lang="en-US" sz="2800" b="1" dirty="0">
                <a:latin typeface="+mn-lt"/>
              </a:rPr>
              <a:t>Developing Standards</a:t>
            </a: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t>Job Factors</a:t>
            </a:r>
          </a:p>
        </p:txBody>
      </p:sp>
      <p:sp>
        <p:nvSpPr>
          <p:cNvPr id="26627" name="Rectangle 3"/>
          <p:cNvSpPr>
            <a:spLocks noGrp="1" noChangeArrowheads="1"/>
          </p:cNvSpPr>
          <p:nvPr>
            <p:ph type="body" idx="1"/>
          </p:nvPr>
        </p:nvSpPr>
        <p:spPr/>
        <p:txBody>
          <a:bodyPr/>
          <a:lstStyle/>
          <a:p>
            <a:pPr eaLnBrk="1" hangingPunct="1"/>
            <a:r>
              <a:rPr lang="en-US" altLang="en-US" smtClean="0"/>
              <a:t>Job knowledge / skills</a:t>
            </a:r>
          </a:p>
          <a:p>
            <a:pPr eaLnBrk="1" hangingPunct="1"/>
            <a:r>
              <a:rPr lang="en-US" altLang="en-US" smtClean="0"/>
              <a:t>Work results</a:t>
            </a:r>
          </a:p>
          <a:p>
            <a:pPr eaLnBrk="1" hangingPunct="1"/>
            <a:r>
              <a:rPr lang="en-US" altLang="en-US" smtClean="0"/>
              <a:t>Communications</a:t>
            </a:r>
          </a:p>
          <a:p>
            <a:pPr eaLnBrk="1" hangingPunct="1"/>
            <a:r>
              <a:rPr lang="en-US" altLang="en-US" smtClean="0"/>
              <a:t>Initiative / problem solving</a:t>
            </a:r>
          </a:p>
          <a:p>
            <a:pPr eaLnBrk="1" hangingPunct="1"/>
            <a:r>
              <a:rPr lang="en-US" altLang="en-US" smtClean="0"/>
              <a:t>Interpersonal relations / EEO</a:t>
            </a:r>
          </a:p>
          <a:p>
            <a:pPr eaLnBrk="1" hangingPunct="1"/>
            <a:r>
              <a:rPr lang="en-US" altLang="en-US" smtClean="0"/>
              <a:t>Work habits</a:t>
            </a:r>
          </a:p>
          <a:p>
            <a:pPr eaLnBrk="1" hangingPunct="1"/>
            <a:r>
              <a:rPr lang="en-US" altLang="en-US" smtClean="0"/>
              <a:t>Supervision / management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66800" y="0"/>
            <a:ext cx="7793038" cy="1143000"/>
          </a:xfrm>
        </p:spPr>
        <p:txBody>
          <a:bodyPr/>
          <a:lstStyle/>
          <a:p>
            <a:pPr eaLnBrk="1" hangingPunct="1"/>
            <a:r>
              <a:rPr lang="en-US" altLang="en-US" smtClean="0"/>
              <a:t>Introductions</a:t>
            </a:r>
          </a:p>
        </p:txBody>
      </p:sp>
      <p:sp>
        <p:nvSpPr>
          <p:cNvPr id="9219" name="Rectangle 3"/>
          <p:cNvSpPr>
            <a:spLocks noGrp="1" noChangeArrowheads="1"/>
          </p:cNvSpPr>
          <p:nvPr>
            <p:ph type="body" sz="half" idx="1"/>
          </p:nvPr>
        </p:nvSpPr>
        <p:spPr>
          <a:xfrm>
            <a:off x="1182688" y="2017713"/>
            <a:ext cx="6032500" cy="4114800"/>
          </a:xfrm>
        </p:spPr>
        <p:txBody>
          <a:bodyPr/>
          <a:lstStyle/>
          <a:p>
            <a:pPr eaLnBrk="1" hangingPunct="1"/>
            <a:r>
              <a:rPr lang="en-US" altLang="en-US" sz="2800" smtClean="0"/>
              <a:t>Name and Agency</a:t>
            </a:r>
          </a:p>
          <a:p>
            <a:pPr eaLnBrk="1" hangingPunct="1"/>
            <a:r>
              <a:rPr lang="en-US" altLang="en-US" sz="2800" smtClean="0"/>
              <a:t>How long worked as a supervisor</a:t>
            </a:r>
          </a:p>
          <a:p>
            <a:pPr eaLnBrk="1" hangingPunct="1"/>
            <a:r>
              <a:rPr lang="en-US" altLang="en-US" sz="2800" smtClean="0"/>
              <a:t>How many employees do you rate or review</a:t>
            </a:r>
          </a:p>
          <a:p>
            <a:pPr eaLnBrk="1" hangingPunct="1"/>
            <a:r>
              <a:rPr lang="en-US" altLang="en-US" sz="2800" smtClean="0"/>
              <a:t>Questions, issues, or concerns on EPR</a:t>
            </a: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z="3600" smtClean="0"/>
              <a:t>Weighting Standards &amp; Factors</a:t>
            </a:r>
          </a:p>
        </p:txBody>
      </p:sp>
      <p:sp>
        <p:nvSpPr>
          <p:cNvPr id="27651" name="Rectangle 3"/>
          <p:cNvSpPr>
            <a:spLocks noGrp="1" noChangeArrowheads="1"/>
          </p:cNvSpPr>
          <p:nvPr>
            <p:ph type="body" idx="1"/>
          </p:nvPr>
        </p:nvSpPr>
        <p:spPr/>
        <p:txBody>
          <a:bodyPr/>
          <a:lstStyle/>
          <a:p>
            <a:pPr eaLnBrk="1" hangingPunct="1">
              <a:buClr>
                <a:schemeClr val="hlink"/>
              </a:buClr>
            </a:pPr>
            <a:r>
              <a:rPr lang="en-US" altLang="en-US" smtClean="0"/>
              <a:t>Discuss with employee</a:t>
            </a:r>
          </a:p>
          <a:p>
            <a:pPr eaLnBrk="1" hangingPunct="1">
              <a:buClr>
                <a:schemeClr val="hlink"/>
              </a:buClr>
            </a:pPr>
            <a:r>
              <a:rPr lang="en-US" altLang="en-US" smtClean="0"/>
              <a:t>Write weight/value on form</a:t>
            </a:r>
          </a:p>
          <a:p>
            <a:pPr eaLnBrk="1" hangingPunct="1">
              <a:buClr>
                <a:schemeClr val="hlink"/>
              </a:buClr>
            </a:pPr>
            <a:r>
              <a:rPr lang="en-US" altLang="en-US" smtClean="0"/>
              <a:t>Percentage = value to whole job</a:t>
            </a:r>
          </a:p>
          <a:p>
            <a:pPr eaLnBrk="1" hangingPunct="1">
              <a:buClr>
                <a:schemeClr val="hlink"/>
              </a:buClr>
            </a:pPr>
            <a:r>
              <a:rPr lang="en-US" altLang="en-US" smtClean="0"/>
              <a:t>Refer to weights during progress review</a:t>
            </a:r>
          </a:p>
          <a:p>
            <a:pPr eaLnBrk="1" hangingPunct="1">
              <a:buClr>
                <a:schemeClr val="hlink"/>
              </a:buClr>
            </a:pPr>
            <a:r>
              <a:rPr lang="en-US" altLang="en-US" smtClean="0"/>
              <a:t>Document weighting rationale in written comments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81000" y="0"/>
            <a:ext cx="5251450" cy="1143000"/>
          </a:xfrm>
        </p:spPr>
        <p:txBody>
          <a:bodyPr/>
          <a:lstStyle/>
          <a:p>
            <a:pPr eaLnBrk="1" hangingPunct="1"/>
            <a:r>
              <a:rPr lang="en-US" altLang="en-US" smtClean="0"/>
              <a:t>Implement</a:t>
            </a:r>
          </a:p>
        </p:txBody>
      </p:sp>
      <p:sp>
        <p:nvSpPr>
          <p:cNvPr id="28675" name="Rectangle 3"/>
          <p:cNvSpPr>
            <a:spLocks noGrp="1" noChangeArrowheads="1"/>
          </p:cNvSpPr>
          <p:nvPr>
            <p:ph type="body" sz="half" idx="1"/>
          </p:nvPr>
        </p:nvSpPr>
        <p:spPr>
          <a:xfrm>
            <a:off x="304800" y="1828800"/>
            <a:ext cx="3802063" cy="4114800"/>
          </a:xfrm>
        </p:spPr>
        <p:txBody>
          <a:bodyPr/>
          <a:lstStyle/>
          <a:p>
            <a:pPr eaLnBrk="1" hangingPunct="1"/>
            <a:r>
              <a:rPr lang="en-US" altLang="en-US" sz="2800" smtClean="0"/>
              <a:t>Observe</a:t>
            </a:r>
          </a:p>
          <a:p>
            <a:pPr eaLnBrk="1" hangingPunct="1"/>
            <a:r>
              <a:rPr lang="en-US" altLang="en-US" sz="2800" smtClean="0"/>
              <a:t>Coach &amp; Mentor</a:t>
            </a:r>
          </a:p>
          <a:p>
            <a:pPr eaLnBrk="1" hangingPunct="1"/>
            <a:r>
              <a:rPr lang="en-US" altLang="en-US" sz="2800" smtClean="0"/>
              <a:t>Informal feedback</a:t>
            </a:r>
          </a:p>
        </p:txBody>
      </p:sp>
      <p:grpSp>
        <p:nvGrpSpPr>
          <p:cNvPr id="28676" name="Group 8"/>
          <p:cNvGrpSpPr>
            <a:grpSpLocks/>
          </p:cNvGrpSpPr>
          <p:nvPr/>
        </p:nvGrpSpPr>
        <p:grpSpPr bwMode="auto">
          <a:xfrm>
            <a:off x="4419600" y="1828800"/>
            <a:ext cx="3903663" cy="4114800"/>
            <a:chOff x="5103813" y="2017713"/>
            <a:chExt cx="3903662" cy="4114800"/>
          </a:xfrm>
        </p:grpSpPr>
        <p:grpSp>
          <p:nvGrpSpPr>
            <p:cNvPr id="28677" name="Diagram 4"/>
            <p:cNvGrpSpPr>
              <a:grpSpLocks noChangeAspect="1"/>
            </p:cNvGrpSpPr>
            <p:nvPr/>
          </p:nvGrpSpPr>
          <p:grpSpPr bwMode="auto">
            <a:xfrm>
              <a:off x="5103813" y="2017713"/>
              <a:ext cx="3903662" cy="4114800"/>
              <a:chOff x="3215" y="1271"/>
              <a:chExt cx="2459" cy="2592"/>
            </a:xfrm>
          </p:grpSpPr>
          <p:sp>
            <p:nvSpPr>
              <p:cNvPr id="28680" name="AutoShape 5"/>
              <p:cNvSpPr>
                <a:spLocks noChangeAspect="1" noChangeArrowheads="1" noTextEdit="1"/>
              </p:cNvSpPr>
              <p:nvPr/>
            </p:nvSpPr>
            <p:spPr bwMode="auto">
              <a:xfrm>
                <a:off x="3215" y="1271"/>
                <a:ext cx="2459" cy="2592"/>
              </a:xfrm>
              <a:prstGeom prst="rect">
                <a:avLst/>
              </a:prstGeom>
              <a:gradFill rotWithShape="1">
                <a:gsLst>
                  <a:gs pos="0">
                    <a:srgbClr val="DDDDDD"/>
                  </a:gs>
                  <a:gs pos="100000">
                    <a:srgbClr val="6666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8681" name="_s5124"/>
              <p:cNvSpPr>
                <a:spLocks noChangeArrowheads="1" noTextEdit="1"/>
              </p:cNvSpPr>
              <p:nvPr/>
            </p:nvSpPr>
            <p:spPr bwMode="auto">
              <a:xfrm>
                <a:off x="3365" y="1487"/>
                <a:ext cx="2160" cy="21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00 h 21600"/>
                </a:gdLst>
                <a:ahLst/>
                <a:cxnLst>
                  <a:cxn ang="T8">
                    <a:pos x="T0" y="T1"/>
                  </a:cxn>
                  <a:cxn ang="T9">
                    <a:pos x="T2" y="T3"/>
                  </a:cxn>
                  <a:cxn ang="T10">
                    <a:pos x="T4" y="T5"/>
                  </a:cxn>
                  <a:cxn ang="T11">
                    <a:pos x="T6" y="T7"/>
                  </a:cxn>
                </a:cxnLst>
                <a:rect l="T12" t="T13" r="T14" b="T15"/>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p:spPr>
            <p:txBody>
              <a:bodyPr anchor="ctr"/>
              <a:lstStyle/>
              <a:p>
                <a:endParaRPr lang="en-US"/>
              </a:p>
            </p:txBody>
          </p:sp>
          <p:sp>
            <p:nvSpPr>
              <p:cNvPr id="28682" name="_s5125"/>
              <p:cNvSpPr>
                <a:spLocks noChangeArrowheads="1" noTextEdit="1"/>
              </p:cNvSpPr>
              <p:nvPr/>
            </p:nvSpPr>
            <p:spPr bwMode="auto">
              <a:xfrm rot="7200000">
                <a:off x="3365" y="1487"/>
                <a:ext cx="2160" cy="21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00 h 21600"/>
                </a:gdLst>
                <a:ahLst/>
                <a:cxnLst>
                  <a:cxn ang="T8">
                    <a:pos x="T0" y="T1"/>
                  </a:cxn>
                  <a:cxn ang="T9">
                    <a:pos x="T2" y="T3"/>
                  </a:cxn>
                  <a:cxn ang="T10">
                    <a:pos x="T4" y="T5"/>
                  </a:cxn>
                  <a:cxn ang="T11">
                    <a:pos x="T6" y="T7"/>
                  </a:cxn>
                </a:cxnLst>
                <a:rect l="T12" t="T13" r="T14" b="T15"/>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p:spPr>
            <p:txBody>
              <a:bodyPr anchor="ctr"/>
              <a:lstStyle/>
              <a:p>
                <a:endParaRPr lang="en-US"/>
              </a:p>
            </p:txBody>
          </p:sp>
          <p:sp>
            <p:nvSpPr>
              <p:cNvPr id="28683" name="_s5126"/>
              <p:cNvSpPr>
                <a:spLocks noChangeArrowheads="1" noTextEdit="1"/>
              </p:cNvSpPr>
              <p:nvPr/>
            </p:nvSpPr>
            <p:spPr bwMode="auto">
              <a:xfrm rot="-7200000">
                <a:off x="3365" y="1487"/>
                <a:ext cx="2160" cy="21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00 h 21600"/>
                </a:gdLst>
                <a:ahLst/>
                <a:cxnLst>
                  <a:cxn ang="T8">
                    <a:pos x="T0" y="T1"/>
                  </a:cxn>
                  <a:cxn ang="T9">
                    <a:pos x="T2" y="T3"/>
                  </a:cxn>
                  <a:cxn ang="T10">
                    <a:pos x="T4" y="T5"/>
                  </a:cxn>
                  <a:cxn ang="T11">
                    <a:pos x="T6" y="T7"/>
                  </a:cxn>
                </a:cxnLst>
                <a:rect l="T12" t="T13" r="T14" b="T15"/>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p:spPr>
            <p:txBody>
              <a:bodyPr anchor="ctr"/>
              <a:lstStyle/>
              <a:p>
                <a:endParaRPr lang="en-US"/>
              </a:p>
            </p:txBody>
          </p:sp>
          <p:sp>
            <p:nvSpPr>
              <p:cNvPr id="28684" name="_s5127"/>
              <p:cNvSpPr>
                <a:spLocks noChangeArrowheads="1"/>
              </p:cNvSpPr>
              <p:nvPr/>
            </p:nvSpPr>
            <p:spPr bwMode="auto">
              <a:xfrm>
                <a:off x="4895" y="1788"/>
                <a:ext cx="659"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solidFill>
                      <a:srgbClr val="FFFF00"/>
                    </a:solidFill>
                  </a:rPr>
                  <a:t>Do</a:t>
                </a:r>
              </a:p>
            </p:txBody>
          </p:sp>
          <p:sp>
            <p:nvSpPr>
              <p:cNvPr id="28685" name="_s5128"/>
              <p:cNvSpPr>
                <a:spLocks noChangeArrowheads="1"/>
              </p:cNvSpPr>
              <p:nvPr/>
            </p:nvSpPr>
            <p:spPr bwMode="auto">
              <a:xfrm>
                <a:off x="4116" y="3137"/>
                <a:ext cx="659"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t>Review</a:t>
                </a:r>
              </a:p>
            </p:txBody>
          </p:sp>
          <p:sp>
            <p:nvSpPr>
              <p:cNvPr id="28686" name="_s5129"/>
              <p:cNvSpPr>
                <a:spLocks noChangeArrowheads="1"/>
              </p:cNvSpPr>
              <p:nvPr/>
            </p:nvSpPr>
            <p:spPr bwMode="auto">
              <a:xfrm>
                <a:off x="3337" y="1788"/>
                <a:ext cx="659"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t>Plan</a:t>
                </a:r>
              </a:p>
            </p:txBody>
          </p:sp>
          <p:sp>
            <p:nvSpPr>
              <p:cNvPr id="28687" name="AutoShape 13"/>
              <p:cNvSpPr>
                <a:spLocks noChangeArrowheads="1"/>
              </p:cNvSpPr>
              <p:nvPr/>
            </p:nvSpPr>
            <p:spPr bwMode="auto">
              <a:xfrm rot="10800000">
                <a:off x="3852" y="2514"/>
                <a:ext cx="1122" cy="348"/>
              </a:xfrm>
              <a:prstGeom prst="curvedDownArrow">
                <a:avLst>
                  <a:gd name="adj1" fmla="val 64483"/>
                  <a:gd name="adj2" fmla="val 128966"/>
                  <a:gd name="adj3" fmla="val 33333"/>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sp>
          <p:nvSpPr>
            <p:cNvPr id="28678" name="AutoShape 12"/>
            <p:cNvSpPr>
              <a:spLocks noChangeArrowheads="1"/>
            </p:cNvSpPr>
            <p:nvPr/>
          </p:nvSpPr>
          <p:spPr bwMode="auto">
            <a:xfrm>
              <a:off x="6248400" y="3429001"/>
              <a:ext cx="1781175" cy="552450"/>
            </a:xfrm>
            <a:prstGeom prst="curvedDownArrow">
              <a:avLst>
                <a:gd name="adj1" fmla="val 64483"/>
                <a:gd name="adj2" fmla="val 128966"/>
                <a:gd name="adj3" fmla="val 33333"/>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8679" name="Text Box 14"/>
            <p:cNvSpPr txBox="1">
              <a:spLocks noChangeArrowheads="1"/>
            </p:cNvSpPr>
            <p:nvPr/>
          </p:nvSpPr>
          <p:spPr bwMode="auto">
            <a:xfrm>
              <a:off x="6457950" y="4533901"/>
              <a:ext cx="121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a:t>Develop</a:t>
              </a:r>
            </a:p>
          </p:txBody>
        </p:sp>
      </p:gr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04800" y="152400"/>
            <a:ext cx="9220200" cy="609600"/>
          </a:xfrm>
        </p:spPr>
        <p:txBody>
          <a:bodyPr/>
          <a:lstStyle/>
          <a:p>
            <a:pPr eaLnBrk="1" hangingPunct="1"/>
            <a:r>
              <a:rPr lang="en-US" altLang="en-US" sz="3200" smtClean="0"/>
              <a:t>Tracking Standards &amp; Performance</a:t>
            </a:r>
            <a:r>
              <a:rPr lang="en-US" altLang="en-US" sz="4000" smtClean="0"/>
              <a:t>	</a:t>
            </a:r>
          </a:p>
        </p:txBody>
      </p:sp>
      <p:sp>
        <p:nvSpPr>
          <p:cNvPr id="29699" name="Rectangle 3"/>
          <p:cNvSpPr>
            <a:spLocks noGrp="1" noChangeArrowheads="1"/>
          </p:cNvSpPr>
          <p:nvPr>
            <p:ph type="body" idx="1"/>
          </p:nvPr>
        </p:nvSpPr>
        <p:spPr>
          <a:xfrm>
            <a:off x="1182688" y="2017713"/>
            <a:ext cx="5003800" cy="4114800"/>
          </a:xfrm>
        </p:spPr>
        <p:txBody>
          <a:bodyPr/>
          <a:lstStyle/>
          <a:p>
            <a:pPr eaLnBrk="1" hangingPunct="1"/>
            <a:r>
              <a:rPr lang="en-US" altLang="en-US" smtClean="0"/>
              <a:t>Spot check</a:t>
            </a:r>
          </a:p>
          <a:p>
            <a:pPr eaLnBrk="1" hangingPunct="1"/>
            <a:r>
              <a:rPr lang="en-US" altLang="en-US" smtClean="0"/>
              <a:t>Employee keeps log/record</a:t>
            </a:r>
          </a:p>
          <a:p>
            <a:pPr eaLnBrk="1" hangingPunct="1"/>
            <a:r>
              <a:rPr lang="en-US" altLang="en-US" smtClean="0"/>
              <a:t>Activities file (supervisor)</a:t>
            </a:r>
          </a:p>
          <a:p>
            <a:pPr eaLnBrk="1" hangingPunct="1"/>
            <a:r>
              <a:rPr lang="en-US" altLang="en-US" smtClean="0"/>
              <a:t>Activities reports</a:t>
            </a:r>
          </a:p>
          <a:p>
            <a:pPr eaLnBrk="1" hangingPunct="1"/>
            <a:r>
              <a:rPr lang="en-US" altLang="en-US" smtClean="0"/>
              <a:t>By complaint</a:t>
            </a:r>
          </a:p>
          <a:p>
            <a:pPr eaLnBrk="1" hangingPunct="1"/>
            <a:endParaRPr lang="en-US" altLang="en-US" smtClean="0"/>
          </a:p>
        </p:txBody>
      </p:sp>
      <p:pic>
        <p:nvPicPr>
          <p:cNvPr id="29700" name="Picture 7" descr="HH0006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2057400"/>
            <a:ext cx="3030538"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z="3200" smtClean="0"/>
              <a:t>Informal Review – Formal Results</a:t>
            </a:r>
          </a:p>
        </p:txBody>
      </p:sp>
      <p:sp>
        <p:nvSpPr>
          <p:cNvPr id="41987" name="Rectangle 3"/>
          <p:cNvSpPr>
            <a:spLocks noGrp="1" noChangeArrowheads="1"/>
          </p:cNvSpPr>
          <p:nvPr>
            <p:ph type="body" idx="1"/>
          </p:nvPr>
        </p:nvSpPr>
        <p:spPr>
          <a:xfrm>
            <a:off x="954088" y="1809750"/>
            <a:ext cx="7772400" cy="4600575"/>
          </a:xfrm>
        </p:spPr>
        <p:txBody>
          <a:bodyPr/>
          <a:lstStyle/>
          <a:p>
            <a:pPr eaLnBrk="1" hangingPunct="1">
              <a:spcBef>
                <a:spcPts val="0"/>
              </a:spcBef>
              <a:spcAft>
                <a:spcPts val="1200"/>
              </a:spcAft>
              <a:buFont typeface="Wingdings" pitchFamily="2" charset="2"/>
              <a:buNone/>
              <a:defRPr/>
            </a:pPr>
            <a:r>
              <a:rPr lang="en-US" dirty="0" smtClean="0"/>
              <a:t> </a:t>
            </a:r>
            <a:r>
              <a:rPr lang="en-US" sz="1800" i="1" dirty="0" smtClean="0"/>
              <a:t>“</a:t>
            </a:r>
            <a:r>
              <a:rPr lang="en-US" sz="2400" i="1" dirty="0" smtClean="0"/>
              <a:t>Good job, Fran.  You completed the monthly status report ahead of deadline – it is accurate and thorough.  </a:t>
            </a:r>
            <a:endParaRPr lang="en-US" sz="2400" b="1" i="1" dirty="0" smtClean="0"/>
          </a:p>
          <a:p>
            <a:pPr eaLnBrk="1" hangingPunct="1">
              <a:spcBef>
                <a:spcPts val="0"/>
              </a:spcBef>
              <a:spcAft>
                <a:spcPts val="1200"/>
              </a:spcAft>
              <a:buFont typeface="Wingdings" pitchFamily="2" charset="2"/>
              <a:buNone/>
              <a:defRPr/>
            </a:pPr>
            <a:r>
              <a:rPr lang="en-US" sz="2400" i="1" dirty="0" smtClean="0"/>
              <a:t>“One improvement would be to include the interim program expense data.  The archive folder has examples of how this was presented in the past, and you can get the data from the procurement bureau… here is the name and phone number of our point of contact. </a:t>
            </a:r>
            <a:endParaRPr lang="en-US" sz="2400" b="1" i="1" dirty="0" smtClean="0">
              <a:solidFill>
                <a:schemeClr val="accent6">
                  <a:lumMod val="50000"/>
                </a:schemeClr>
              </a:solidFill>
            </a:endParaRPr>
          </a:p>
          <a:p>
            <a:pPr eaLnBrk="1" hangingPunct="1">
              <a:spcBef>
                <a:spcPts val="0"/>
              </a:spcBef>
              <a:spcAft>
                <a:spcPts val="1200"/>
              </a:spcAft>
              <a:buFont typeface="Wingdings" pitchFamily="2" charset="2"/>
              <a:buNone/>
              <a:defRPr/>
            </a:pPr>
            <a:r>
              <a:rPr lang="en-US" sz="2400" i="1" dirty="0" smtClean="0"/>
              <a:t>“ Do you have any questions or comments about the report?”</a:t>
            </a:r>
            <a:endParaRPr lang="en-US" sz="2400" b="1" dirty="0" smtClean="0">
              <a:solidFill>
                <a:schemeClr val="accent6">
                  <a:lumMod val="50000"/>
                </a:schemeClr>
              </a:solidFill>
            </a:endParaRPr>
          </a:p>
        </p:txBody>
      </p:sp>
      <p:sp>
        <p:nvSpPr>
          <p:cNvPr id="9" name="Rectangle 8"/>
          <p:cNvSpPr/>
          <p:nvPr/>
        </p:nvSpPr>
        <p:spPr>
          <a:xfrm>
            <a:off x="3505200" y="2743200"/>
            <a:ext cx="1601788" cy="461963"/>
          </a:xfrm>
          <a:prstGeom prst="rect">
            <a:avLst/>
          </a:prstGeom>
        </p:spPr>
        <p:txBody>
          <a:bodyPr wrap="none">
            <a:spAutoFit/>
          </a:bodyPr>
          <a:lstStyle/>
          <a:p>
            <a:pPr>
              <a:defRPr/>
            </a:pPr>
            <a:r>
              <a:rPr lang="en-US" dirty="0">
                <a:solidFill>
                  <a:schemeClr val="accent6">
                    <a:lumMod val="50000"/>
                  </a:schemeClr>
                </a:solidFill>
              </a:rPr>
              <a:t>POSITIVE</a:t>
            </a:r>
            <a:endParaRPr lang="en-US" dirty="0"/>
          </a:p>
        </p:txBody>
      </p:sp>
      <p:sp>
        <p:nvSpPr>
          <p:cNvPr id="10" name="Rectangle 9"/>
          <p:cNvSpPr/>
          <p:nvPr/>
        </p:nvSpPr>
        <p:spPr>
          <a:xfrm>
            <a:off x="7315200" y="5105400"/>
            <a:ext cx="1524000" cy="369888"/>
          </a:xfrm>
          <a:prstGeom prst="rect">
            <a:avLst/>
          </a:prstGeom>
        </p:spPr>
        <p:txBody>
          <a:bodyPr>
            <a:spAutoFit/>
          </a:bodyPr>
          <a:lstStyle/>
          <a:p>
            <a:pPr>
              <a:defRPr/>
            </a:pPr>
            <a:r>
              <a:rPr lang="en-US" dirty="0">
                <a:solidFill>
                  <a:schemeClr val="accent6">
                    <a:lumMod val="50000"/>
                  </a:schemeClr>
                </a:solidFill>
              </a:rPr>
              <a:t>SPECIFIC</a:t>
            </a:r>
            <a:endParaRPr lang="en-US" dirty="0"/>
          </a:p>
        </p:txBody>
      </p:sp>
      <p:sp>
        <p:nvSpPr>
          <p:cNvPr id="11" name="Rectangle 10"/>
          <p:cNvSpPr/>
          <p:nvPr/>
        </p:nvSpPr>
        <p:spPr>
          <a:xfrm>
            <a:off x="3352800" y="6019800"/>
            <a:ext cx="1724025" cy="461963"/>
          </a:xfrm>
          <a:prstGeom prst="rect">
            <a:avLst/>
          </a:prstGeom>
        </p:spPr>
        <p:txBody>
          <a:bodyPr>
            <a:spAutoFit/>
          </a:bodyPr>
          <a:lstStyle/>
          <a:p>
            <a:pPr>
              <a:spcBef>
                <a:spcPts val="0"/>
              </a:spcBef>
              <a:spcAft>
                <a:spcPts val="1200"/>
              </a:spcAft>
              <a:buFont typeface="Wingdings" pitchFamily="2" charset="2"/>
              <a:buNone/>
              <a:defRPr/>
            </a:pPr>
            <a:r>
              <a:rPr lang="en-US" i="1" dirty="0">
                <a:solidFill>
                  <a:schemeClr val="accent6">
                    <a:lumMod val="50000"/>
                  </a:schemeClr>
                </a:solidFill>
              </a:rPr>
              <a:t>CLEAR</a:t>
            </a:r>
            <a:endParaRPr lang="en-US" dirty="0">
              <a:solidFill>
                <a:schemeClr val="accent6">
                  <a:lumMod val="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152400"/>
            <a:ext cx="7793038" cy="788988"/>
          </a:xfrm>
        </p:spPr>
        <p:txBody>
          <a:bodyPr/>
          <a:lstStyle/>
          <a:p>
            <a:pPr eaLnBrk="1" hangingPunct="1"/>
            <a:r>
              <a:rPr lang="en-US" altLang="en-US" smtClean="0"/>
              <a:t>Activity</a:t>
            </a:r>
          </a:p>
        </p:txBody>
      </p:sp>
      <p:sp>
        <p:nvSpPr>
          <p:cNvPr id="17412" name="Rectangle 3"/>
          <p:cNvSpPr>
            <a:spLocks noGrp="1" noChangeArrowheads="1"/>
          </p:cNvSpPr>
          <p:nvPr>
            <p:ph type="body" idx="1"/>
          </p:nvPr>
        </p:nvSpPr>
        <p:spPr>
          <a:xfrm>
            <a:off x="1182688" y="2017713"/>
            <a:ext cx="7772400" cy="3830637"/>
          </a:xfrm>
        </p:spPr>
        <p:txBody>
          <a:bodyPr>
            <a:normAutofit/>
          </a:bodyPr>
          <a:lstStyle/>
          <a:p>
            <a:pPr algn="ctr" eaLnBrk="1" hangingPunct="1">
              <a:lnSpc>
                <a:spcPct val="90000"/>
              </a:lnSpc>
              <a:buFont typeface="Wingdings" pitchFamily="2" charset="2"/>
              <a:buNone/>
              <a:defRPr/>
            </a:pPr>
            <a:r>
              <a:rPr lang="en-US" sz="2000" dirty="0" smtClean="0">
                <a:solidFill>
                  <a:schemeClr val="bg1">
                    <a:lumMod val="50000"/>
                  </a:schemeClr>
                </a:solidFill>
                <a:latin typeface="Cooper Black" pitchFamily="18" charset="0"/>
                <a:cs typeface="Times New Roman" pitchFamily="18" charset="0"/>
              </a:rPr>
              <a:t> </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MANAGEMENT DIRECTIVE</a:t>
            </a:r>
            <a:r>
              <a:rPr lang="en-US" sz="2000" dirty="0" smtClean="0">
                <a:latin typeface="Times New Roman" pitchFamily="18" charset="0"/>
                <a:cs typeface="Times New Roman" pitchFamily="18" charset="0"/>
              </a:rPr>
              <a:t> </a:t>
            </a:r>
            <a:r>
              <a:rPr lang="en-US" sz="1600" dirty="0" smtClean="0"/>
              <a:t/>
            </a:r>
            <a:br>
              <a:rPr lang="en-US" sz="1600" dirty="0" smtClean="0"/>
            </a:br>
            <a:r>
              <a:rPr lang="en-US" sz="1600" b="1" dirty="0" smtClean="0"/>
              <a:t>Commonwealth of Pennsylvania</a:t>
            </a:r>
            <a:r>
              <a:rPr lang="en-US" sz="1600" dirty="0" smtClean="0"/>
              <a:t> </a:t>
            </a:r>
            <a:br>
              <a:rPr lang="en-US" sz="1600" dirty="0" smtClean="0"/>
            </a:br>
            <a:r>
              <a:rPr lang="en-US" sz="1600" b="1" dirty="0" smtClean="0"/>
              <a:t>Governor's Office</a:t>
            </a:r>
            <a:r>
              <a:rPr lang="en-US" sz="1600" dirty="0" smtClean="0"/>
              <a:t> </a:t>
            </a:r>
          </a:p>
          <a:p>
            <a:pPr eaLnBrk="1" hangingPunct="1">
              <a:lnSpc>
                <a:spcPct val="90000"/>
              </a:lnSpc>
              <a:buFont typeface="Wingdings" pitchFamily="2" charset="2"/>
              <a:buNone/>
              <a:defRPr/>
            </a:pPr>
            <a:r>
              <a:rPr lang="en-US" sz="1600" b="1" i="1" dirty="0" smtClean="0"/>
              <a:t>Subject:</a:t>
            </a:r>
            <a:r>
              <a:rPr lang="en-US" sz="1600" dirty="0" smtClean="0"/>
              <a:t> </a:t>
            </a:r>
            <a:br>
              <a:rPr lang="en-US" sz="1600" dirty="0" smtClean="0"/>
            </a:br>
            <a:r>
              <a:rPr lang="en-US" sz="1600" dirty="0" smtClean="0"/>
              <a:t>Performance Management Program </a:t>
            </a:r>
          </a:p>
          <a:p>
            <a:pPr eaLnBrk="1" hangingPunct="1">
              <a:lnSpc>
                <a:spcPct val="90000"/>
              </a:lnSpc>
              <a:buFont typeface="Wingdings" pitchFamily="2" charset="2"/>
              <a:buNone/>
              <a:defRPr/>
            </a:pPr>
            <a:r>
              <a:rPr lang="en-US" sz="1600" b="1" i="1" dirty="0" smtClean="0"/>
              <a:t>Number:</a:t>
            </a:r>
            <a:r>
              <a:rPr lang="en-US" sz="1600" dirty="0" smtClean="0"/>
              <a:t> </a:t>
            </a:r>
            <a:br>
              <a:rPr lang="en-US" sz="1600" dirty="0" smtClean="0"/>
            </a:br>
            <a:r>
              <a:rPr lang="en-US" sz="1600" dirty="0" smtClean="0"/>
              <a:t>540.7 Amended</a:t>
            </a:r>
          </a:p>
          <a:p>
            <a:pPr eaLnBrk="1" hangingPunct="1">
              <a:lnSpc>
                <a:spcPct val="90000"/>
              </a:lnSpc>
              <a:buFont typeface="Wingdings" pitchFamily="2" charset="2"/>
              <a:buNone/>
              <a:defRPr/>
            </a:pPr>
            <a:r>
              <a:rPr lang="en-US" sz="1600" b="1" i="1" dirty="0" smtClean="0"/>
              <a:t>Date: </a:t>
            </a:r>
            <a:r>
              <a:rPr lang="en-US" sz="1600" dirty="0" smtClean="0"/>
              <a:t> </a:t>
            </a:r>
            <a:br>
              <a:rPr lang="en-US" sz="1600" dirty="0" smtClean="0"/>
            </a:br>
            <a:r>
              <a:rPr lang="en-US" sz="1600" dirty="0" smtClean="0"/>
              <a:t>May 2, 2011 </a:t>
            </a:r>
          </a:p>
          <a:p>
            <a:pPr eaLnBrk="1" hangingPunct="1">
              <a:lnSpc>
                <a:spcPct val="90000"/>
              </a:lnSpc>
              <a:buFont typeface="Wingdings" pitchFamily="2" charset="2"/>
              <a:buNone/>
              <a:defRPr/>
            </a:pPr>
            <a:r>
              <a:rPr lang="en-US" sz="1600" b="1" i="1" dirty="0" smtClean="0"/>
              <a:t>By Direction of: </a:t>
            </a:r>
            <a:r>
              <a:rPr lang="en-US" sz="1600" dirty="0" smtClean="0"/>
              <a:t> </a:t>
            </a:r>
            <a:br>
              <a:rPr lang="en-US" sz="1600" dirty="0" smtClean="0"/>
            </a:br>
            <a:r>
              <a:rPr lang="en-US" sz="1600" dirty="0" smtClean="0"/>
              <a:t>Kelly Powell Logan, Secretary of Administration</a:t>
            </a:r>
          </a:p>
          <a:p>
            <a:pPr eaLnBrk="1" hangingPunct="1">
              <a:lnSpc>
                <a:spcPct val="90000"/>
              </a:lnSpc>
              <a:buFont typeface="Wingdings" pitchFamily="2" charset="2"/>
              <a:buNone/>
              <a:defRPr/>
            </a:pPr>
            <a:endParaRPr lang="en-US" sz="1600" dirty="0" smtClean="0"/>
          </a:p>
          <a:p>
            <a:pPr eaLnBrk="1" hangingPunct="1">
              <a:lnSpc>
                <a:spcPct val="90000"/>
              </a:lnSpc>
              <a:buFont typeface="Wingdings" pitchFamily="2" charset="2"/>
              <a:buNone/>
              <a:defRPr/>
            </a:pPr>
            <a:r>
              <a:rPr lang="en-US" sz="1600" dirty="0" smtClean="0"/>
              <a:t> </a:t>
            </a:r>
            <a:r>
              <a:rPr lang="en-US" sz="1600" b="1" dirty="0" smtClean="0"/>
              <a:t>This directive establishes policy, responsibilities, and procedures for the Performance Management Program for all commonwealth employees.</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81000" y="0"/>
            <a:ext cx="5251450" cy="1143000"/>
          </a:xfrm>
        </p:spPr>
        <p:txBody>
          <a:bodyPr/>
          <a:lstStyle/>
          <a:p>
            <a:pPr eaLnBrk="1" hangingPunct="1"/>
            <a:r>
              <a:rPr lang="en-US" altLang="en-US" smtClean="0"/>
              <a:t>Evaluate</a:t>
            </a:r>
          </a:p>
        </p:txBody>
      </p:sp>
      <p:sp>
        <p:nvSpPr>
          <p:cNvPr id="32771" name="Rectangle 3"/>
          <p:cNvSpPr>
            <a:spLocks noGrp="1" noChangeArrowheads="1"/>
          </p:cNvSpPr>
          <p:nvPr>
            <p:ph type="body" sz="half" idx="1"/>
          </p:nvPr>
        </p:nvSpPr>
        <p:spPr>
          <a:xfrm>
            <a:off x="457200" y="1600200"/>
            <a:ext cx="3802063" cy="4583113"/>
          </a:xfrm>
        </p:spPr>
        <p:txBody>
          <a:bodyPr/>
          <a:lstStyle/>
          <a:p>
            <a:pPr eaLnBrk="1" hangingPunct="1"/>
            <a:r>
              <a:rPr lang="en-US" altLang="en-US" sz="2800" smtClean="0"/>
              <a:t>Formal Feedback</a:t>
            </a:r>
          </a:p>
          <a:p>
            <a:pPr lvl="1" eaLnBrk="1" hangingPunct="1"/>
            <a:r>
              <a:rPr lang="en-US" altLang="en-US" sz="2400" smtClean="0"/>
              <a:t>Progress Review</a:t>
            </a:r>
          </a:p>
          <a:p>
            <a:pPr lvl="1" eaLnBrk="1" hangingPunct="1"/>
            <a:r>
              <a:rPr lang="en-US" altLang="en-US" sz="2400" smtClean="0"/>
              <a:t>Annual Reviews</a:t>
            </a:r>
          </a:p>
          <a:p>
            <a:pPr lvl="1" eaLnBrk="1" hangingPunct="1"/>
            <a:r>
              <a:rPr lang="en-US" altLang="en-US" sz="2400" smtClean="0"/>
              <a:t>Interim Reviews</a:t>
            </a:r>
          </a:p>
          <a:p>
            <a:pPr lvl="1" eaLnBrk="1" hangingPunct="1"/>
            <a:r>
              <a:rPr lang="en-US" altLang="en-US" sz="2400" smtClean="0"/>
              <a:t>Probationary Reviews</a:t>
            </a:r>
          </a:p>
          <a:p>
            <a:pPr eaLnBrk="1" hangingPunct="1"/>
            <a:r>
              <a:rPr lang="en-US" altLang="en-US" sz="2800" smtClean="0"/>
              <a:t>363L Primary Evaluative Tool</a:t>
            </a:r>
          </a:p>
          <a:p>
            <a:pPr eaLnBrk="1" hangingPunct="1"/>
            <a:r>
              <a:rPr lang="en-US" altLang="en-US" sz="2800" smtClean="0"/>
              <a:t>Review Job Description &amp; EDP</a:t>
            </a:r>
          </a:p>
        </p:txBody>
      </p:sp>
      <p:grpSp>
        <p:nvGrpSpPr>
          <p:cNvPr id="32772" name="Group 8"/>
          <p:cNvGrpSpPr>
            <a:grpSpLocks/>
          </p:cNvGrpSpPr>
          <p:nvPr/>
        </p:nvGrpSpPr>
        <p:grpSpPr bwMode="auto">
          <a:xfrm>
            <a:off x="4419600" y="1828800"/>
            <a:ext cx="3903663" cy="4114800"/>
            <a:chOff x="5103813" y="2017713"/>
            <a:chExt cx="3903662" cy="4114800"/>
          </a:xfrm>
        </p:grpSpPr>
        <p:grpSp>
          <p:nvGrpSpPr>
            <p:cNvPr id="32773" name="Diagram 4"/>
            <p:cNvGrpSpPr>
              <a:grpSpLocks noChangeAspect="1"/>
            </p:cNvGrpSpPr>
            <p:nvPr/>
          </p:nvGrpSpPr>
          <p:grpSpPr bwMode="auto">
            <a:xfrm>
              <a:off x="5103813" y="2017713"/>
              <a:ext cx="3903662" cy="4114800"/>
              <a:chOff x="3215" y="1271"/>
              <a:chExt cx="2459" cy="2592"/>
            </a:xfrm>
          </p:grpSpPr>
          <p:sp>
            <p:nvSpPr>
              <p:cNvPr id="32776" name="AutoShape 5"/>
              <p:cNvSpPr>
                <a:spLocks noChangeAspect="1" noChangeArrowheads="1" noTextEdit="1"/>
              </p:cNvSpPr>
              <p:nvPr/>
            </p:nvSpPr>
            <p:spPr bwMode="auto">
              <a:xfrm>
                <a:off x="3215" y="1271"/>
                <a:ext cx="2459" cy="2592"/>
              </a:xfrm>
              <a:prstGeom prst="rect">
                <a:avLst/>
              </a:prstGeom>
              <a:gradFill rotWithShape="1">
                <a:gsLst>
                  <a:gs pos="0">
                    <a:srgbClr val="DDDDDD"/>
                  </a:gs>
                  <a:gs pos="100000">
                    <a:srgbClr val="6666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777" name="_s5124"/>
              <p:cNvSpPr>
                <a:spLocks noChangeArrowheads="1" noTextEdit="1"/>
              </p:cNvSpPr>
              <p:nvPr/>
            </p:nvSpPr>
            <p:spPr bwMode="auto">
              <a:xfrm>
                <a:off x="3365" y="1487"/>
                <a:ext cx="2160" cy="21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00 h 21600"/>
                </a:gdLst>
                <a:ahLst/>
                <a:cxnLst>
                  <a:cxn ang="T8">
                    <a:pos x="T0" y="T1"/>
                  </a:cxn>
                  <a:cxn ang="T9">
                    <a:pos x="T2" y="T3"/>
                  </a:cxn>
                  <a:cxn ang="T10">
                    <a:pos x="T4" y="T5"/>
                  </a:cxn>
                  <a:cxn ang="T11">
                    <a:pos x="T6" y="T7"/>
                  </a:cxn>
                </a:cxnLst>
                <a:rect l="T12" t="T13" r="T14" b="T15"/>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p:spPr>
            <p:txBody>
              <a:bodyPr anchor="ctr"/>
              <a:lstStyle/>
              <a:p>
                <a:endParaRPr lang="en-US"/>
              </a:p>
            </p:txBody>
          </p:sp>
          <p:sp>
            <p:nvSpPr>
              <p:cNvPr id="32778" name="_s5125"/>
              <p:cNvSpPr>
                <a:spLocks noChangeArrowheads="1" noTextEdit="1"/>
              </p:cNvSpPr>
              <p:nvPr/>
            </p:nvSpPr>
            <p:spPr bwMode="auto">
              <a:xfrm rot="7200000">
                <a:off x="3365" y="1487"/>
                <a:ext cx="2160" cy="21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00 h 21600"/>
                </a:gdLst>
                <a:ahLst/>
                <a:cxnLst>
                  <a:cxn ang="T8">
                    <a:pos x="T0" y="T1"/>
                  </a:cxn>
                  <a:cxn ang="T9">
                    <a:pos x="T2" y="T3"/>
                  </a:cxn>
                  <a:cxn ang="T10">
                    <a:pos x="T4" y="T5"/>
                  </a:cxn>
                  <a:cxn ang="T11">
                    <a:pos x="T6" y="T7"/>
                  </a:cxn>
                </a:cxnLst>
                <a:rect l="T12" t="T13" r="T14" b="T15"/>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p:spPr>
            <p:txBody>
              <a:bodyPr anchor="ctr"/>
              <a:lstStyle/>
              <a:p>
                <a:endParaRPr lang="en-US"/>
              </a:p>
            </p:txBody>
          </p:sp>
          <p:sp>
            <p:nvSpPr>
              <p:cNvPr id="32779" name="_s5126"/>
              <p:cNvSpPr>
                <a:spLocks noChangeArrowheads="1" noTextEdit="1"/>
              </p:cNvSpPr>
              <p:nvPr/>
            </p:nvSpPr>
            <p:spPr bwMode="auto">
              <a:xfrm rot="-7200000">
                <a:off x="3365" y="1487"/>
                <a:ext cx="2160" cy="21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00 h 21600"/>
                </a:gdLst>
                <a:ahLst/>
                <a:cxnLst>
                  <a:cxn ang="T8">
                    <a:pos x="T0" y="T1"/>
                  </a:cxn>
                  <a:cxn ang="T9">
                    <a:pos x="T2" y="T3"/>
                  </a:cxn>
                  <a:cxn ang="T10">
                    <a:pos x="T4" y="T5"/>
                  </a:cxn>
                  <a:cxn ang="T11">
                    <a:pos x="T6" y="T7"/>
                  </a:cxn>
                </a:cxnLst>
                <a:rect l="T12" t="T13" r="T14" b="T15"/>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p:spPr>
            <p:txBody>
              <a:bodyPr anchor="ctr"/>
              <a:lstStyle/>
              <a:p>
                <a:endParaRPr lang="en-US"/>
              </a:p>
            </p:txBody>
          </p:sp>
          <p:sp>
            <p:nvSpPr>
              <p:cNvPr id="32780" name="_s5127"/>
              <p:cNvSpPr>
                <a:spLocks noChangeArrowheads="1"/>
              </p:cNvSpPr>
              <p:nvPr/>
            </p:nvSpPr>
            <p:spPr bwMode="auto">
              <a:xfrm>
                <a:off x="4895" y="1788"/>
                <a:ext cx="659"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t>Do</a:t>
                </a:r>
              </a:p>
            </p:txBody>
          </p:sp>
          <p:sp>
            <p:nvSpPr>
              <p:cNvPr id="32781" name="_s5128"/>
              <p:cNvSpPr>
                <a:spLocks noChangeArrowheads="1"/>
              </p:cNvSpPr>
              <p:nvPr/>
            </p:nvSpPr>
            <p:spPr bwMode="auto">
              <a:xfrm>
                <a:off x="4116" y="3137"/>
                <a:ext cx="659"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solidFill>
                      <a:srgbClr val="FFFF00"/>
                    </a:solidFill>
                  </a:rPr>
                  <a:t>Review</a:t>
                </a:r>
              </a:p>
            </p:txBody>
          </p:sp>
          <p:sp>
            <p:nvSpPr>
              <p:cNvPr id="32782" name="_s5129"/>
              <p:cNvSpPr>
                <a:spLocks noChangeArrowheads="1"/>
              </p:cNvSpPr>
              <p:nvPr/>
            </p:nvSpPr>
            <p:spPr bwMode="auto">
              <a:xfrm>
                <a:off x="3337" y="1788"/>
                <a:ext cx="659"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t>Plan</a:t>
                </a:r>
              </a:p>
            </p:txBody>
          </p:sp>
          <p:sp>
            <p:nvSpPr>
              <p:cNvPr id="32783" name="AutoShape 13"/>
              <p:cNvSpPr>
                <a:spLocks noChangeArrowheads="1"/>
              </p:cNvSpPr>
              <p:nvPr/>
            </p:nvSpPr>
            <p:spPr bwMode="auto">
              <a:xfrm rot="10800000">
                <a:off x="3852" y="2514"/>
                <a:ext cx="1122" cy="348"/>
              </a:xfrm>
              <a:prstGeom prst="curvedDownArrow">
                <a:avLst>
                  <a:gd name="adj1" fmla="val 64483"/>
                  <a:gd name="adj2" fmla="val 128966"/>
                  <a:gd name="adj3" fmla="val 33333"/>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sp>
          <p:nvSpPr>
            <p:cNvPr id="32774" name="AutoShape 12"/>
            <p:cNvSpPr>
              <a:spLocks noChangeArrowheads="1"/>
            </p:cNvSpPr>
            <p:nvPr/>
          </p:nvSpPr>
          <p:spPr bwMode="auto">
            <a:xfrm>
              <a:off x="6248400" y="3429001"/>
              <a:ext cx="1781175" cy="552450"/>
            </a:xfrm>
            <a:prstGeom prst="curvedDownArrow">
              <a:avLst>
                <a:gd name="adj1" fmla="val 64483"/>
                <a:gd name="adj2" fmla="val 128966"/>
                <a:gd name="adj3" fmla="val 33333"/>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2775" name="Text Box 14"/>
            <p:cNvSpPr txBox="1">
              <a:spLocks noChangeArrowheads="1"/>
            </p:cNvSpPr>
            <p:nvPr/>
          </p:nvSpPr>
          <p:spPr bwMode="auto">
            <a:xfrm>
              <a:off x="6457950" y="4533901"/>
              <a:ext cx="121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a:t>Develop</a:t>
              </a:r>
            </a:p>
          </p:txBody>
        </p:sp>
      </p:gr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26"/>
          <p:cNvSpPr>
            <a:spLocks noGrp="1" noChangeArrowheads="1"/>
          </p:cNvSpPr>
          <p:nvPr>
            <p:ph type="title"/>
          </p:nvPr>
        </p:nvSpPr>
        <p:spPr/>
        <p:txBody>
          <a:bodyPr/>
          <a:lstStyle/>
          <a:p>
            <a:pPr eaLnBrk="1" hangingPunct="1"/>
            <a:r>
              <a:rPr lang="en-US" altLang="en-US" smtClean="0"/>
              <a:t>Types of Formal Reviews</a:t>
            </a:r>
          </a:p>
        </p:txBody>
      </p:sp>
      <p:sp>
        <p:nvSpPr>
          <p:cNvPr id="33795" name="Rectangle 1027"/>
          <p:cNvSpPr>
            <a:spLocks noGrp="1" noChangeArrowheads="1"/>
          </p:cNvSpPr>
          <p:nvPr>
            <p:ph type="body" idx="1"/>
          </p:nvPr>
        </p:nvSpPr>
        <p:spPr/>
        <p:txBody>
          <a:bodyPr/>
          <a:lstStyle/>
          <a:p>
            <a:pPr eaLnBrk="1" hangingPunct="1">
              <a:lnSpc>
                <a:spcPct val="90000"/>
              </a:lnSpc>
            </a:pPr>
            <a:r>
              <a:rPr lang="en-US" altLang="en-US" sz="2800" smtClean="0"/>
              <a:t>Annual</a:t>
            </a:r>
          </a:p>
          <a:p>
            <a:pPr eaLnBrk="1" hangingPunct="1">
              <a:lnSpc>
                <a:spcPct val="90000"/>
              </a:lnSpc>
            </a:pPr>
            <a:r>
              <a:rPr lang="en-US" altLang="en-US" sz="2800" smtClean="0"/>
              <a:t>Progress Review</a:t>
            </a:r>
          </a:p>
          <a:p>
            <a:pPr lvl="1" eaLnBrk="1" hangingPunct="1">
              <a:lnSpc>
                <a:spcPct val="90000"/>
              </a:lnSpc>
            </a:pPr>
            <a:r>
              <a:rPr lang="en-US" altLang="en-US" sz="2400" smtClean="0"/>
              <a:t>Semi-Probationary Review (3 mo)</a:t>
            </a:r>
          </a:p>
          <a:p>
            <a:pPr lvl="1" eaLnBrk="1" hangingPunct="1">
              <a:lnSpc>
                <a:spcPct val="90000"/>
              </a:lnSpc>
            </a:pPr>
            <a:r>
              <a:rPr lang="en-US" altLang="en-US" sz="2400" smtClean="0"/>
              <a:t>Semi-Annual Review (6 mo)</a:t>
            </a:r>
          </a:p>
          <a:p>
            <a:pPr lvl="1" eaLnBrk="1" hangingPunct="1">
              <a:lnSpc>
                <a:spcPct val="90000"/>
              </a:lnSpc>
            </a:pPr>
            <a:r>
              <a:rPr lang="en-US" altLang="en-US" sz="2400" smtClean="0"/>
              <a:t>Also called Mid-Period</a:t>
            </a:r>
          </a:p>
          <a:p>
            <a:pPr eaLnBrk="1" hangingPunct="1">
              <a:lnSpc>
                <a:spcPct val="90000"/>
              </a:lnSpc>
            </a:pPr>
            <a:r>
              <a:rPr lang="en-US" altLang="en-US" sz="2800" smtClean="0"/>
              <a:t>Interim</a:t>
            </a:r>
          </a:p>
          <a:p>
            <a:pPr eaLnBrk="1" hangingPunct="1">
              <a:lnSpc>
                <a:spcPct val="90000"/>
              </a:lnSpc>
            </a:pPr>
            <a:r>
              <a:rPr lang="en-US" altLang="en-US" sz="2800" smtClean="0"/>
              <a:t>Probationary</a:t>
            </a:r>
          </a:p>
          <a:p>
            <a:pPr lvl="1" eaLnBrk="1" hangingPunct="1">
              <a:lnSpc>
                <a:spcPct val="90000"/>
              </a:lnSpc>
            </a:pPr>
            <a:r>
              <a:rPr lang="en-US" altLang="en-US" sz="2400" smtClean="0"/>
              <a:t>New Hire</a:t>
            </a:r>
          </a:p>
          <a:p>
            <a:pPr lvl="1" eaLnBrk="1" hangingPunct="1">
              <a:lnSpc>
                <a:spcPct val="90000"/>
              </a:lnSpc>
            </a:pPr>
            <a:r>
              <a:rPr lang="en-US" altLang="en-US" sz="2400" smtClean="0"/>
              <a:t>Promotion</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26"/>
          <p:cNvSpPr>
            <a:spLocks noGrp="1" noChangeArrowheads="1"/>
          </p:cNvSpPr>
          <p:nvPr>
            <p:ph type="title"/>
          </p:nvPr>
        </p:nvSpPr>
        <p:spPr/>
        <p:txBody>
          <a:bodyPr/>
          <a:lstStyle/>
          <a:p>
            <a:pPr eaLnBrk="1" hangingPunct="1"/>
            <a:r>
              <a:rPr lang="en-US" altLang="en-US" smtClean="0"/>
              <a:t>Interim Reviews</a:t>
            </a:r>
          </a:p>
        </p:txBody>
      </p:sp>
      <p:sp>
        <p:nvSpPr>
          <p:cNvPr id="34819" name="Rectangle 1027"/>
          <p:cNvSpPr>
            <a:spLocks noGrp="1" noChangeArrowheads="1"/>
          </p:cNvSpPr>
          <p:nvPr>
            <p:ph type="body" idx="1"/>
          </p:nvPr>
        </p:nvSpPr>
        <p:spPr/>
        <p:txBody>
          <a:bodyPr/>
          <a:lstStyle/>
          <a:p>
            <a:pPr eaLnBrk="1" hangingPunct="1">
              <a:buFontTx/>
              <a:buNone/>
            </a:pPr>
            <a:r>
              <a:rPr lang="en-US" altLang="en-US" sz="2400" smtClean="0"/>
              <a:t>Should be prepared during the rating cycle if:</a:t>
            </a:r>
          </a:p>
          <a:p>
            <a:pPr eaLnBrk="1" hangingPunct="1"/>
            <a:r>
              <a:rPr lang="en-US" altLang="en-US" sz="2400" smtClean="0"/>
              <a:t>Employee's rater changes</a:t>
            </a:r>
          </a:p>
          <a:p>
            <a:pPr eaLnBrk="1" hangingPunct="1"/>
            <a:r>
              <a:rPr lang="en-US" altLang="en-US" sz="2400" smtClean="0"/>
              <a:t>Employee transfers or is promoted</a:t>
            </a:r>
          </a:p>
          <a:p>
            <a:pPr eaLnBrk="1" hangingPunct="1"/>
            <a:r>
              <a:rPr lang="en-US" altLang="en-US" sz="2400" smtClean="0"/>
              <a:t>Job significantly changes, resulting in new standards but not a change in classification</a:t>
            </a:r>
          </a:p>
          <a:p>
            <a:pPr eaLnBrk="1" hangingPunct="1"/>
            <a:r>
              <a:rPr lang="en-US" altLang="en-US" sz="2400" smtClean="0"/>
              <a:t>Employee is assigned to work out of classification for an extended period of time</a:t>
            </a:r>
          </a:p>
          <a:p>
            <a:pPr eaLnBrk="1" hangingPunct="1"/>
            <a:r>
              <a:rPr lang="en-US" altLang="en-US" sz="2400" smtClean="0"/>
              <a:t>For other appropriate reasons as determined by the rater</a:t>
            </a:r>
          </a:p>
          <a:p>
            <a:pPr eaLnBrk="1" hangingPunct="1"/>
            <a:endParaRPr lang="en-US" altLang="en-US" sz="240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26"/>
          <p:cNvSpPr>
            <a:spLocks noGrp="1" noChangeArrowheads="1"/>
          </p:cNvSpPr>
          <p:nvPr>
            <p:ph type="title"/>
          </p:nvPr>
        </p:nvSpPr>
        <p:spPr/>
        <p:txBody>
          <a:bodyPr/>
          <a:lstStyle/>
          <a:p>
            <a:pPr eaLnBrk="1" hangingPunct="1"/>
            <a:r>
              <a:rPr lang="en-US" altLang="en-US" smtClean="0"/>
              <a:t>Interim Reviews</a:t>
            </a:r>
          </a:p>
        </p:txBody>
      </p:sp>
      <p:sp>
        <p:nvSpPr>
          <p:cNvPr id="35843" name="Rectangle 1027"/>
          <p:cNvSpPr>
            <a:spLocks noGrp="1" noChangeArrowheads="1"/>
          </p:cNvSpPr>
          <p:nvPr>
            <p:ph type="body" idx="1"/>
          </p:nvPr>
        </p:nvSpPr>
        <p:spPr/>
        <p:txBody>
          <a:bodyPr/>
          <a:lstStyle/>
          <a:p>
            <a:pPr eaLnBrk="1" hangingPunct="1">
              <a:buFontTx/>
              <a:buNone/>
            </a:pPr>
            <a:r>
              <a:rPr lang="en-US" altLang="en-US" sz="2400" smtClean="0"/>
              <a:t>Must be prepared during the rating cycle if disciplinary action is initiated due to continued unsatisfactory performance (not be the official notification of the adverse action)</a:t>
            </a:r>
            <a:r>
              <a:rPr lang="en-US" altLang="en-US" sz="2400" b="1" smtClean="0"/>
              <a:t> </a:t>
            </a:r>
            <a:endParaRPr lang="en-US" altLang="en-US" sz="2400" smtClean="0"/>
          </a:p>
          <a:p>
            <a:pPr eaLnBrk="1" hangingPunct="1">
              <a:buFontTx/>
              <a:buNone/>
            </a:pPr>
            <a:r>
              <a:rPr lang="en-US" altLang="en-US" sz="2400" smtClean="0"/>
              <a:t> Consider interim when completing annual or probationary rating</a:t>
            </a:r>
          </a:p>
          <a:p>
            <a:pPr eaLnBrk="1" hangingPunct="1">
              <a:buFontTx/>
              <a:buNone/>
            </a:pPr>
            <a:r>
              <a:rPr lang="en-US" altLang="en-US" sz="2400" smtClean="0"/>
              <a:t>For non-civil service and non-union represented or SMS employees, an interim review should be completed approximately six months following appointment, transfer, or promotion into the position</a:t>
            </a:r>
          </a:p>
          <a:p>
            <a:pPr eaLnBrk="1" hangingPunct="1">
              <a:lnSpc>
                <a:spcPct val="90000"/>
              </a:lnSpc>
              <a:buFontTx/>
              <a:buNone/>
            </a:pPr>
            <a:endParaRPr lang="en-US" altLang="en-US" sz="2400"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z="4000" smtClean="0"/>
              <a:t>Probationary Review</a:t>
            </a:r>
          </a:p>
        </p:txBody>
      </p:sp>
      <p:sp>
        <p:nvSpPr>
          <p:cNvPr id="36867" name="Rectangle 3"/>
          <p:cNvSpPr>
            <a:spLocks noGrp="1" noChangeArrowheads="1"/>
          </p:cNvSpPr>
          <p:nvPr>
            <p:ph type="body" idx="1"/>
          </p:nvPr>
        </p:nvSpPr>
        <p:spPr/>
        <p:txBody>
          <a:bodyPr/>
          <a:lstStyle/>
          <a:p>
            <a:pPr eaLnBrk="1" hangingPunct="1">
              <a:lnSpc>
                <a:spcPct val="80000"/>
              </a:lnSpc>
            </a:pPr>
            <a:r>
              <a:rPr lang="en-US" altLang="en-US" sz="2400" smtClean="0"/>
              <a:t>Assess the employee’s fitness for continuation in the position</a:t>
            </a:r>
          </a:p>
          <a:p>
            <a:pPr eaLnBrk="1" hangingPunct="1">
              <a:lnSpc>
                <a:spcPct val="80000"/>
              </a:lnSpc>
            </a:pPr>
            <a:r>
              <a:rPr lang="en-US" altLang="en-US" sz="2400" smtClean="0"/>
              <a:t>Permanent Civil Service status granted only after a satisfactory probationary EPR is submitted to HR:</a:t>
            </a:r>
          </a:p>
          <a:p>
            <a:pPr lvl="1" eaLnBrk="1" hangingPunct="1">
              <a:lnSpc>
                <a:spcPct val="80000"/>
              </a:lnSpc>
            </a:pPr>
            <a:r>
              <a:rPr lang="en-US" altLang="en-US" sz="2400" i="1" smtClean="0">
                <a:solidFill>
                  <a:srgbClr val="000099"/>
                </a:solidFill>
              </a:rPr>
              <a:t>“Your services as a(n) </a:t>
            </a:r>
            <a:r>
              <a:rPr lang="en-US" altLang="en-US" sz="2400" i="1" u="sng" smtClean="0">
                <a:solidFill>
                  <a:srgbClr val="000099"/>
                </a:solidFill>
              </a:rPr>
              <a:t>(job title)</a:t>
            </a:r>
            <a:r>
              <a:rPr lang="en-US" altLang="en-US" sz="2400" i="1" smtClean="0">
                <a:solidFill>
                  <a:srgbClr val="000099"/>
                </a:solidFill>
              </a:rPr>
              <a:t> have been satisfactory.  I recommend that you attain regular civil service status.”</a:t>
            </a:r>
          </a:p>
          <a:p>
            <a:pPr lvl="1" eaLnBrk="1" hangingPunct="1">
              <a:lnSpc>
                <a:spcPct val="80000"/>
              </a:lnSpc>
            </a:pPr>
            <a:r>
              <a:rPr lang="en-US" altLang="en-US" sz="2400" smtClean="0"/>
              <a:t>Due to HR by last day of probationary period</a:t>
            </a:r>
          </a:p>
          <a:p>
            <a:pPr eaLnBrk="1" hangingPunct="1">
              <a:lnSpc>
                <a:spcPct val="80000"/>
              </a:lnSpc>
            </a:pPr>
            <a:r>
              <a:rPr lang="en-US" altLang="en-US" sz="2400" smtClean="0"/>
              <a:t>If not timely or properly completed, employee’s personnel record will reflect probationary civil service status (not automatic flip to regular status) for 18 mos., then regular status is granted</a:t>
            </a:r>
          </a:p>
          <a:p>
            <a:pPr eaLnBrk="1" hangingPunct="1">
              <a:lnSpc>
                <a:spcPct val="80000"/>
              </a:lnSpc>
            </a:pPr>
            <a:endParaRPr lang="en-US" altLang="en-US" sz="2400" smtClean="0"/>
          </a:p>
          <a:p>
            <a:pPr lvl="1" eaLnBrk="1" hangingPunct="1">
              <a:lnSpc>
                <a:spcPct val="80000"/>
              </a:lnSpc>
            </a:pPr>
            <a:endParaRPr lang="en-US" altLang="en-US" sz="240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143000" y="0"/>
            <a:ext cx="7793038" cy="1143000"/>
          </a:xfrm>
        </p:spPr>
        <p:txBody>
          <a:bodyPr/>
          <a:lstStyle/>
          <a:p>
            <a:pPr eaLnBrk="1" hangingPunct="1"/>
            <a:r>
              <a:rPr lang="en-US" altLang="en-US" smtClean="0"/>
              <a:t>Agenda for Today</a:t>
            </a:r>
          </a:p>
        </p:txBody>
      </p:sp>
      <p:sp>
        <p:nvSpPr>
          <p:cNvPr id="10243" name="Rectangle 3"/>
          <p:cNvSpPr>
            <a:spLocks noGrp="1" noChangeArrowheads="1"/>
          </p:cNvSpPr>
          <p:nvPr>
            <p:ph type="body" sz="half" idx="1"/>
          </p:nvPr>
        </p:nvSpPr>
        <p:spPr>
          <a:xfrm>
            <a:off x="1182688" y="2017713"/>
            <a:ext cx="6924675" cy="4114800"/>
          </a:xfrm>
        </p:spPr>
        <p:txBody>
          <a:bodyPr/>
          <a:lstStyle/>
          <a:p>
            <a:pPr eaLnBrk="1" hangingPunct="1">
              <a:lnSpc>
                <a:spcPct val="90000"/>
              </a:lnSpc>
              <a:buSzPct val="80000"/>
              <a:buFont typeface="Wingdings" pitchFamily="2" charset="2"/>
              <a:buChar char="§"/>
            </a:pPr>
            <a:r>
              <a:rPr lang="en-US" altLang="en-US" sz="2800" smtClean="0"/>
              <a:t>Managing Performance and Role of Performance Appraisal</a:t>
            </a:r>
          </a:p>
          <a:p>
            <a:pPr eaLnBrk="1" hangingPunct="1">
              <a:lnSpc>
                <a:spcPct val="90000"/>
              </a:lnSpc>
              <a:buSzPct val="80000"/>
              <a:buFont typeface="Wingdings" pitchFamily="2" charset="2"/>
              <a:buChar char="§"/>
            </a:pPr>
            <a:r>
              <a:rPr lang="en-US" altLang="en-US" sz="2800" smtClean="0"/>
              <a:t>Developing Standards</a:t>
            </a:r>
          </a:p>
          <a:p>
            <a:pPr eaLnBrk="1" hangingPunct="1">
              <a:lnSpc>
                <a:spcPct val="90000"/>
              </a:lnSpc>
              <a:buSzPct val="80000"/>
              <a:buFont typeface="Wingdings" pitchFamily="2" charset="2"/>
              <a:buChar char="§"/>
            </a:pPr>
            <a:r>
              <a:rPr lang="en-US" altLang="en-US" sz="2800" smtClean="0"/>
              <a:t>Management Directive 540.7 (Amended)</a:t>
            </a:r>
          </a:p>
          <a:p>
            <a:pPr eaLnBrk="1" hangingPunct="1">
              <a:lnSpc>
                <a:spcPct val="90000"/>
              </a:lnSpc>
              <a:buSzPct val="80000"/>
              <a:buFont typeface="Wingdings" pitchFamily="2" charset="2"/>
              <a:buChar char="§"/>
            </a:pPr>
            <a:r>
              <a:rPr lang="en-US" altLang="en-US" sz="2800" smtClean="0"/>
              <a:t>Writing Comments</a:t>
            </a:r>
          </a:p>
          <a:p>
            <a:pPr eaLnBrk="1" hangingPunct="1">
              <a:lnSpc>
                <a:spcPct val="90000"/>
              </a:lnSpc>
              <a:buSzPct val="80000"/>
              <a:buFont typeface="Wingdings" pitchFamily="2" charset="2"/>
              <a:buChar char="§"/>
            </a:pPr>
            <a:r>
              <a:rPr lang="en-US" altLang="en-US" sz="2800" smtClean="0"/>
              <a:t>Identifying Employee Strengths and Opportunities for Development</a:t>
            </a:r>
          </a:p>
          <a:p>
            <a:pPr eaLnBrk="1" hangingPunct="1">
              <a:lnSpc>
                <a:spcPct val="90000"/>
              </a:lnSpc>
              <a:buSzPct val="80000"/>
              <a:buFont typeface="Wingdings" pitchFamily="2" charset="2"/>
              <a:buChar char="§"/>
            </a:pPr>
            <a:r>
              <a:rPr lang="en-US" altLang="en-US" sz="2800" smtClean="0"/>
              <a:t>Conducting the EPR Interview</a:t>
            </a:r>
          </a:p>
          <a:p>
            <a:pPr eaLnBrk="1" hangingPunct="1">
              <a:lnSpc>
                <a:spcPct val="90000"/>
              </a:lnSpc>
            </a:pPr>
            <a:endParaRPr lang="en-US" altLang="en-US" sz="2800" smtClean="0"/>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mtClean="0"/>
              <a:t>Hypothetical EPR Timeline</a:t>
            </a:r>
          </a:p>
        </p:txBody>
      </p:sp>
      <p:sp>
        <p:nvSpPr>
          <p:cNvPr id="37891" name="Rectangle 3"/>
          <p:cNvSpPr>
            <a:spLocks noGrp="1" noChangeArrowheads="1"/>
          </p:cNvSpPr>
          <p:nvPr>
            <p:ph type="body" idx="1"/>
          </p:nvPr>
        </p:nvSpPr>
        <p:spPr>
          <a:xfrm>
            <a:off x="304800" y="1447800"/>
            <a:ext cx="7772400" cy="2044700"/>
          </a:xfrm>
        </p:spPr>
        <p:txBody>
          <a:bodyPr/>
          <a:lstStyle/>
          <a:p>
            <a:pPr eaLnBrk="1" hangingPunct="1">
              <a:lnSpc>
                <a:spcPct val="80000"/>
              </a:lnSpc>
            </a:pPr>
            <a:r>
              <a:rPr lang="en-US" altLang="en-US" sz="2400" i="1" smtClean="0"/>
              <a:t>Evaluation as part of the annual FY EPR cycle</a:t>
            </a:r>
          </a:p>
          <a:p>
            <a:pPr eaLnBrk="1" hangingPunct="1">
              <a:lnSpc>
                <a:spcPct val="80000"/>
              </a:lnSpc>
            </a:pPr>
            <a:r>
              <a:rPr lang="en-US" altLang="en-US" sz="2400" i="1" smtClean="0"/>
              <a:t>Period begins on the employee’s start date (Oct. 15)</a:t>
            </a:r>
          </a:p>
          <a:p>
            <a:pPr eaLnBrk="1" hangingPunct="1">
              <a:lnSpc>
                <a:spcPct val="80000"/>
              </a:lnSpc>
            </a:pPr>
            <a:r>
              <a:rPr lang="en-US" altLang="en-US" sz="2400" i="1" smtClean="0"/>
              <a:t>Close-out is June 30</a:t>
            </a:r>
          </a:p>
          <a:p>
            <a:pPr eaLnBrk="1" hangingPunct="1">
              <a:lnSpc>
                <a:spcPct val="80000"/>
              </a:lnSpc>
            </a:pPr>
            <a:r>
              <a:rPr lang="en-US" altLang="en-US" sz="2400" i="1" smtClean="0"/>
              <a:t>Probationary review April 15</a:t>
            </a:r>
          </a:p>
          <a:p>
            <a:pPr eaLnBrk="1" hangingPunct="1">
              <a:lnSpc>
                <a:spcPct val="80000"/>
              </a:lnSpc>
            </a:pPr>
            <a:r>
              <a:rPr lang="en-US" altLang="en-US" sz="2400" i="1" smtClean="0"/>
              <a:t>Interim (change of rater) on May 3</a:t>
            </a:r>
            <a:endParaRPr lang="en-US" altLang="en-US" sz="2400" smtClean="0"/>
          </a:p>
          <a:p>
            <a:pPr eaLnBrk="1" hangingPunct="1">
              <a:lnSpc>
                <a:spcPct val="80000"/>
              </a:lnSpc>
            </a:pPr>
            <a:endParaRPr lang="en-US" altLang="en-US" sz="2400" smtClean="0"/>
          </a:p>
        </p:txBody>
      </p:sp>
      <p:sp>
        <p:nvSpPr>
          <p:cNvPr id="628742" name="AutoShape 6"/>
          <p:cNvSpPr>
            <a:spLocks noChangeArrowheads="1"/>
          </p:cNvSpPr>
          <p:nvPr/>
        </p:nvSpPr>
        <p:spPr bwMode="auto">
          <a:xfrm>
            <a:off x="838200" y="3429000"/>
            <a:ext cx="8096250" cy="2819400"/>
          </a:xfrm>
          <a:prstGeom prst="rightArrow">
            <a:avLst>
              <a:gd name="adj1" fmla="val 50000"/>
              <a:gd name="adj2" fmla="val 40562"/>
            </a:avLst>
          </a:prstGeom>
          <a:solidFill>
            <a:srgbClr val="BED9ED"/>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37893" name="Line 7"/>
          <p:cNvSpPr>
            <a:spLocks noChangeShapeType="1"/>
          </p:cNvSpPr>
          <p:nvPr/>
        </p:nvSpPr>
        <p:spPr bwMode="auto">
          <a:xfrm flipV="1">
            <a:off x="819150" y="3841750"/>
            <a:ext cx="0" cy="17526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37894" name="Line 8"/>
          <p:cNvSpPr>
            <a:spLocks noChangeShapeType="1"/>
          </p:cNvSpPr>
          <p:nvPr/>
        </p:nvSpPr>
        <p:spPr bwMode="auto">
          <a:xfrm flipV="1">
            <a:off x="2276475" y="3841750"/>
            <a:ext cx="0" cy="1752600"/>
          </a:xfrm>
          <a:prstGeom prst="line">
            <a:avLst/>
          </a:prstGeom>
          <a:noFill/>
          <a:ln w="38100">
            <a:solidFill>
              <a:schemeClr val="tx1"/>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37895" name="Line 9"/>
          <p:cNvSpPr>
            <a:spLocks noChangeShapeType="1"/>
          </p:cNvSpPr>
          <p:nvPr/>
        </p:nvSpPr>
        <p:spPr bwMode="auto">
          <a:xfrm flipV="1">
            <a:off x="3759200" y="3829050"/>
            <a:ext cx="0" cy="17526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37896" name="Line 10"/>
          <p:cNvSpPr>
            <a:spLocks noChangeShapeType="1"/>
          </p:cNvSpPr>
          <p:nvPr/>
        </p:nvSpPr>
        <p:spPr bwMode="auto">
          <a:xfrm flipV="1">
            <a:off x="5280025" y="4105275"/>
            <a:ext cx="0" cy="1752600"/>
          </a:xfrm>
          <a:prstGeom prst="line">
            <a:avLst/>
          </a:prstGeom>
          <a:noFill/>
          <a:ln w="38100" cap="rnd">
            <a:solidFill>
              <a:schemeClr val="tx1"/>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37897" name="Line 11"/>
          <p:cNvSpPr>
            <a:spLocks noChangeShapeType="1"/>
          </p:cNvSpPr>
          <p:nvPr/>
        </p:nvSpPr>
        <p:spPr bwMode="auto">
          <a:xfrm flipV="1">
            <a:off x="6981825" y="3829050"/>
            <a:ext cx="0" cy="17526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37898" name="AutoShape 12"/>
          <p:cNvSpPr>
            <a:spLocks/>
          </p:cNvSpPr>
          <p:nvPr/>
        </p:nvSpPr>
        <p:spPr bwMode="auto">
          <a:xfrm>
            <a:off x="1133475" y="3663950"/>
            <a:ext cx="1054100" cy="1092200"/>
          </a:xfrm>
          <a:prstGeom prst="borderCallout2">
            <a:avLst>
              <a:gd name="adj1" fmla="val 10463"/>
              <a:gd name="adj2" fmla="val -7227"/>
              <a:gd name="adj3" fmla="val 10463"/>
              <a:gd name="adj4" fmla="val -7227"/>
              <a:gd name="adj5" fmla="val 54653"/>
              <a:gd name="adj6" fmla="val -31324"/>
            </a:avLst>
          </a:prstGeom>
          <a:solidFill>
            <a:schemeClr val="accent1"/>
          </a:solidFill>
          <a:ln w="9525">
            <a:solidFill>
              <a:schemeClr val="tx1"/>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a:t>Start Date: Oct 15</a:t>
            </a:r>
          </a:p>
        </p:txBody>
      </p:sp>
      <p:sp>
        <p:nvSpPr>
          <p:cNvPr id="37899" name="AutoShape 13"/>
          <p:cNvSpPr>
            <a:spLocks/>
          </p:cNvSpPr>
          <p:nvPr/>
        </p:nvSpPr>
        <p:spPr bwMode="auto">
          <a:xfrm>
            <a:off x="4143375" y="3740150"/>
            <a:ext cx="1123950" cy="1092200"/>
          </a:xfrm>
          <a:prstGeom prst="borderCallout2">
            <a:avLst>
              <a:gd name="adj1" fmla="val 10463"/>
              <a:gd name="adj2" fmla="val -7227"/>
              <a:gd name="adj3" fmla="val 10463"/>
              <a:gd name="adj4" fmla="val -7227"/>
              <a:gd name="adj5" fmla="val 51162"/>
              <a:gd name="adj6" fmla="val -37347"/>
            </a:avLst>
          </a:prstGeom>
          <a:solidFill>
            <a:schemeClr val="accent1"/>
          </a:solidFill>
          <a:ln w="9525">
            <a:solidFill>
              <a:schemeClr val="tx1"/>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a:t>End of Prob: April 15</a:t>
            </a:r>
          </a:p>
        </p:txBody>
      </p:sp>
      <p:sp>
        <p:nvSpPr>
          <p:cNvPr id="37900" name="AutoShape 14"/>
          <p:cNvSpPr>
            <a:spLocks/>
          </p:cNvSpPr>
          <p:nvPr/>
        </p:nvSpPr>
        <p:spPr bwMode="auto">
          <a:xfrm>
            <a:off x="2644775" y="5200650"/>
            <a:ext cx="1174750" cy="1092200"/>
          </a:xfrm>
          <a:prstGeom prst="borderCallout2">
            <a:avLst>
              <a:gd name="adj1" fmla="val 10463"/>
              <a:gd name="adj2" fmla="val -7227"/>
              <a:gd name="adj3" fmla="val 10463"/>
              <a:gd name="adj4" fmla="val -7227"/>
              <a:gd name="adj5" fmla="val -8139"/>
              <a:gd name="adj6" fmla="val -33736"/>
            </a:avLst>
          </a:prstGeom>
          <a:solidFill>
            <a:schemeClr val="accent1"/>
          </a:solidFill>
          <a:ln w="9525">
            <a:solidFill>
              <a:schemeClr val="tx1"/>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a:t>Semi - Prob: </a:t>
            </a:r>
          </a:p>
          <a:p>
            <a:pPr algn="ctr" eaLnBrk="1" hangingPunct="1"/>
            <a:r>
              <a:rPr lang="en-US" altLang="en-US"/>
              <a:t>Jan 15</a:t>
            </a:r>
          </a:p>
        </p:txBody>
      </p:sp>
      <p:sp>
        <p:nvSpPr>
          <p:cNvPr id="37901" name="AutoShape 15"/>
          <p:cNvSpPr>
            <a:spLocks/>
          </p:cNvSpPr>
          <p:nvPr/>
        </p:nvSpPr>
        <p:spPr bwMode="auto">
          <a:xfrm>
            <a:off x="5387975" y="5251450"/>
            <a:ext cx="1146175" cy="1063625"/>
          </a:xfrm>
          <a:prstGeom prst="borderCallout2">
            <a:avLst>
              <a:gd name="adj1" fmla="val 10463"/>
              <a:gd name="adj2" fmla="val -7227"/>
              <a:gd name="adj3" fmla="val 10463"/>
              <a:gd name="adj4" fmla="val -7227"/>
              <a:gd name="adj5" fmla="val -3486"/>
              <a:gd name="adj6" fmla="val -30120"/>
            </a:avLst>
          </a:prstGeom>
          <a:solidFill>
            <a:schemeClr val="accent1"/>
          </a:solidFill>
          <a:ln w="9525">
            <a:solidFill>
              <a:schemeClr val="tx1"/>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a:t>Interim: May 3 –Rater</a:t>
            </a:r>
          </a:p>
        </p:txBody>
      </p:sp>
      <p:sp>
        <p:nvSpPr>
          <p:cNvPr id="37902" name="AutoShape 16"/>
          <p:cNvSpPr>
            <a:spLocks/>
          </p:cNvSpPr>
          <p:nvPr/>
        </p:nvSpPr>
        <p:spPr bwMode="auto">
          <a:xfrm>
            <a:off x="7305675" y="4292600"/>
            <a:ext cx="1054100" cy="1092200"/>
          </a:xfrm>
          <a:prstGeom prst="borderCallout2">
            <a:avLst>
              <a:gd name="adj1" fmla="val 10463"/>
              <a:gd name="adj2" fmla="val -7227"/>
              <a:gd name="adj3" fmla="val 10463"/>
              <a:gd name="adj4" fmla="val -7227"/>
              <a:gd name="adj5" fmla="val 26162"/>
              <a:gd name="adj6" fmla="val -31625"/>
            </a:avLst>
          </a:prstGeom>
          <a:solidFill>
            <a:schemeClr val="hlink"/>
          </a:solidFill>
          <a:ln w="9525">
            <a:solidFill>
              <a:schemeClr val="tx1"/>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a:t>Annual: Jun 30</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28600"/>
            <a:ext cx="7793038" cy="722313"/>
          </a:xfrm>
        </p:spPr>
        <p:txBody>
          <a:bodyPr/>
          <a:lstStyle/>
          <a:p>
            <a:pPr eaLnBrk="1" hangingPunct="1"/>
            <a:r>
              <a:rPr lang="en-US" altLang="en-US" smtClean="0"/>
              <a:t>Other Considerations</a:t>
            </a:r>
          </a:p>
        </p:txBody>
      </p:sp>
      <p:sp>
        <p:nvSpPr>
          <p:cNvPr id="38915" name="Rectangle 7"/>
          <p:cNvSpPr>
            <a:spLocks noGrp="1" noChangeArrowheads="1"/>
          </p:cNvSpPr>
          <p:nvPr>
            <p:ph type="body" idx="1"/>
          </p:nvPr>
        </p:nvSpPr>
        <p:spPr>
          <a:xfrm>
            <a:off x="1182688" y="1541463"/>
            <a:ext cx="7772400" cy="3087687"/>
          </a:xfrm>
        </p:spPr>
        <p:txBody>
          <a:bodyPr/>
          <a:lstStyle/>
          <a:p>
            <a:pPr eaLnBrk="1" hangingPunct="1">
              <a:lnSpc>
                <a:spcPct val="90000"/>
              </a:lnSpc>
              <a:spcBef>
                <a:spcPct val="0"/>
              </a:spcBef>
              <a:spcAft>
                <a:spcPts val="2400"/>
              </a:spcAft>
            </a:pPr>
            <a:r>
              <a:rPr lang="en-US" altLang="en-US" sz="2400" smtClean="0"/>
              <a:t>Employee refuses to sign EPR …</a:t>
            </a:r>
          </a:p>
          <a:p>
            <a:pPr eaLnBrk="1" hangingPunct="1">
              <a:lnSpc>
                <a:spcPct val="90000"/>
              </a:lnSpc>
              <a:spcBef>
                <a:spcPct val="0"/>
              </a:spcBef>
              <a:spcAft>
                <a:spcPts val="2400"/>
              </a:spcAft>
            </a:pPr>
            <a:r>
              <a:rPr lang="en-US" altLang="en-US" sz="2400" smtClean="0"/>
              <a:t>No electronic signatures on official EPR</a:t>
            </a:r>
          </a:p>
          <a:p>
            <a:pPr eaLnBrk="1" hangingPunct="1">
              <a:lnSpc>
                <a:spcPct val="90000"/>
              </a:lnSpc>
              <a:spcBef>
                <a:spcPct val="0"/>
              </a:spcBef>
              <a:spcAft>
                <a:spcPts val="2400"/>
              </a:spcAft>
            </a:pPr>
            <a:r>
              <a:rPr lang="en-US" altLang="en-US" sz="2400" smtClean="0"/>
              <a:t>Employees may write rebuttals, offer documentation</a:t>
            </a:r>
          </a:p>
          <a:p>
            <a:pPr eaLnBrk="1" hangingPunct="1">
              <a:lnSpc>
                <a:spcPct val="90000"/>
              </a:lnSpc>
              <a:spcBef>
                <a:spcPct val="0"/>
              </a:spcBef>
              <a:spcAft>
                <a:spcPts val="2400"/>
              </a:spcAft>
            </a:pPr>
            <a:r>
              <a:rPr lang="en-US" altLang="en-US" sz="2400" smtClean="0"/>
              <a:t>Employees are afforded 5-days to sign, submit comments</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57200" y="228600"/>
            <a:ext cx="8001000" cy="646113"/>
          </a:xfrm>
          <a:prstGeom prst="rect">
            <a:avLst/>
          </a:prstGeom>
          <a:noFill/>
        </p:spPr>
        <p:txBody>
          <a:bodyPr>
            <a:spAutoFit/>
          </a:bodyPr>
          <a:lstStyle/>
          <a:p>
            <a:pPr>
              <a:defRPr/>
            </a:pPr>
            <a:r>
              <a:rPr lang="en-US" sz="3600" b="1" dirty="0">
                <a:solidFill>
                  <a:schemeClr val="bg1"/>
                </a:solidFill>
                <a:latin typeface="+mj-lt"/>
              </a:rPr>
              <a:t>EPR Grievances / CS Appeals</a:t>
            </a:r>
          </a:p>
        </p:txBody>
      </p:sp>
      <p:sp>
        <p:nvSpPr>
          <p:cNvPr id="12" name="TextBox 11"/>
          <p:cNvSpPr txBox="1"/>
          <p:nvPr/>
        </p:nvSpPr>
        <p:spPr>
          <a:xfrm>
            <a:off x="685800" y="1600200"/>
            <a:ext cx="7172325" cy="3084513"/>
          </a:xfrm>
          <a:prstGeom prst="rect">
            <a:avLst/>
          </a:prstGeom>
          <a:noFill/>
        </p:spPr>
        <p:txBody>
          <a:bodyPr>
            <a:spAutoFit/>
          </a:bodyPr>
          <a:lstStyle/>
          <a:p>
            <a:pPr>
              <a:lnSpc>
                <a:spcPct val="90000"/>
              </a:lnSpc>
              <a:defRPr/>
            </a:pPr>
            <a:r>
              <a:rPr lang="en-US" sz="2400" dirty="0">
                <a:latin typeface="+mn-lt"/>
              </a:rPr>
              <a:t>EPR may be grieved if:</a:t>
            </a:r>
          </a:p>
          <a:p>
            <a:pPr lvl="1">
              <a:lnSpc>
                <a:spcPct val="90000"/>
              </a:lnSpc>
              <a:buFont typeface="Arial" pitchFamily="34" charset="0"/>
              <a:buChar char="•"/>
              <a:defRPr/>
            </a:pPr>
            <a:r>
              <a:rPr lang="en-US" sz="2400" dirty="0">
                <a:latin typeface="+mn-lt"/>
              </a:rPr>
              <a:t>Supervisor who completed EPR wasn’t familiar with employee’s job performance (or rater was not available)</a:t>
            </a:r>
          </a:p>
          <a:p>
            <a:pPr lvl="1">
              <a:lnSpc>
                <a:spcPct val="90000"/>
              </a:lnSpc>
              <a:buFont typeface="Arial" pitchFamily="34" charset="0"/>
              <a:buChar char="•"/>
              <a:defRPr/>
            </a:pPr>
            <a:r>
              <a:rPr lang="en-US" sz="2400" dirty="0">
                <a:latin typeface="+mn-lt"/>
              </a:rPr>
              <a:t>Process was improper or incorrect</a:t>
            </a:r>
          </a:p>
          <a:p>
            <a:pPr lvl="2">
              <a:lnSpc>
                <a:spcPct val="90000"/>
              </a:lnSpc>
              <a:buFont typeface="Arial" pitchFamily="34" charset="0"/>
              <a:buChar char="•"/>
              <a:defRPr/>
            </a:pPr>
            <a:r>
              <a:rPr lang="en-US" sz="2400" dirty="0">
                <a:latin typeface="+mn-lt"/>
              </a:rPr>
              <a:t>EPR used to implement discipline</a:t>
            </a:r>
          </a:p>
          <a:p>
            <a:pPr lvl="2">
              <a:lnSpc>
                <a:spcPct val="90000"/>
              </a:lnSpc>
              <a:buFont typeface="Arial" pitchFamily="34" charset="0"/>
              <a:buChar char="•"/>
              <a:defRPr/>
            </a:pPr>
            <a:r>
              <a:rPr lang="en-US" sz="2400" dirty="0">
                <a:latin typeface="+mn-lt"/>
              </a:rPr>
              <a:t>EPR used to notify employee of future discipline</a:t>
            </a:r>
          </a:p>
          <a:p>
            <a:pPr lvl="1">
              <a:lnSpc>
                <a:spcPct val="90000"/>
              </a:lnSpc>
              <a:buFont typeface="Arial" pitchFamily="34" charset="0"/>
              <a:buChar char="•"/>
              <a:defRPr/>
            </a:pPr>
            <a:r>
              <a:rPr lang="en-US" sz="2400" dirty="0">
                <a:latin typeface="+mn-lt"/>
              </a:rPr>
              <a:t>Employee alleges discrimination in rating</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title"/>
          </p:nvPr>
        </p:nvSpPr>
        <p:spPr/>
        <p:txBody>
          <a:bodyPr/>
          <a:lstStyle/>
          <a:p>
            <a:pPr eaLnBrk="1" hangingPunct="1"/>
            <a:r>
              <a:rPr lang="en-US" altLang="en-US" smtClean="0"/>
              <a:t>Writing Comments</a:t>
            </a:r>
          </a:p>
        </p:txBody>
      </p:sp>
      <p:sp>
        <p:nvSpPr>
          <p:cNvPr id="40963" name="Rectangle 8"/>
          <p:cNvSpPr>
            <a:spLocks noGrp="1" noChangeArrowheads="1"/>
          </p:cNvSpPr>
          <p:nvPr>
            <p:ph type="body" idx="1"/>
          </p:nvPr>
        </p:nvSpPr>
        <p:spPr/>
        <p:txBody>
          <a:bodyPr/>
          <a:lstStyle/>
          <a:p>
            <a:pPr eaLnBrk="1" hangingPunct="1"/>
            <a:r>
              <a:rPr lang="en-US" altLang="en-US" smtClean="0"/>
              <a:t>Support level of the rating</a:t>
            </a:r>
          </a:p>
          <a:p>
            <a:pPr eaLnBrk="1" hangingPunct="1"/>
            <a:r>
              <a:rPr lang="en-US" altLang="en-US" smtClean="0"/>
              <a:t>Consistent with level of the rating</a:t>
            </a:r>
          </a:p>
          <a:p>
            <a:pPr eaLnBrk="1" hangingPunct="1"/>
            <a:r>
              <a:rPr lang="en-US" altLang="en-US" smtClean="0"/>
              <a:t>Define problem areas for development</a:t>
            </a:r>
          </a:p>
          <a:p>
            <a:pPr eaLnBrk="1" hangingPunct="1"/>
            <a:r>
              <a:rPr lang="en-US" altLang="en-US" smtClean="0"/>
              <a:t>Provide guidance for improvement</a:t>
            </a:r>
          </a:p>
          <a:p>
            <a:pPr eaLnBrk="1" hangingPunct="1"/>
            <a:r>
              <a:rPr lang="en-US" altLang="en-US" smtClean="0"/>
              <a:t>Include job-related recognitions</a:t>
            </a:r>
          </a:p>
          <a:p>
            <a:pPr eaLnBrk="1" hangingPunct="1"/>
            <a:r>
              <a:rPr lang="en-US" altLang="en-US" smtClean="0"/>
              <a:t>Substantive</a:t>
            </a:r>
          </a:p>
          <a:p>
            <a:pPr eaLnBrk="1" hangingPunct="1"/>
            <a:endParaRPr lang="en-US" altLang="en-US" smtClean="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81000" y="304800"/>
            <a:ext cx="8763000" cy="630238"/>
          </a:xfrm>
        </p:spPr>
        <p:txBody>
          <a:bodyPr/>
          <a:lstStyle/>
          <a:p>
            <a:pPr eaLnBrk="1" hangingPunct="1"/>
            <a:r>
              <a:rPr lang="en-US" altLang="en-US" sz="3600" smtClean="0"/>
              <a:t>All Ratings Require Comments</a:t>
            </a:r>
          </a:p>
        </p:txBody>
      </p:sp>
      <p:sp>
        <p:nvSpPr>
          <p:cNvPr id="41987" name="Rectangle 3"/>
          <p:cNvSpPr>
            <a:spLocks noGrp="1" noChangeArrowheads="1"/>
          </p:cNvSpPr>
          <p:nvPr>
            <p:ph type="body" idx="1"/>
          </p:nvPr>
        </p:nvSpPr>
        <p:spPr>
          <a:xfrm>
            <a:off x="1182688" y="1531938"/>
            <a:ext cx="7772400" cy="3011487"/>
          </a:xfrm>
        </p:spPr>
        <p:txBody>
          <a:bodyPr/>
          <a:lstStyle/>
          <a:p>
            <a:pPr eaLnBrk="1" hangingPunct="1"/>
            <a:r>
              <a:rPr lang="en-US" altLang="en-US" smtClean="0"/>
              <a:t>Outstanding</a:t>
            </a:r>
          </a:p>
          <a:p>
            <a:pPr eaLnBrk="1" hangingPunct="1"/>
            <a:r>
              <a:rPr lang="en-US" altLang="en-US" smtClean="0"/>
              <a:t>Commendable</a:t>
            </a:r>
          </a:p>
          <a:p>
            <a:pPr eaLnBrk="1" hangingPunct="1"/>
            <a:r>
              <a:rPr lang="en-US" altLang="en-US" smtClean="0"/>
              <a:t>Satisfactory</a:t>
            </a:r>
          </a:p>
          <a:p>
            <a:pPr eaLnBrk="1" hangingPunct="1"/>
            <a:r>
              <a:rPr lang="en-US" altLang="en-US" smtClean="0"/>
              <a:t>Needs Improvement</a:t>
            </a:r>
          </a:p>
          <a:p>
            <a:pPr eaLnBrk="1" hangingPunct="1"/>
            <a:r>
              <a:rPr lang="en-US" altLang="en-US" smtClean="0"/>
              <a:t>Unsatisfactory</a:t>
            </a:r>
          </a:p>
        </p:txBody>
      </p:sp>
      <p:sp>
        <p:nvSpPr>
          <p:cNvPr id="41988" name="TextBox 11"/>
          <p:cNvSpPr txBox="1">
            <a:spLocks noChangeArrowheads="1"/>
          </p:cNvSpPr>
          <p:nvPr/>
        </p:nvSpPr>
        <p:spPr bwMode="auto">
          <a:xfrm>
            <a:off x="1895475" y="4505325"/>
            <a:ext cx="66294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Performance Improvement Plan is:</a:t>
            </a:r>
          </a:p>
          <a:p>
            <a:pPr lvl="1" eaLnBrk="1" hangingPunct="1">
              <a:buClr>
                <a:schemeClr val="tx2"/>
              </a:buClr>
              <a:buFont typeface="Wingdings" pitchFamily="2" charset="2"/>
              <a:buChar char="§"/>
            </a:pPr>
            <a:r>
              <a:rPr lang="en-US" altLang="en-US" i="1" u="sng"/>
              <a:t>Encouraged</a:t>
            </a:r>
            <a:r>
              <a:rPr lang="en-US" altLang="en-US"/>
              <a:t> if any factor is rated at Needs Improvement or Unsatisfactory</a:t>
            </a:r>
          </a:p>
          <a:p>
            <a:pPr lvl="1" eaLnBrk="1" hangingPunct="1">
              <a:buClr>
                <a:schemeClr val="tx2"/>
              </a:buClr>
              <a:buFont typeface="Wingdings" pitchFamily="2" charset="2"/>
              <a:buChar char="§"/>
            </a:pPr>
            <a:r>
              <a:rPr lang="en-US" altLang="en-US" i="1" u="sng"/>
              <a:t>Mandatory</a:t>
            </a:r>
            <a:r>
              <a:rPr lang="en-US" altLang="en-US"/>
              <a:t> if overall rating is Needs Improvement or Unsatisfactory</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p:txBody>
          <a:bodyPr/>
          <a:lstStyle/>
          <a:p>
            <a:pPr eaLnBrk="1" hangingPunct="1"/>
            <a:r>
              <a:rPr lang="en-US" altLang="en-US" smtClean="0"/>
              <a:t>Writing Comments … ???</a:t>
            </a:r>
          </a:p>
        </p:txBody>
      </p:sp>
      <p:sp>
        <p:nvSpPr>
          <p:cNvPr id="548869" name="Rectangle 5"/>
          <p:cNvSpPr>
            <a:spLocks noGrp="1" noChangeArrowheads="1"/>
          </p:cNvSpPr>
          <p:nvPr>
            <p:ph type="body" idx="1"/>
          </p:nvPr>
        </p:nvSpPr>
        <p:spPr>
          <a:xfrm>
            <a:off x="304800" y="1524000"/>
            <a:ext cx="7861300" cy="4457700"/>
          </a:xfrm>
        </p:spPr>
        <p:txBody>
          <a:bodyPr/>
          <a:lstStyle/>
          <a:p>
            <a:pPr eaLnBrk="1" hangingPunct="1"/>
            <a:r>
              <a:rPr lang="en-US" altLang="en-US" sz="2400" i="1" smtClean="0"/>
              <a:t>Since the last evaluation, he has reached rock bottom and started to dig.</a:t>
            </a:r>
          </a:p>
          <a:p>
            <a:pPr eaLnBrk="1" hangingPunct="1"/>
            <a:r>
              <a:rPr lang="en-US" altLang="en-US" sz="2400" i="1" smtClean="0"/>
              <a:t>His men would follow him anywhere, but only out of morbid curiosity.</a:t>
            </a:r>
          </a:p>
          <a:p>
            <a:pPr eaLnBrk="1" hangingPunct="1"/>
            <a:r>
              <a:rPr lang="en-US" altLang="en-US" sz="2400" i="1" smtClean="0"/>
              <a:t>This employee is really not so much of a has-been, but more of a definite won’t be.</a:t>
            </a:r>
          </a:p>
          <a:p>
            <a:pPr eaLnBrk="1" hangingPunct="1"/>
            <a:r>
              <a:rPr lang="en-US" altLang="en-US" sz="2400" i="1" smtClean="0"/>
              <a:t>Takes him 1 ½ hours to watch 60 Minutes.</a:t>
            </a:r>
          </a:p>
          <a:p>
            <a:pPr eaLnBrk="1" hangingPunct="1"/>
            <a:r>
              <a:rPr lang="en-US" altLang="en-US" sz="2400" i="1" smtClean="0"/>
              <a:t>This employee should go far – and the sooner he starts, the better.</a:t>
            </a:r>
          </a:p>
          <a:p>
            <a:pPr eaLnBrk="1" hangingPunct="1"/>
            <a:r>
              <a:rPr lang="en-US" altLang="en-US" sz="2400" i="1" smtClean="0"/>
              <a:t>Wheel is turning but the hamster is dead.</a:t>
            </a:r>
          </a:p>
          <a:p>
            <a:pPr eaLnBrk="1" hangingPunct="1"/>
            <a:r>
              <a:rPr lang="en-US" altLang="en-US" sz="2400" i="1" smtClean="0"/>
              <a:t>If brains were taxed, he’d get a rebate.</a:t>
            </a:r>
            <a:endParaRPr lang="en-US" altLang="en-US" sz="2400" smtClean="0"/>
          </a:p>
        </p:txBody>
      </p:sp>
      <p:sp>
        <p:nvSpPr>
          <p:cNvPr id="548870" name="AutoShape 6"/>
          <p:cNvSpPr>
            <a:spLocks noChangeArrowheads="1"/>
          </p:cNvSpPr>
          <p:nvPr/>
        </p:nvSpPr>
        <p:spPr bwMode="auto">
          <a:xfrm>
            <a:off x="1524000" y="1752600"/>
            <a:ext cx="4368800" cy="42799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3300"/>
          </a:solid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886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886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886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886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4886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4886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4886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6" fill="hold" grpId="0" nodeType="clickEffect">
                                  <p:stCondLst>
                                    <p:cond delay="0"/>
                                  </p:stCondLst>
                                  <p:childTnLst>
                                    <p:set>
                                      <p:cBhvr>
                                        <p:cTn id="34" dur="1" fill="hold">
                                          <p:stCondLst>
                                            <p:cond delay="0"/>
                                          </p:stCondLst>
                                        </p:cTn>
                                        <p:tgtEl>
                                          <p:spTgt spid="548870"/>
                                        </p:tgtEl>
                                        <p:attrNameLst>
                                          <p:attrName>style.visibility</p:attrName>
                                        </p:attrNameLst>
                                      </p:cBhvr>
                                      <p:to>
                                        <p:strVal val="visible"/>
                                      </p:to>
                                    </p:set>
                                    <p:anim calcmode="lin" valueType="num">
                                      <p:cBhvr additive="base">
                                        <p:cTn id="35" dur="500" fill="hold"/>
                                        <p:tgtEl>
                                          <p:spTgt spid="548870"/>
                                        </p:tgtEl>
                                        <p:attrNameLst>
                                          <p:attrName>ppt_x</p:attrName>
                                        </p:attrNameLst>
                                      </p:cBhvr>
                                      <p:tavLst>
                                        <p:tav tm="0">
                                          <p:val>
                                            <p:strVal val="1+#ppt_w/2"/>
                                          </p:val>
                                        </p:tav>
                                        <p:tav tm="100000">
                                          <p:val>
                                            <p:strVal val="#ppt_x"/>
                                          </p:val>
                                        </p:tav>
                                      </p:tavLst>
                                    </p:anim>
                                    <p:anim calcmode="lin" valueType="num">
                                      <p:cBhvr additive="base">
                                        <p:cTn id="36" dur="500" fill="hold"/>
                                        <p:tgtEl>
                                          <p:spTgt spid="5488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8869" grpId="0" build="p" autoUpdateAnimBg="0"/>
      <p:bldP spid="548870"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04800" y="0"/>
            <a:ext cx="7793038" cy="1143000"/>
          </a:xfrm>
        </p:spPr>
        <p:txBody>
          <a:bodyPr/>
          <a:lstStyle/>
          <a:p>
            <a:pPr eaLnBrk="1" hangingPunct="1"/>
            <a:r>
              <a:rPr lang="en-US" altLang="en-US" smtClean="0"/>
              <a:t>Writing Comments </a:t>
            </a:r>
            <a:endParaRPr lang="en-US" altLang="en-US" i="1" smtClean="0"/>
          </a:p>
        </p:txBody>
      </p:sp>
      <p:sp>
        <p:nvSpPr>
          <p:cNvPr id="44035" name="Rectangle 3"/>
          <p:cNvSpPr>
            <a:spLocks noGrp="1" noChangeArrowheads="1"/>
          </p:cNvSpPr>
          <p:nvPr>
            <p:ph type="body" sz="half" idx="1"/>
          </p:nvPr>
        </p:nvSpPr>
        <p:spPr>
          <a:xfrm>
            <a:off x="1182688" y="2046288"/>
            <a:ext cx="3810000" cy="4114800"/>
          </a:xfrm>
        </p:spPr>
        <p:txBody>
          <a:bodyPr/>
          <a:lstStyle/>
          <a:p>
            <a:pPr eaLnBrk="1" hangingPunct="1">
              <a:buFont typeface="Wingdings" pitchFamily="2" charset="2"/>
              <a:buNone/>
            </a:pPr>
            <a:r>
              <a:rPr lang="en-US" altLang="en-US" sz="3200" smtClean="0"/>
              <a:t>Attitude =</a:t>
            </a:r>
            <a:r>
              <a:rPr lang="en-US" altLang="en-US" smtClean="0"/>
              <a:t> </a:t>
            </a:r>
          </a:p>
          <a:p>
            <a:pPr eaLnBrk="1" hangingPunct="1"/>
            <a:r>
              <a:rPr lang="en-US" altLang="en-US" smtClean="0"/>
              <a:t>Vague</a:t>
            </a:r>
          </a:p>
          <a:p>
            <a:pPr eaLnBrk="1" hangingPunct="1"/>
            <a:r>
              <a:rPr lang="en-US" altLang="en-US" smtClean="0"/>
              <a:t>Emotional</a:t>
            </a:r>
          </a:p>
          <a:p>
            <a:pPr eaLnBrk="1" hangingPunct="1"/>
            <a:r>
              <a:rPr lang="en-US" altLang="en-US" smtClean="0"/>
              <a:t>Subjective</a:t>
            </a:r>
          </a:p>
        </p:txBody>
      </p:sp>
      <p:sp>
        <p:nvSpPr>
          <p:cNvPr id="44036" name="Rectangle 4"/>
          <p:cNvSpPr>
            <a:spLocks noGrp="1" noChangeArrowheads="1"/>
          </p:cNvSpPr>
          <p:nvPr>
            <p:ph type="body" sz="half" idx="2"/>
          </p:nvPr>
        </p:nvSpPr>
        <p:spPr>
          <a:xfrm>
            <a:off x="5145088" y="2046288"/>
            <a:ext cx="3810000" cy="4114800"/>
          </a:xfrm>
        </p:spPr>
        <p:txBody>
          <a:bodyPr/>
          <a:lstStyle/>
          <a:p>
            <a:pPr eaLnBrk="1" hangingPunct="1">
              <a:buFont typeface="Wingdings" pitchFamily="2" charset="2"/>
              <a:buNone/>
            </a:pPr>
            <a:r>
              <a:rPr lang="en-US" altLang="en-US" sz="3200" smtClean="0"/>
              <a:t>Behavior =</a:t>
            </a:r>
          </a:p>
          <a:p>
            <a:pPr eaLnBrk="1" hangingPunct="1"/>
            <a:r>
              <a:rPr lang="en-US" altLang="en-US" smtClean="0"/>
              <a:t>Specific</a:t>
            </a:r>
          </a:p>
          <a:p>
            <a:pPr eaLnBrk="1" hangingPunct="1"/>
            <a:r>
              <a:rPr lang="en-US" altLang="en-US" smtClean="0"/>
              <a:t>Observable</a:t>
            </a:r>
          </a:p>
          <a:p>
            <a:pPr eaLnBrk="1" hangingPunct="1"/>
            <a:r>
              <a:rPr lang="en-US" altLang="en-US" smtClean="0"/>
              <a:t>Objective</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28600"/>
            <a:ext cx="7793038" cy="1143000"/>
          </a:xfrm>
        </p:spPr>
        <p:txBody>
          <a:bodyPr/>
          <a:lstStyle/>
          <a:p>
            <a:pPr eaLnBrk="1" hangingPunct="1"/>
            <a:r>
              <a:rPr lang="en-US" altLang="en-US" smtClean="0"/>
              <a:t>Activity </a:t>
            </a:r>
            <a:br>
              <a:rPr lang="en-US" altLang="en-US" smtClean="0"/>
            </a:br>
            <a:endParaRPr lang="en-US" altLang="en-US" smtClean="0"/>
          </a:p>
        </p:txBody>
      </p:sp>
      <p:sp>
        <p:nvSpPr>
          <p:cNvPr id="45059" name="Rectangle 3"/>
          <p:cNvSpPr>
            <a:spLocks noGrp="1" noChangeArrowheads="1"/>
          </p:cNvSpPr>
          <p:nvPr>
            <p:ph type="body" idx="1"/>
          </p:nvPr>
        </p:nvSpPr>
        <p:spPr/>
        <p:txBody>
          <a:bodyPr/>
          <a:lstStyle/>
          <a:p>
            <a:pPr marL="609600" indent="-609600" eaLnBrk="1" hangingPunct="1">
              <a:buFont typeface="Wingdings" pitchFamily="2" charset="2"/>
              <a:buNone/>
            </a:pPr>
            <a:r>
              <a:rPr lang="en-US" altLang="en-US" smtClean="0"/>
              <a:t>Indicate whether each statement describes an </a:t>
            </a:r>
            <a:r>
              <a:rPr lang="en-US" altLang="en-US" i="1" smtClean="0">
                <a:solidFill>
                  <a:srgbClr val="000099"/>
                </a:solidFill>
              </a:rPr>
              <a:t>Attitude</a:t>
            </a:r>
            <a:r>
              <a:rPr lang="en-US" altLang="en-US" smtClean="0">
                <a:solidFill>
                  <a:srgbClr val="000099"/>
                </a:solidFill>
              </a:rPr>
              <a:t> (A)</a:t>
            </a:r>
            <a:r>
              <a:rPr lang="en-US" altLang="en-US" smtClean="0"/>
              <a:t> or a </a:t>
            </a:r>
            <a:r>
              <a:rPr lang="en-US" altLang="en-US" i="1" smtClean="0">
                <a:solidFill>
                  <a:srgbClr val="000099"/>
                </a:solidFill>
              </a:rPr>
              <a:t>Behavior</a:t>
            </a:r>
            <a:r>
              <a:rPr lang="en-US" altLang="en-US" smtClean="0">
                <a:solidFill>
                  <a:srgbClr val="000099"/>
                </a:solidFill>
              </a:rPr>
              <a:t> (B)</a:t>
            </a:r>
          </a:p>
          <a:p>
            <a:pPr marL="609600" indent="-609600" eaLnBrk="1" hangingPunct="1">
              <a:buFont typeface="Wingdings" pitchFamily="2" charset="2"/>
              <a:buNone/>
            </a:pPr>
            <a:endParaRPr lang="en-US" altLang="en-US" sz="2400" smtClean="0"/>
          </a:p>
        </p:txBody>
      </p:sp>
      <p:sp>
        <p:nvSpPr>
          <p:cNvPr id="612360" name="Text Box 8"/>
          <p:cNvSpPr txBox="1">
            <a:spLocks noChangeArrowheads="1"/>
          </p:cNvSpPr>
          <p:nvPr/>
        </p:nvSpPr>
        <p:spPr bwMode="auto">
          <a:xfrm>
            <a:off x="1231900" y="3886200"/>
            <a:ext cx="3556000" cy="457200"/>
          </a:xfrm>
          <a:prstGeom prst="rect">
            <a:avLst/>
          </a:prstGeom>
          <a:solidFill>
            <a:srgbClr val="E0E83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t>Hint: Four B, Six A</a:t>
            </a:r>
          </a:p>
        </p:txBody>
      </p:sp>
      <p:sp>
        <p:nvSpPr>
          <p:cNvPr id="612361" name="Text Box 9"/>
          <p:cNvSpPr txBox="1">
            <a:spLocks noChangeArrowheads="1"/>
          </p:cNvSpPr>
          <p:nvPr/>
        </p:nvSpPr>
        <p:spPr bwMode="auto">
          <a:xfrm>
            <a:off x="3302000" y="4953000"/>
            <a:ext cx="4025900" cy="457200"/>
          </a:xfrm>
          <a:prstGeom prst="rect">
            <a:avLst/>
          </a:prstGeom>
          <a:solidFill>
            <a:srgbClr val="E0E83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t>Attitudinal:  1, 5, 6, 7, 8, 9</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2360"/>
                                        </p:tgtEl>
                                        <p:attrNameLst>
                                          <p:attrName>style.visibility</p:attrName>
                                        </p:attrNameLst>
                                      </p:cBhvr>
                                      <p:to>
                                        <p:strVal val="visible"/>
                                      </p:to>
                                    </p:set>
                                    <p:animEffect transition="in" filter="fade">
                                      <p:cBhvr>
                                        <p:cTn id="7" dur="2000"/>
                                        <p:tgtEl>
                                          <p:spTgt spid="6123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2361"/>
                                        </p:tgtEl>
                                        <p:attrNameLst>
                                          <p:attrName>style.visibility</p:attrName>
                                        </p:attrNameLst>
                                      </p:cBhvr>
                                      <p:to>
                                        <p:strVal val="visible"/>
                                      </p:to>
                                    </p:set>
                                    <p:animEffect transition="in" filter="fade">
                                      <p:cBhvr>
                                        <p:cTn id="12" dur="2000"/>
                                        <p:tgtEl>
                                          <p:spTgt spid="6123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2360" grpId="0" animBg="1"/>
      <p:bldP spid="612361"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sz="3600" smtClean="0"/>
              <a:t>Writing Comments &amp; Feedback</a:t>
            </a:r>
          </a:p>
        </p:txBody>
      </p:sp>
      <p:sp>
        <p:nvSpPr>
          <p:cNvPr id="46083" name="Rectangle 3"/>
          <p:cNvSpPr>
            <a:spLocks noGrp="1" noChangeArrowheads="1"/>
          </p:cNvSpPr>
          <p:nvPr>
            <p:ph type="body" idx="1"/>
          </p:nvPr>
        </p:nvSpPr>
        <p:spPr/>
        <p:txBody>
          <a:bodyPr/>
          <a:lstStyle/>
          <a:p>
            <a:pPr marL="533400" indent="-533400" eaLnBrk="1" hangingPunct="1">
              <a:lnSpc>
                <a:spcPct val="90000"/>
              </a:lnSpc>
            </a:pPr>
            <a:r>
              <a:rPr lang="en-US" altLang="en-US" sz="2800" smtClean="0"/>
              <a:t>Clear and concise</a:t>
            </a:r>
          </a:p>
          <a:p>
            <a:pPr marL="533400" indent="-533400" eaLnBrk="1" hangingPunct="1">
              <a:lnSpc>
                <a:spcPct val="90000"/>
              </a:lnSpc>
            </a:pPr>
            <a:r>
              <a:rPr lang="en-US" altLang="en-US" sz="2800" smtClean="0"/>
              <a:t>Elements for substantial comments:</a:t>
            </a:r>
          </a:p>
          <a:p>
            <a:pPr marL="914400" lvl="1" indent="-457200" eaLnBrk="1" hangingPunct="1">
              <a:lnSpc>
                <a:spcPct val="90000"/>
              </a:lnSpc>
              <a:buSzPct val="75000"/>
              <a:buFont typeface="Wingdings" pitchFamily="2" charset="2"/>
              <a:buAutoNum type="arabicPeriod"/>
            </a:pPr>
            <a:r>
              <a:rPr lang="en-US" altLang="en-US" sz="2400" smtClean="0"/>
              <a:t>Select job activity</a:t>
            </a:r>
          </a:p>
          <a:p>
            <a:pPr marL="914400" lvl="1" indent="-457200" eaLnBrk="1" hangingPunct="1">
              <a:lnSpc>
                <a:spcPct val="90000"/>
              </a:lnSpc>
              <a:buSzPct val="75000"/>
              <a:buFont typeface="Wingdings" pitchFamily="2" charset="2"/>
              <a:buAutoNum type="arabicPeriod"/>
            </a:pPr>
            <a:r>
              <a:rPr lang="en-US" altLang="en-US" sz="2400" smtClean="0"/>
              <a:t>Indicate the degree</a:t>
            </a:r>
          </a:p>
          <a:p>
            <a:pPr marL="914400" lvl="1" indent="-457200" eaLnBrk="1" hangingPunct="1">
              <a:lnSpc>
                <a:spcPct val="90000"/>
              </a:lnSpc>
              <a:buSzPct val="75000"/>
              <a:buFont typeface="Wingdings" pitchFamily="2" charset="2"/>
              <a:buAutoNum type="arabicPeriod"/>
            </a:pPr>
            <a:r>
              <a:rPr lang="en-US" altLang="en-US" sz="2400" smtClean="0"/>
              <a:t>Describe the conditions</a:t>
            </a:r>
          </a:p>
          <a:p>
            <a:pPr marL="914400" lvl="1" indent="-457200" eaLnBrk="1" hangingPunct="1">
              <a:lnSpc>
                <a:spcPct val="90000"/>
              </a:lnSpc>
              <a:buSzPct val="75000"/>
              <a:buFont typeface="Wingdings" pitchFamily="2" charset="2"/>
              <a:buAutoNum type="arabicPeriod"/>
            </a:pPr>
            <a:r>
              <a:rPr lang="en-US" altLang="en-US" sz="2400" smtClean="0"/>
              <a:t>Suggest an influential factor</a:t>
            </a:r>
          </a:p>
          <a:p>
            <a:pPr marL="914400" lvl="1" indent="-457200" eaLnBrk="1" hangingPunct="1">
              <a:lnSpc>
                <a:spcPct val="90000"/>
              </a:lnSpc>
              <a:buSzPct val="75000"/>
              <a:buFont typeface="Wingdings" pitchFamily="2" charset="2"/>
              <a:buAutoNum type="arabicPeriod"/>
            </a:pPr>
            <a:r>
              <a:rPr lang="en-US" altLang="en-US" sz="2400" smtClean="0"/>
              <a:t>Give an example</a:t>
            </a:r>
          </a:p>
          <a:p>
            <a:pPr marL="914400" lvl="1" indent="-457200" eaLnBrk="1" hangingPunct="1">
              <a:lnSpc>
                <a:spcPct val="90000"/>
              </a:lnSpc>
              <a:buSzPct val="75000"/>
              <a:buFont typeface="Wingdings" pitchFamily="2" charset="2"/>
              <a:buAutoNum type="arabicPeriod"/>
            </a:pPr>
            <a:r>
              <a:rPr lang="en-US" altLang="en-US" sz="2400" smtClean="0"/>
              <a:t>Point out trends</a:t>
            </a:r>
          </a:p>
          <a:p>
            <a:pPr marL="914400" lvl="1" indent="-457200" eaLnBrk="1" hangingPunct="1">
              <a:lnSpc>
                <a:spcPct val="90000"/>
              </a:lnSpc>
              <a:buSzPct val="75000"/>
              <a:buFont typeface="Wingdings" pitchFamily="2" charset="2"/>
              <a:buAutoNum type="arabicPeriod"/>
            </a:pPr>
            <a:r>
              <a:rPr lang="en-US" altLang="en-US" sz="2400" smtClean="0"/>
              <a:t>Show consequences, results, outcomes</a:t>
            </a:r>
          </a:p>
        </p:txBody>
      </p:sp>
      <p:sp>
        <p:nvSpPr>
          <p:cNvPr id="46084" name="Text Box 4"/>
          <p:cNvSpPr txBox="1">
            <a:spLocks noChangeArrowheads="1"/>
          </p:cNvSpPr>
          <p:nvPr/>
        </p:nvSpPr>
        <p:spPr bwMode="auto">
          <a:xfrm>
            <a:off x="1852613" y="20526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Tahoma" pitchFamily="34" charset="0"/>
            </a:endParaRPr>
          </a:p>
        </p:txBody>
      </p:sp>
      <p:sp>
        <p:nvSpPr>
          <p:cNvPr id="46085" name="Text Box 5"/>
          <p:cNvSpPr txBox="1">
            <a:spLocks noChangeArrowheads="1"/>
          </p:cNvSpPr>
          <p:nvPr/>
        </p:nvSpPr>
        <p:spPr bwMode="auto">
          <a:xfrm>
            <a:off x="750888" y="2281238"/>
            <a:ext cx="7383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Tahoma" pitchFamily="34" charset="0"/>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04800" y="152400"/>
            <a:ext cx="8839200" cy="609600"/>
          </a:xfrm>
        </p:spPr>
        <p:txBody>
          <a:bodyPr/>
          <a:lstStyle/>
          <a:p>
            <a:pPr eaLnBrk="1" hangingPunct="1"/>
            <a:r>
              <a:rPr lang="en-US" altLang="en-US" sz="3600" smtClean="0"/>
              <a:t>Identifying Employee Strengths</a:t>
            </a:r>
          </a:p>
        </p:txBody>
      </p:sp>
      <p:sp>
        <p:nvSpPr>
          <p:cNvPr id="47107" name="Rectangle 3"/>
          <p:cNvSpPr>
            <a:spLocks noGrp="1" noChangeArrowheads="1"/>
          </p:cNvSpPr>
          <p:nvPr>
            <p:ph type="body" idx="1"/>
          </p:nvPr>
        </p:nvSpPr>
        <p:spPr>
          <a:xfrm>
            <a:off x="457200" y="1676400"/>
            <a:ext cx="7953375" cy="4113213"/>
          </a:xfrm>
        </p:spPr>
        <p:txBody>
          <a:bodyPr/>
          <a:lstStyle/>
          <a:p>
            <a:pPr eaLnBrk="1" hangingPunct="1">
              <a:lnSpc>
                <a:spcPct val="90000"/>
              </a:lnSpc>
            </a:pPr>
            <a:r>
              <a:rPr lang="en-US" altLang="en-US" sz="2800" smtClean="0"/>
              <a:t>Identify positive qualities, </a:t>
            </a:r>
            <a:r>
              <a:rPr lang="en-US" altLang="en-US" sz="2800" smtClean="0">
                <a:cs typeface="Times New Roman" pitchFamily="18" charset="0"/>
              </a:rPr>
              <a:t>attributes, behaviors, knowledge, and skills</a:t>
            </a:r>
          </a:p>
          <a:p>
            <a:pPr eaLnBrk="1" hangingPunct="1">
              <a:lnSpc>
                <a:spcPct val="90000"/>
              </a:lnSpc>
            </a:pPr>
            <a:r>
              <a:rPr lang="en-US" altLang="en-US" sz="2800" smtClean="0">
                <a:cs typeface="Times New Roman" pitchFamily="18" charset="0"/>
              </a:rPr>
              <a:t>Recognize/commend proficiency</a:t>
            </a:r>
          </a:p>
          <a:p>
            <a:pPr eaLnBrk="1" hangingPunct="1">
              <a:lnSpc>
                <a:spcPct val="90000"/>
              </a:lnSpc>
            </a:pPr>
            <a:r>
              <a:rPr lang="en-US" altLang="en-US" sz="2800" smtClean="0">
                <a:cs typeface="Times New Roman" pitchFamily="18" charset="0"/>
              </a:rPr>
              <a:t>Maximize contribution to organization by involving employee in assignments requiring those abilities</a:t>
            </a:r>
          </a:p>
          <a:p>
            <a:pPr eaLnBrk="1" hangingPunct="1">
              <a:lnSpc>
                <a:spcPct val="90000"/>
              </a:lnSpc>
            </a:pPr>
            <a:r>
              <a:rPr lang="en-US" altLang="en-US" sz="2800" smtClean="0">
                <a:cs typeface="Times New Roman" pitchFamily="18" charset="0"/>
              </a:rPr>
              <a:t>Identify potential mentors</a:t>
            </a:r>
            <a:r>
              <a:rPr lang="en-US" altLang="en-US" sz="2800" smtClean="0"/>
              <a:t> </a:t>
            </a:r>
          </a:p>
          <a:p>
            <a:pPr eaLnBrk="1" hangingPunct="1">
              <a:lnSpc>
                <a:spcPct val="90000"/>
              </a:lnSpc>
            </a:pPr>
            <a:r>
              <a:rPr lang="en-US" altLang="en-US" sz="2800" smtClean="0">
                <a:cs typeface="Times New Roman" pitchFamily="18" charset="0"/>
              </a:rPr>
              <a:t>Seek input from employee, reviewing officer, and others who work with/for employee</a:t>
            </a:r>
            <a:endParaRPr lang="en-US" altLang="en-US" sz="280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4000" smtClean="0"/>
              <a:t>The Big Picture</a:t>
            </a:r>
          </a:p>
        </p:txBody>
      </p:sp>
      <p:sp>
        <p:nvSpPr>
          <p:cNvPr id="11267" name="Rectangle 3"/>
          <p:cNvSpPr>
            <a:spLocks noGrp="1" noChangeArrowheads="1"/>
          </p:cNvSpPr>
          <p:nvPr>
            <p:ph type="body" sz="half" idx="1"/>
          </p:nvPr>
        </p:nvSpPr>
        <p:spPr/>
        <p:txBody>
          <a:bodyPr/>
          <a:lstStyle/>
          <a:p>
            <a:pPr eaLnBrk="1" hangingPunct="1">
              <a:lnSpc>
                <a:spcPct val="90000"/>
              </a:lnSpc>
              <a:spcBef>
                <a:spcPct val="0"/>
              </a:spcBef>
              <a:spcAft>
                <a:spcPct val="20000"/>
              </a:spcAft>
              <a:buFont typeface="Wingdings" pitchFamily="2" charset="2"/>
              <a:buNone/>
            </a:pPr>
            <a:r>
              <a:rPr lang="en-US" altLang="en-US" sz="2000" u="sng" smtClean="0"/>
              <a:t>Performance Appraisal </a:t>
            </a:r>
          </a:p>
          <a:p>
            <a:pPr eaLnBrk="1" hangingPunct="1">
              <a:lnSpc>
                <a:spcPct val="90000"/>
              </a:lnSpc>
              <a:spcBef>
                <a:spcPct val="0"/>
              </a:spcBef>
              <a:spcAft>
                <a:spcPct val="20000"/>
              </a:spcAft>
            </a:pPr>
            <a:r>
              <a:rPr lang="en-US" altLang="en-US" sz="2000" smtClean="0"/>
              <a:t>Short term</a:t>
            </a:r>
          </a:p>
          <a:p>
            <a:pPr eaLnBrk="1" hangingPunct="1">
              <a:lnSpc>
                <a:spcPct val="90000"/>
              </a:lnSpc>
              <a:spcBef>
                <a:spcPct val="0"/>
              </a:spcBef>
              <a:spcAft>
                <a:spcPct val="20000"/>
              </a:spcAft>
            </a:pPr>
            <a:r>
              <a:rPr lang="en-US" altLang="en-US" sz="2000" smtClean="0"/>
              <a:t>Standards &amp; expectations objectively identified</a:t>
            </a:r>
          </a:p>
          <a:p>
            <a:pPr eaLnBrk="1" hangingPunct="1">
              <a:lnSpc>
                <a:spcPct val="90000"/>
              </a:lnSpc>
              <a:spcBef>
                <a:spcPct val="0"/>
              </a:spcBef>
              <a:spcAft>
                <a:spcPct val="20000"/>
              </a:spcAft>
            </a:pPr>
            <a:r>
              <a:rPr lang="en-US" altLang="en-US" sz="2000" smtClean="0"/>
              <a:t>Performance is judged after the fact</a:t>
            </a:r>
          </a:p>
          <a:p>
            <a:pPr eaLnBrk="1" hangingPunct="1">
              <a:lnSpc>
                <a:spcPct val="90000"/>
              </a:lnSpc>
              <a:spcBef>
                <a:spcPct val="0"/>
              </a:spcBef>
              <a:spcAft>
                <a:spcPct val="20000"/>
              </a:spcAft>
            </a:pPr>
            <a:r>
              <a:rPr lang="en-US" altLang="en-US" sz="2000" smtClean="0"/>
              <a:t>Form emphasized</a:t>
            </a:r>
          </a:p>
          <a:p>
            <a:pPr eaLnBrk="1" hangingPunct="1">
              <a:lnSpc>
                <a:spcPct val="90000"/>
              </a:lnSpc>
              <a:spcBef>
                <a:spcPct val="0"/>
              </a:spcBef>
              <a:spcAft>
                <a:spcPct val="20000"/>
              </a:spcAft>
            </a:pPr>
            <a:r>
              <a:rPr lang="en-US" altLang="en-US" sz="2000" smtClean="0"/>
              <a:t>Results emphasized &amp; measured</a:t>
            </a:r>
          </a:p>
          <a:p>
            <a:pPr eaLnBrk="1" hangingPunct="1">
              <a:lnSpc>
                <a:spcPct val="90000"/>
              </a:lnSpc>
              <a:spcBef>
                <a:spcPct val="0"/>
              </a:spcBef>
              <a:spcAft>
                <a:spcPct val="20000"/>
              </a:spcAft>
            </a:pPr>
            <a:r>
              <a:rPr lang="en-US" altLang="en-US" sz="2000" smtClean="0"/>
              <a:t>Housed in HR Office</a:t>
            </a:r>
          </a:p>
        </p:txBody>
      </p:sp>
      <p:sp>
        <p:nvSpPr>
          <p:cNvPr id="4101" name="Rectangle 4"/>
          <p:cNvSpPr>
            <a:spLocks noGrp="1" noChangeArrowheads="1"/>
          </p:cNvSpPr>
          <p:nvPr>
            <p:ph type="body" sz="half" idx="2"/>
          </p:nvPr>
        </p:nvSpPr>
        <p:spPr>
          <a:xfrm>
            <a:off x="5105400" y="1585913"/>
            <a:ext cx="3733800" cy="3824287"/>
          </a:xfrm>
        </p:spPr>
        <p:txBody>
          <a:bodyPr/>
          <a:lstStyle/>
          <a:p>
            <a:pPr eaLnBrk="1" hangingPunct="1">
              <a:lnSpc>
                <a:spcPct val="90000"/>
              </a:lnSpc>
              <a:spcBef>
                <a:spcPct val="0"/>
              </a:spcBef>
              <a:spcAft>
                <a:spcPct val="20000"/>
              </a:spcAft>
              <a:buFont typeface="Wingdings" pitchFamily="2" charset="2"/>
              <a:buNone/>
            </a:pPr>
            <a:r>
              <a:rPr lang="en-US" altLang="en-US" sz="2000" u="sng" smtClean="0"/>
              <a:t>Performance Managment</a:t>
            </a:r>
          </a:p>
          <a:p>
            <a:pPr eaLnBrk="1" hangingPunct="1">
              <a:lnSpc>
                <a:spcPct val="90000"/>
              </a:lnSpc>
              <a:spcBef>
                <a:spcPct val="0"/>
              </a:spcBef>
              <a:spcAft>
                <a:spcPct val="20000"/>
              </a:spcAft>
            </a:pPr>
            <a:r>
              <a:rPr lang="en-US" altLang="en-US" sz="2000" smtClean="0"/>
              <a:t>Long term</a:t>
            </a:r>
          </a:p>
          <a:p>
            <a:pPr eaLnBrk="1" hangingPunct="1">
              <a:lnSpc>
                <a:spcPct val="90000"/>
              </a:lnSpc>
              <a:spcBef>
                <a:spcPct val="0"/>
              </a:spcBef>
              <a:spcAft>
                <a:spcPct val="20000"/>
              </a:spcAft>
            </a:pPr>
            <a:r>
              <a:rPr lang="en-US" altLang="en-US" sz="2000" smtClean="0"/>
              <a:t>Standards &amp; expectations linked to operation objectives</a:t>
            </a:r>
          </a:p>
          <a:p>
            <a:pPr eaLnBrk="1" hangingPunct="1">
              <a:lnSpc>
                <a:spcPct val="90000"/>
              </a:lnSpc>
              <a:spcBef>
                <a:spcPct val="0"/>
              </a:spcBef>
              <a:spcAft>
                <a:spcPct val="20000"/>
              </a:spcAft>
            </a:pPr>
            <a:r>
              <a:rPr lang="en-US" altLang="en-US" sz="2000" smtClean="0"/>
              <a:t>Performance is planned, motivated, and coached</a:t>
            </a:r>
          </a:p>
          <a:p>
            <a:pPr eaLnBrk="1" hangingPunct="1">
              <a:lnSpc>
                <a:spcPct val="90000"/>
              </a:lnSpc>
              <a:spcBef>
                <a:spcPct val="0"/>
              </a:spcBef>
              <a:spcAft>
                <a:spcPct val="20000"/>
              </a:spcAft>
            </a:pPr>
            <a:r>
              <a:rPr lang="en-US" altLang="en-US" sz="2000" smtClean="0"/>
              <a:t>Process emphasized</a:t>
            </a:r>
          </a:p>
          <a:p>
            <a:pPr eaLnBrk="1" hangingPunct="1">
              <a:lnSpc>
                <a:spcPct val="90000"/>
              </a:lnSpc>
              <a:spcBef>
                <a:spcPct val="0"/>
              </a:spcBef>
              <a:spcAft>
                <a:spcPct val="20000"/>
              </a:spcAft>
            </a:pPr>
            <a:r>
              <a:rPr lang="en-US" altLang="en-US" sz="2000" smtClean="0"/>
              <a:t>Results &amp; competencies are essentials</a:t>
            </a:r>
          </a:p>
          <a:p>
            <a:pPr eaLnBrk="1" hangingPunct="1">
              <a:lnSpc>
                <a:spcPct val="90000"/>
              </a:lnSpc>
              <a:spcBef>
                <a:spcPct val="0"/>
              </a:spcBef>
              <a:spcAft>
                <a:spcPct val="20000"/>
              </a:spcAft>
            </a:pPr>
            <a:r>
              <a:rPr lang="en-US" altLang="en-US" sz="2000" smtClean="0"/>
              <a:t>Conducted by supervisors continuously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0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0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10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10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10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10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0"/>
            <a:ext cx="5251450" cy="1143000"/>
          </a:xfrm>
        </p:spPr>
        <p:txBody>
          <a:bodyPr/>
          <a:lstStyle/>
          <a:p>
            <a:pPr eaLnBrk="1" hangingPunct="1"/>
            <a:r>
              <a:rPr lang="en-US" altLang="en-US" smtClean="0"/>
              <a:t>Develop</a:t>
            </a:r>
          </a:p>
        </p:txBody>
      </p:sp>
      <p:sp>
        <p:nvSpPr>
          <p:cNvPr id="48131" name="Rectangle 3"/>
          <p:cNvSpPr>
            <a:spLocks noGrp="1" noChangeArrowheads="1"/>
          </p:cNvSpPr>
          <p:nvPr>
            <p:ph type="body" sz="half" idx="1"/>
          </p:nvPr>
        </p:nvSpPr>
        <p:spPr>
          <a:xfrm>
            <a:off x="457200" y="1752600"/>
            <a:ext cx="3802063" cy="4114800"/>
          </a:xfrm>
        </p:spPr>
        <p:txBody>
          <a:bodyPr/>
          <a:lstStyle/>
          <a:p>
            <a:pPr eaLnBrk="1" hangingPunct="1"/>
            <a:r>
              <a:rPr lang="en-US" altLang="en-US" sz="2800" smtClean="0"/>
              <a:t>Build on strengths</a:t>
            </a:r>
          </a:p>
          <a:p>
            <a:pPr eaLnBrk="1" hangingPunct="1"/>
            <a:r>
              <a:rPr lang="en-US" altLang="en-US" sz="2800" smtClean="0"/>
              <a:t>ID areas for improvment</a:t>
            </a:r>
          </a:p>
          <a:p>
            <a:pPr eaLnBrk="1" hangingPunct="1"/>
            <a:r>
              <a:rPr lang="en-US" altLang="en-US" sz="2800" smtClean="0"/>
              <a:t>Learning need 1st</a:t>
            </a:r>
          </a:p>
          <a:p>
            <a:pPr eaLnBrk="1" hangingPunct="1"/>
            <a:r>
              <a:rPr lang="en-US" altLang="en-US" sz="2800" smtClean="0"/>
              <a:t>Developmental opportunities to fulfill need</a:t>
            </a:r>
          </a:p>
        </p:txBody>
      </p:sp>
      <p:grpSp>
        <p:nvGrpSpPr>
          <p:cNvPr id="48132" name="Group 13"/>
          <p:cNvGrpSpPr>
            <a:grpSpLocks/>
          </p:cNvGrpSpPr>
          <p:nvPr/>
        </p:nvGrpSpPr>
        <p:grpSpPr bwMode="auto">
          <a:xfrm>
            <a:off x="4572000" y="1752600"/>
            <a:ext cx="3903663" cy="4114800"/>
            <a:chOff x="5103813" y="2017713"/>
            <a:chExt cx="3903662" cy="4114800"/>
          </a:xfrm>
        </p:grpSpPr>
        <p:grpSp>
          <p:nvGrpSpPr>
            <p:cNvPr id="48133" name="Diagram 4"/>
            <p:cNvGrpSpPr>
              <a:grpSpLocks noChangeAspect="1"/>
            </p:cNvGrpSpPr>
            <p:nvPr/>
          </p:nvGrpSpPr>
          <p:grpSpPr bwMode="auto">
            <a:xfrm>
              <a:off x="5103813" y="2017713"/>
              <a:ext cx="3903662" cy="4114800"/>
              <a:chOff x="3215" y="1271"/>
              <a:chExt cx="2459" cy="2592"/>
            </a:xfrm>
          </p:grpSpPr>
          <p:sp>
            <p:nvSpPr>
              <p:cNvPr id="48136" name="AutoShape 5"/>
              <p:cNvSpPr>
                <a:spLocks noChangeAspect="1" noChangeArrowheads="1" noTextEdit="1"/>
              </p:cNvSpPr>
              <p:nvPr/>
            </p:nvSpPr>
            <p:spPr bwMode="auto">
              <a:xfrm>
                <a:off x="3215" y="1271"/>
                <a:ext cx="2459" cy="2592"/>
              </a:xfrm>
              <a:prstGeom prst="rect">
                <a:avLst/>
              </a:prstGeom>
              <a:gradFill rotWithShape="1">
                <a:gsLst>
                  <a:gs pos="0">
                    <a:srgbClr val="DDDDDD"/>
                  </a:gs>
                  <a:gs pos="100000">
                    <a:srgbClr val="6666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137" name="_s5124"/>
              <p:cNvSpPr>
                <a:spLocks noChangeArrowheads="1" noTextEdit="1"/>
              </p:cNvSpPr>
              <p:nvPr/>
            </p:nvSpPr>
            <p:spPr bwMode="auto">
              <a:xfrm>
                <a:off x="3365" y="1487"/>
                <a:ext cx="2160" cy="21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00 h 21600"/>
                </a:gdLst>
                <a:ahLst/>
                <a:cxnLst>
                  <a:cxn ang="T8">
                    <a:pos x="T0" y="T1"/>
                  </a:cxn>
                  <a:cxn ang="T9">
                    <a:pos x="T2" y="T3"/>
                  </a:cxn>
                  <a:cxn ang="T10">
                    <a:pos x="T4" y="T5"/>
                  </a:cxn>
                  <a:cxn ang="T11">
                    <a:pos x="T6" y="T7"/>
                  </a:cxn>
                </a:cxnLst>
                <a:rect l="T12" t="T13" r="T14" b="T15"/>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p:spPr>
            <p:txBody>
              <a:bodyPr anchor="ctr"/>
              <a:lstStyle/>
              <a:p>
                <a:endParaRPr lang="en-US"/>
              </a:p>
            </p:txBody>
          </p:sp>
          <p:sp>
            <p:nvSpPr>
              <p:cNvPr id="48138" name="_s5125"/>
              <p:cNvSpPr>
                <a:spLocks noChangeArrowheads="1" noTextEdit="1"/>
              </p:cNvSpPr>
              <p:nvPr/>
            </p:nvSpPr>
            <p:spPr bwMode="auto">
              <a:xfrm rot="7200000">
                <a:off x="3365" y="1487"/>
                <a:ext cx="2160" cy="21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00 h 21600"/>
                </a:gdLst>
                <a:ahLst/>
                <a:cxnLst>
                  <a:cxn ang="T8">
                    <a:pos x="T0" y="T1"/>
                  </a:cxn>
                  <a:cxn ang="T9">
                    <a:pos x="T2" y="T3"/>
                  </a:cxn>
                  <a:cxn ang="T10">
                    <a:pos x="T4" y="T5"/>
                  </a:cxn>
                  <a:cxn ang="T11">
                    <a:pos x="T6" y="T7"/>
                  </a:cxn>
                </a:cxnLst>
                <a:rect l="T12" t="T13" r="T14" b="T15"/>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p:spPr>
            <p:txBody>
              <a:bodyPr anchor="ctr"/>
              <a:lstStyle/>
              <a:p>
                <a:endParaRPr lang="en-US"/>
              </a:p>
            </p:txBody>
          </p:sp>
          <p:sp>
            <p:nvSpPr>
              <p:cNvPr id="48139" name="_s5126"/>
              <p:cNvSpPr>
                <a:spLocks noChangeArrowheads="1" noTextEdit="1"/>
              </p:cNvSpPr>
              <p:nvPr/>
            </p:nvSpPr>
            <p:spPr bwMode="auto">
              <a:xfrm rot="-7200000">
                <a:off x="3365" y="1487"/>
                <a:ext cx="2160" cy="21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00 h 21600"/>
                </a:gdLst>
                <a:ahLst/>
                <a:cxnLst>
                  <a:cxn ang="T8">
                    <a:pos x="T0" y="T1"/>
                  </a:cxn>
                  <a:cxn ang="T9">
                    <a:pos x="T2" y="T3"/>
                  </a:cxn>
                  <a:cxn ang="T10">
                    <a:pos x="T4" y="T5"/>
                  </a:cxn>
                  <a:cxn ang="T11">
                    <a:pos x="T6" y="T7"/>
                  </a:cxn>
                </a:cxnLst>
                <a:rect l="T12" t="T13" r="T14" b="T15"/>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p:spPr>
            <p:txBody>
              <a:bodyPr anchor="ctr"/>
              <a:lstStyle/>
              <a:p>
                <a:endParaRPr lang="en-US"/>
              </a:p>
            </p:txBody>
          </p:sp>
          <p:sp>
            <p:nvSpPr>
              <p:cNvPr id="48140" name="_s5127"/>
              <p:cNvSpPr>
                <a:spLocks noChangeArrowheads="1"/>
              </p:cNvSpPr>
              <p:nvPr/>
            </p:nvSpPr>
            <p:spPr bwMode="auto">
              <a:xfrm>
                <a:off x="4895" y="1788"/>
                <a:ext cx="659"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t>Do</a:t>
                </a:r>
              </a:p>
            </p:txBody>
          </p:sp>
          <p:sp>
            <p:nvSpPr>
              <p:cNvPr id="48141" name="_s5128"/>
              <p:cNvSpPr>
                <a:spLocks noChangeArrowheads="1"/>
              </p:cNvSpPr>
              <p:nvPr/>
            </p:nvSpPr>
            <p:spPr bwMode="auto">
              <a:xfrm>
                <a:off x="4116" y="3137"/>
                <a:ext cx="659"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t>Review</a:t>
                </a:r>
              </a:p>
            </p:txBody>
          </p:sp>
          <p:sp>
            <p:nvSpPr>
              <p:cNvPr id="48142" name="_s5129"/>
              <p:cNvSpPr>
                <a:spLocks noChangeArrowheads="1"/>
              </p:cNvSpPr>
              <p:nvPr/>
            </p:nvSpPr>
            <p:spPr bwMode="auto">
              <a:xfrm>
                <a:off x="3337" y="1788"/>
                <a:ext cx="659"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t>Plan</a:t>
                </a:r>
              </a:p>
            </p:txBody>
          </p:sp>
          <p:sp>
            <p:nvSpPr>
              <p:cNvPr id="48143" name="AutoShape 13"/>
              <p:cNvSpPr>
                <a:spLocks noChangeArrowheads="1"/>
              </p:cNvSpPr>
              <p:nvPr/>
            </p:nvSpPr>
            <p:spPr bwMode="auto">
              <a:xfrm rot="10800000">
                <a:off x="3852" y="2514"/>
                <a:ext cx="1122" cy="348"/>
              </a:xfrm>
              <a:prstGeom prst="curvedDownArrow">
                <a:avLst>
                  <a:gd name="adj1" fmla="val 64483"/>
                  <a:gd name="adj2" fmla="val 128966"/>
                  <a:gd name="adj3" fmla="val 33333"/>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sp>
          <p:nvSpPr>
            <p:cNvPr id="48134" name="AutoShape 12"/>
            <p:cNvSpPr>
              <a:spLocks noChangeArrowheads="1"/>
            </p:cNvSpPr>
            <p:nvPr/>
          </p:nvSpPr>
          <p:spPr bwMode="auto">
            <a:xfrm>
              <a:off x="6248400" y="3429001"/>
              <a:ext cx="1781175" cy="552450"/>
            </a:xfrm>
            <a:prstGeom prst="curvedDownArrow">
              <a:avLst>
                <a:gd name="adj1" fmla="val 64483"/>
                <a:gd name="adj2" fmla="val 128966"/>
                <a:gd name="adj3" fmla="val 33333"/>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48135" name="Text Box 14"/>
            <p:cNvSpPr txBox="1">
              <a:spLocks noChangeArrowheads="1"/>
            </p:cNvSpPr>
            <p:nvPr/>
          </p:nvSpPr>
          <p:spPr bwMode="auto">
            <a:xfrm>
              <a:off x="6457950" y="4533901"/>
              <a:ext cx="121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a:solidFill>
                    <a:srgbClr val="FFFF00"/>
                  </a:solidFill>
                </a:rPr>
                <a:t>Develop</a:t>
              </a:r>
            </a:p>
          </p:txBody>
        </p:sp>
      </p:gr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04800" y="0"/>
            <a:ext cx="8839200" cy="1143000"/>
          </a:xfrm>
        </p:spPr>
        <p:txBody>
          <a:bodyPr/>
          <a:lstStyle/>
          <a:p>
            <a:pPr eaLnBrk="1" hangingPunct="1"/>
            <a:r>
              <a:rPr lang="en-US" altLang="en-US" sz="3600" smtClean="0"/>
              <a:t>Opportunities for Development </a:t>
            </a:r>
            <a:r>
              <a:rPr lang="en-US" altLang="en-US" sz="4000" smtClean="0"/>
              <a:t>	</a:t>
            </a:r>
            <a:endParaRPr lang="en-US" altLang="en-US" sz="3200" smtClean="0"/>
          </a:p>
        </p:txBody>
      </p:sp>
      <p:sp>
        <p:nvSpPr>
          <p:cNvPr id="49155" name="Rectangle 3"/>
          <p:cNvSpPr>
            <a:spLocks noGrp="1" noChangeArrowheads="1"/>
          </p:cNvSpPr>
          <p:nvPr>
            <p:ph type="body" sz="half" idx="1"/>
          </p:nvPr>
        </p:nvSpPr>
        <p:spPr>
          <a:xfrm>
            <a:off x="533400" y="1752600"/>
            <a:ext cx="7056438" cy="4114800"/>
          </a:xfrm>
        </p:spPr>
        <p:txBody>
          <a:bodyPr/>
          <a:lstStyle/>
          <a:p>
            <a:pPr eaLnBrk="1" hangingPunct="1">
              <a:lnSpc>
                <a:spcPct val="90000"/>
              </a:lnSpc>
              <a:spcBef>
                <a:spcPct val="0"/>
              </a:spcBef>
              <a:spcAft>
                <a:spcPts val="1200"/>
              </a:spcAft>
            </a:pPr>
            <a:r>
              <a:rPr lang="en-US" altLang="en-US" sz="2400" smtClean="0"/>
              <a:t>Identify job factors that were rated below “satisfactory.”  What problem existed?  </a:t>
            </a:r>
          </a:p>
          <a:p>
            <a:pPr eaLnBrk="1" hangingPunct="1">
              <a:lnSpc>
                <a:spcPct val="90000"/>
              </a:lnSpc>
              <a:spcBef>
                <a:spcPct val="0"/>
              </a:spcBef>
              <a:spcAft>
                <a:spcPts val="1200"/>
              </a:spcAft>
            </a:pPr>
            <a:r>
              <a:rPr lang="en-US" altLang="en-US" sz="2400" smtClean="0"/>
              <a:t>Identify job factors rated at “satisfactory” or above; why was the rating not higher?  </a:t>
            </a:r>
          </a:p>
          <a:p>
            <a:pPr eaLnBrk="1" hangingPunct="1">
              <a:lnSpc>
                <a:spcPct val="90000"/>
              </a:lnSpc>
              <a:spcBef>
                <a:spcPct val="0"/>
              </a:spcBef>
              <a:spcAft>
                <a:spcPts val="1200"/>
              </a:spcAft>
            </a:pPr>
            <a:r>
              <a:rPr lang="en-US" altLang="en-US" sz="2400" smtClean="0"/>
              <a:t>What knowledge, skills, ability are needed by employee at the next level up?	</a:t>
            </a:r>
            <a:endParaRPr lang="en-US" altLang="en-US" sz="2000" smtClean="0">
              <a:solidFill>
                <a:schemeClr val="folHlink"/>
              </a:solidFill>
            </a:endParaRPr>
          </a:p>
        </p:txBody>
      </p:sp>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04800" y="228600"/>
            <a:ext cx="9067800" cy="1143000"/>
          </a:xfrm>
        </p:spPr>
        <p:txBody>
          <a:bodyPr/>
          <a:lstStyle/>
          <a:p>
            <a:pPr eaLnBrk="1" hangingPunct="1"/>
            <a:r>
              <a:rPr lang="en-US" altLang="en-US" sz="3600" smtClean="0"/>
              <a:t>Opportunities  for Development 	</a:t>
            </a:r>
          </a:p>
        </p:txBody>
      </p:sp>
      <p:sp>
        <p:nvSpPr>
          <p:cNvPr id="50179" name="Rectangle 3"/>
          <p:cNvSpPr>
            <a:spLocks noGrp="1" noChangeArrowheads="1"/>
          </p:cNvSpPr>
          <p:nvPr>
            <p:ph type="body" sz="half" idx="1"/>
          </p:nvPr>
        </p:nvSpPr>
        <p:spPr>
          <a:xfrm>
            <a:off x="381000" y="1752600"/>
            <a:ext cx="3810000" cy="4114800"/>
          </a:xfrm>
        </p:spPr>
        <p:txBody>
          <a:bodyPr/>
          <a:lstStyle/>
          <a:p>
            <a:pPr eaLnBrk="1" hangingPunct="1">
              <a:lnSpc>
                <a:spcPct val="90000"/>
              </a:lnSpc>
              <a:buFont typeface="Wingdings" pitchFamily="2" charset="2"/>
              <a:buNone/>
            </a:pPr>
            <a:r>
              <a:rPr lang="en-US" altLang="en-US" sz="2800" smtClean="0"/>
              <a:t>	</a:t>
            </a:r>
            <a:r>
              <a:rPr lang="en-US" altLang="en-US" sz="2400" smtClean="0"/>
              <a:t>Consider:</a:t>
            </a:r>
          </a:p>
          <a:p>
            <a:pPr lvl="1" eaLnBrk="1" hangingPunct="1">
              <a:lnSpc>
                <a:spcPct val="90000"/>
              </a:lnSpc>
              <a:buClr>
                <a:schemeClr val="folHlink"/>
              </a:buClr>
            </a:pPr>
            <a:r>
              <a:rPr lang="en-US" altLang="en-US" sz="2400" smtClean="0"/>
              <a:t>Mandatory training requirements</a:t>
            </a:r>
          </a:p>
          <a:p>
            <a:pPr lvl="1" eaLnBrk="1" hangingPunct="1">
              <a:lnSpc>
                <a:spcPct val="90000"/>
              </a:lnSpc>
              <a:buClr>
                <a:schemeClr val="folHlink"/>
              </a:buClr>
            </a:pPr>
            <a:r>
              <a:rPr lang="en-US" altLang="en-US" sz="2400" smtClean="0"/>
              <a:t>Improving current job performance</a:t>
            </a:r>
          </a:p>
          <a:p>
            <a:pPr lvl="1" eaLnBrk="1" hangingPunct="1">
              <a:lnSpc>
                <a:spcPct val="90000"/>
              </a:lnSpc>
              <a:buClr>
                <a:schemeClr val="folHlink"/>
              </a:buClr>
            </a:pPr>
            <a:r>
              <a:rPr lang="en-US" altLang="en-US" sz="2400" smtClean="0"/>
              <a:t>Preparation for future job assignments</a:t>
            </a:r>
          </a:p>
          <a:p>
            <a:pPr lvl="1" eaLnBrk="1" hangingPunct="1">
              <a:lnSpc>
                <a:spcPct val="90000"/>
              </a:lnSpc>
              <a:buClr>
                <a:schemeClr val="folHlink"/>
              </a:buClr>
            </a:pPr>
            <a:r>
              <a:rPr lang="en-US" altLang="en-US" sz="2400" smtClean="0"/>
              <a:t>Enriching the work experience		</a:t>
            </a:r>
            <a:endParaRPr lang="en-US" altLang="en-US" sz="2400" smtClean="0">
              <a:solidFill>
                <a:schemeClr val="folHlink"/>
              </a:solidFill>
            </a:endParaRPr>
          </a:p>
        </p:txBody>
      </p:sp>
      <p:pic>
        <p:nvPicPr>
          <p:cNvPr id="50180" name="Picture 6" descr="BD19930_"/>
          <p:cNvPicPr>
            <a:picLocks noChangeAspect="1" noChangeArrowheads="1"/>
          </p:cNvPicPr>
          <p:nvPr/>
        </p:nvPicPr>
        <p:blipFill>
          <a:blip r:embed="rId3">
            <a:lum bright="18000"/>
            <a:extLst>
              <a:ext uri="{28A0092B-C50C-407E-A947-70E740481C1C}">
                <a14:useLocalDpi xmlns:a14="http://schemas.microsoft.com/office/drawing/2010/main" val="0"/>
              </a:ext>
            </a:extLst>
          </a:blip>
          <a:srcRect/>
          <a:stretch>
            <a:fillRect/>
          </a:stretch>
        </p:blipFill>
        <p:spPr bwMode="auto">
          <a:xfrm>
            <a:off x="4940300" y="2217738"/>
            <a:ext cx="4022725" cy="316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en-US" smtClean="0"/>
              <a:t>Learning Need</a:t>
            </a:r>
          </a:p>
        </p:txBody>
      </p:sp>
      <p:sp>
        <p:nvSpPr>
          <p:cNvPr id="51203" name="Rectangle 3"/>
          <p:cNvSpPr>
            <a:spLocks noGrp="1" noChangeArrowheads="1"/>
          </p:cNvSpPr>
          <p:nvPr>
            <p:ph type="body" sz="half" idx="1"/>
          </p:nvPr>
        </p:nvSpPr>
        <p:spPr>
          <a:xfrm>
            <a:off x="609600" y="1752600"/>
            <a:ext cx="6616700" cy="1828800"/>
          </a:xfrm>
        </p:spPr>
        <p:txBody>
          <a:bodyPr/>
          <a:lstStyle/>
          <a:p>
            <a:pPr eaLnBrk="1" hangingPunct="1">
              <a:buFont typeface="Wingdings" pitchFamily="2" charset="2"/>
              <a:buNone/>
            </a:pPr>
            <a:r>
              <a:rPr lang="en-US" altLang="en-US" smtClean="0"/>
              <a:t>The employee needs to learn (knowledge, skill) to (level, amount) for (special or specific criteria, circumstances, or duties).</a:t>
            </a:r>
            <a:endParaRPr lang="en-US" altLang="en-US" i="1" smtClean="0"/>
          </a:p>
        </p:txBody>
      </p:sp>
      <p:sp>
        <p:nvSpPr>
          <p:cNvPr id="615433" name="Text Box 9"/>
          <p:cNvSpPr txBox="1">
            <a:spLocks noChangeArrowheads="1"/>
          </p:cNvSpPr>
          <p:nvPr/>
        </p:nvSpPr>
        <p:spPr bwMode="auto">
          <a:xfrm>
            <a:off x="838200" y="4038600"/>
            <a:ext cx="6524625"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hangingPunct="1"/>
            <a:r>
              <a:rPr lang="en-US" altLang="en-US" i="1"/>
              <a:t>The employee needs to learn Access software to an intermediate level for use on quarterly database reports.</a:t>
            </a:r>
          </a:p>
          <a:p>
            <a:pPr lvl="1" eaLnBrk="1" hangingPunct="1"/>
            <a:endParaRPr lang="en-US" altLang="en-US" i="1"/>
          </a:p>
          <a:p>
            <a:pPr lvl="1" eaLnBrk="1" hangingPunct="1"/>
            <a:r>
              <a:rPr lang="en-US" altLang="en-US" i="1"/>
              <a:t>The employee needs to learn how to develop a lesson plan for a one-day workshop for groups of 15-20 participants.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543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543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smtClean="0"/>
              <a:t>Developmental Options</a:t>
            </a:r>
          </a:p>
        </p:txBody>
      </p:sp>
      <p:sp>
        <p:nvSpPr>
          <p:cNvPr id="52227" name="Rectangle 3"/>
          <p:cNvSpPr>
            <a:spLocks noGrp="1" noChangeArrowheads="1"/>
          </p:cNvSpPr>
          <p:nvPr>
            <p:ph type="body" sz="half" idx="1"/>
          </p:nvPr>
        </p:nvSpPr>
        <p:spPr/>
        <p:txBody>
          <a:bodyPr/>
          <a:lstStyle/>
          <a:p>
            <a:pPr eaLnBrk="1" hangingPunct="1"/>
            <a:r>
              <a:rPr lang="en-US" altLang="en-US" smtClean="0"/>
              <a:t>Direct Reading</a:t>
            </a:r>
          </a:p>
          <a:p>
            <a:pPr eaLnBrk="1" hangingPunct="1"/>
            <a:r>
              <a:rPr lang="en-US" altLang="en-US" smtClean="0"/>
              <a:t>Problem-solving</a:t>
            </a:r>
          </a:p>
          <a:p>
            <a:pPr eaLnBrk="1" hangingPunct="1"/>
            <a:r>
              <a:rPr lang="en-US" altLang="en-US" smtClean="0"/>
              <a:t>Off-site Assignments</a:t>
            </a:r>
          </a:p>
          <a:p>
            <a:pPr eaLnBrk="1" hangingPunct="1"/>
            <a:r>
              <a:rPr lang="en-US" altLang="en-US" smtClean="0"/>
              <a:t>Preceptorship</a:t>
            </a:r>
          </a:p>
          <a:p>
            <a:pPr eaLnBrk="1" hangingPunct="1"/>
            <a:r>
              <a:rPr lang="en-US" altLang="en-US" smtClean="0"/>
              <a:t>Meetings</a:t>
            </a:r>
          </a:p>
          <a:p>
            <a:pPr eaLnBrk="1" hangingPunct="1"/>
            <a:r>
              <a:rPr lang="en-US" altLang="en-US" smtClean="0"/>
              <a:t>Delegation</a:t>
            </a:r>
          </a:p>
          <a:p>
            <a:pPr eaLnBrk="1" hangingPunct="1"/>
            <a:r>
              <a:rPr lang="en-US" altLang="en-US" smtClean="0"/>
              <a:t>Mentoring</a:t>
            </a:r>
          </a:p>
        </p:txBody>
      </p:sp>
      <p:sp>
        <p:nvSpPr>
          <p:cNvPr id="52228" name="Rectangle 4"/>
          <p:cNvSpPr>
            <a:spLocks noGrp="1" noChangeArrowheads="1"/>
          </p:cNvSpPr>
          <p:nvPr>
            <p:ph type="body" sz="half" idx="2"/>
          </p:nvPr>
        </p:nvSpPr>
        <p:spPr/>
        <p:txBody>
          <a:bodyPr/>
          <a:lstStyle/>
          <a:p>
            <a:pPr eaLnBrk="1" hangingPunct="1"/>
            <a:r>
              <a:rPr lang="en-US" altLang="en-US" smtClean="0"/>
              <a:t>Job Enrichment</a:t>
            </a:r>
          </a:p>
          <a:p>
            <a:pPr eaLnBrk="1" hangingPunct="1"/>
            <a:r>
              <a:rPr lang="en-US" altLang="en-US" smtClean="0"/>
              <a:t>Rotational Assignments</a:t>
            </a:r>
          </a:p>
          <a:p>
            <a:pPr eaLnBrk="1" hangingPunct="1"/>
            <a:r>
              <a:rPr lang="en-US" altLang="en-US" smtClean="0"/>
              <a:t>On-The-Job Training</a:t>
            </a:r>
          </a:p>
          <a:p>
            <a:pPr eaLnBrk="1" hangingPunct="1"/>
            <a:r>
              <a:rPr lang="en-US" altLang="en-US" smtClean="0"/>
              <a:t>In-service Training</a:t>
            </a:r>
          </a:p>
          <a:p>
            <a:pPr eaLnBrk="1" hangingPunct="1"/>
            <a:r>
              <a:rPr lang="en-US" altLang="en-US" smtClean="0"/>
              <a:t>Out Service Training</a:t>
            </a:r>
          </a:p>
          <a:p>
            <a:pPr eaLnBrk="1" hangingPunct="1"/>
            <a:r>
              <a:rPr lang="en-US" altLang="en-US" smtClean="0"/>
              <a:t>Self-instructional training</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6"/>
          <p:cNvSpPr>
            <a:spLocks noGrp="1" noChangeArrowheads="1"/>
          </p:cNvSpPr>
          <p:nvPr>
            <p:ph type="title"/>
          </p:nvPr>
        </p:nvSpPr>
        <p:spPr>
          <a:xfrm>
            <a:off x="304800" y="0"/>
            <a:ext cx="7793038" cy="1143000"/>
          </a:xfrm>
        </p:spPr>
        <p:txBody>
          <a:bodyPr/>
          <a:lstStyle/>
          <a:p>
            <a:pPr eaLnBrk="1" hangingPunct="1"/>
            <a:r>
              <a:rPr lang="en-US" altLang="en-US" sz="4000" smtClean="0"/>
              <a:t>Activity</a:t>
            </a:r>
          </a:p>
        </p:txBody>
      </p:sp>
      <p:sp>
        <p:nvSpPr>
          <p:cNvPr id="53251" name="Rectangle 7"/>
          <p:cNvSpPr>
            <a:spLocks noGrp="1" noChangeArrowheads="1"/>
          </p:cNvSpPr>
          <p:nvPr>
            <p:ph type="body" idx="1"/>
          </p:nvPr>
        </p:nvSpPr>
        <p:spPr>
          <a:xfrm>
            <a:off x="457200" y="2362200"/>
            <a:ext cx="8229600" cy="3429000"/>
          </a:xfrm>
        </p:spPr>
        <p:txBody>
          <a:bodyPr/>
          <a:lstStyle/>
          <a:p>
            <a:pPr eaLnBrk="1" hangingPunct="1"/>
            <a:r>
              <a:rPr lang="en-US" altLang="en-US" sz="2800" smtClean="0"/>
              <a:t>Prepare an Employee Development Plan for the specific employee scenario for your group</a:t>
            </a:r>
          </a:p>
          <a:p>
            <a:pPr eaLnBrk="1" hangingPunct="1">
              <a:buFont typeface="Wingdings" pitchFamily="2" charset="2"/>
              <a:buNone/>
            </a:pPr>
            <a:r>
              <a:rPr lang="en-US" altLang="en-US" sz="2800" smtClean="0"/>
              <a:t>   </a:t>
            </a:r>
          </a:p>
          <a:p>
            <a:pPr eaLnBrk="1" hangingPunct="1"/>
            <a:r>
              <a:rPr lang="en-US" altLang="en-US" sz="2800" smtClean="0"/>
              <a:t>Determine the learning needs and then complete the rest of the employee development plan worksheet</a:t>
            </a:r>
          </a:p>
          <a:p>
            <a:pPr eaLnBrk="1" hangingPunct="1"/>
            <a:endParaRPr lang="en-US" altLang="en-US" sz="2800" smtClean="0"/>
          </a:p>
          <a:p>
            <a:pPr eaLnBrk="1" hangingPunct="1">
              <a:buFont typeface="Wingdings" pitchFamily="2" charset="2"/>
              <a:buNone/>
            </a:pPr>
            <a:r>
              <a:rPr lang="en-US" altLang="en-US" sz="2800" smtClean="0"/>
              <a:t>	</a:t>
            </a:r>
          </a:p>
        </p:txBody>
      </p:sp>
      <p:sp>
        <p:nvSpPr>
          <p:cNvPr id="53252" name="Text Box 5"/>
          <p:cNvSpPr txBox="1">
            <a:spLocks noChangeArrowheads="1"/>
          </p:cNvSpPr>
          <p:nvPr/>
        </p:nvSpPr>
        <p:spPr bwMode="auto">
          <a:xfrm>
            <a:off x="469900" y="5992813"/>
            <a:ext cx="1206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a:solidFill>
                  <a:schemeClr val="bg1"/>
                </a:solidFill>
              </a:rPr>
              <a:t>25</a:t>
            </a:r>
          </a:p>
        </p:txBody>
      </p:sp>
      <p:sp>
        <p:nvSpPr>
          <p:cNvPr id="11" name="Rectangle 10"/>
          <p:cNvSpPr/>
          <p:nvPr/>
        </p:nvSpPr>
        <p:spPr>
          <a:xfrm>
            <a:off x="533400" y="1600200"/>
            <a:ext cx="8305800" cy="461963"/>
          </a:xfrm>
          <a:prstGeom prst="rect">
            <a:avLst/>
          </a:prstGeom>
        </p:spPr>
        <p:txBody>
          <a:bodyPr>
            <a:spAutoFit/>
          </a:bodyPr>
          <a:lstStyle/>
          <a:p>
            <a:pPr>
              <a:defRPr/>
            </a:pPr>
            <a:r>
              <a:rPr lang="en-US" sz="2400" b="1" dirty="0">
                <a:latin typeface="+mn-lt"/>
              </a:rPr>
              <a:t>Preparing an Employee Development Plan</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04800" y="0"/>
            <a:ext cx="7793038" cy="1143000"/>
          </a:xfrm>
        </p:spPr>
        <p:txBody>
          <a:bodyPr/>
          <a:lstStyle/>
          <a:p>
            <a:pPr eaLnBrk="1" hangingPunct="1"/>
            <a:r>
              <a:rPr lang="en-US" altLang="en-US" smtClean="0"/>
              <a:t>Continuous Learning</a:t>
            </a:r>
          </a:p>
        </p:txBody>
      </p:sp>
      <p:sp>
        <p:nvSpPr>
          <p:cNvPr id="54275" name="Rectangle 3"/>
          <p:cNvSpPr>
            <a:spLocks noGrp="1" noChangeArrowheads="1"/>
          </p:cNvSpPr>
          <p:nvPr>
            <p:ph type="body" sz="half" idx="1"/>
          </p:nvPr>
        </p:nvSpPr>
        <p:spPr>
          <a:xfrm>
            <a:off x="457200" y="1600200"/>
            <a:ext cx="7480300" cy="3403600"/>
          </a:xfrm>
        </p:spPr>
        <p:txBody>
          <a:bodyPr/>
          <a:lstStyle/>
          <a:p>
            <a:pPr eaLnBrk="1" hangingPunct="1"/>
            <a:r>
              <a:rPr lang="en-US" altLang="en-US" sz="2800" smtClean="0"/>
              <a:t>Meet with employee after developmental option has been completed</a:t>
            </a:r>
          </a:p>
          <a:p>
            <a:pPr eaLnBrk="1" hangingPunct="1"/>
            <a:r>
              <a:rPr lang="en-US" altLang="en-US" sz="2800" smtClean="0"/>
              <a:t>Give employee opportunity to use what they have learned</a:t>
            </a:r>
          </a:p>
          <a:p>
            <a:pPr eaLnBrk="1" hangingPunct="1"/>
            <a:r>
              <a:rPr lang="en-US" altLang="en-US" sz="2800" smtClean="0"/>
              <a:t>Give rewards for learning and using new knowledge and skills</a:t>
            </a:r>
          </a:p>
        </p:txBody>
      </p:sp>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29"/>
          <p:cNvSpPr>
            <a:spLocks noGrp="1" noChangeArrowheads="1"/>
          </p:cNvSpPr>
          <p:nvPr>
            <p:ph type="title"/>
          </p:nvPr>
        </p:nvSpPr>
        <p:spPr/>
        <p:txBody>
          <a:bodyPr/>
          <a:lstStyle/>
          <a:p>
            <a:pPr eaLnBrk="1" hangingPunct="1"/>
            <a:r>
              <a:rPr lang="en-US" altLang="en-US" smtClean="0"/>
              <a:t>The EPR Interview</a:t>
            </a:r>
          </a:p>
        </p:txBody>
      </p:sp>
      <p:sp>
        <p:nvSpPr>
          <p:cNvPr id="55299" name="Rectangle 1030"/>
          <p:cNvSpPr>
            <a:spLocks noGrp="1" noChangeArrowheads="1"/>
          </p:cNvSpPr>
          <p:nvPr>
            <p:ph type="body" idx="1"/>
          </p:nvPr>
        </p:nvSpPr>
        <p:spPr/>
        <p:txBody>
          <a:bodyPr/>
          <a:lstStyle/>
          <a:p>
            <a:pPr eaLnBrk="1" hangingPunct="1">
              <a:lnSpc>
                <a:spcPct val="90000"/>
              </a:lnSpc>
            </a:pPr>
            <a:r>
              <a:rPr lang="en-US" altLang="en-US" smtClean="0"/>
              <a:t>Preparation is the key </a:t>
            </a:r>
          </a:p>
          <a:p>
            <a:pPr eaLnBrk="1" hangingPunct="1">
              <a:lnSpc>
                <a:spcPct val="90000"/>
              </a:lnSpc>
            </a:pPr>
            <a:r>
              <a:rPr lang="en-US" altLang="en-US" smtClean="0"/>
              <a:t>Conducting the interview</a:t>
            </a:r>
          </a:p>
          <a:p>
            <a:pPr eaLnBrk="1" hangingPunct="1">
              <a:lnSpc>
                <a:spcPct val="90000"/>
              </a:lnSpc>
            </a:pPr>
            <a:r>
              <a:rPr lang="en-US" altLang="en-US" smtClean="0"/>
              <a:t>Opportunities—reward, improve, plan</a:t>
            </a:r>
          </a:p>
          <a:p>
            <a:pPr eaLnBrk="1" hangingPunct="1">
              <a:lnSpc>
                <a:spcPct val="90000"/>
              </a:lnSpc>
            </a:pPr>
            <a:r>
              <a:rPr lang="en-US" altLang="en-US" smtClean="0"/>
              <a:t>Occurs twice a year but a continuous process</a:t>
            </a:r>
          </a:p>
          <a:p>
            <a:pPr eaLnBrk="1" hangingPunct="1">
              <a:lnSpc>
                <a:spcPct val="90000"/>
              </a:lnSpc>
            </a:pPr>
            <a:r>
              <a:rPr lang="en-US" altLang="en-US" smtClean="0"/>
              <a:t>Begins and ends with 2-way communication between supervisor and employee</a:t>
            </a:r>
          </a:p>
          <a:p>
            <a:pPr eaLnBrk="1" hangingPunct="1">
              <a:lnSpc>
                <a:spcPct val="90000"/>
              </a:lnSpc>
            </a:pPr>
            <a:endParaRPr lang="en-US" altLang="en-US" smtClean="0"/>
          </a:p>
          <a:p>
            <a:pPr eaLnBrk="1" hangingPunct="1">
              <a:lnSpc>
                <a:spcPct val="90000"/>
              </a:lnSpc>
            </a:pPr>
            <a:endParaRPr lang="en-US" altLang="en-US" smtClean="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en-US" sz="4000" smtClean="0"/>
              <a:t>Activity</a:t>
            </a:r>
          </a:p>
        </p:txBody>
      </p:sp>
      <p:sp>
        <p:nvSpPr>
          <p:cNvPr id="56323" name="Rectangle 3"/>
          <p:cNvSpPr>
            <a:spLocks noGrp="1" noChangeArrowheads="1"/>
          </p:cNvSpPr>
          <p:nvPr>
            <p:ph type="body" idx="1"/>
          </p:nvPr>
        </p:nvSpPr>
        <p:spPr>
          <a:xfrm>
            <a:off x="457200" y="2133600"/>
            <a:ext cx="8229600" cy="4525963"/>
          </a:xfrm>
        </p:spPr>
        <p:txBody>
          <a:bodyPr/>
          <a:lstStyle/>
          <a:p>
            <a:pPr marL="533400" indent="-533400" eaLnBrk="1" hangingPunct="1">
              <a:lnSpc>
                <a:spcPct val="90000"/>
              </a:lnSpc>
            </a:pPr>
            <a:r>
              <a:rPr lang="en-US" altLang="en-US" smtClean="0"/>
              <a:t>Count off by 3’s to form three groups</a:t>
            </a:r>
          </a:p>
          <a:p>
            <a:pPr marL="533400" indent="-533400" eaLnBrk="1" hangingPunct="1">
              <a:lnSpc>
                <a:spcPct val="90000"/>
              </a:lnSpc>
            </a:pPr>
            <a:r>
              <a:rPr lang="en-US" altLang="en-US" smtClean="0"/>
              <a:t>On a flipchart, each group lists items that have been successful for them for one of the three phases of the effective EPR interview:</a:t>
            </a:r>
          </a:p>
          <a:p>
            <a:pPr marL="914400" lvl="1" indent="-457200" eaLnBrk="1" hangingPunct="1">
              <a:lnSpc>
                <a:spcPct val="90000"/>
              </a:lnSpc>
              <a:buClr>
                <a:schemeClr val="folHlink"/>
              </a:buClr>
              <a:buSzPct val="75000"/>
              <a:buFont typeface="Wingdings" pitchFamily="2" charset="2"/>
              <a:buAutoNum type="arabicPeriod"/>
            </a:pPr>
            <a:r>
              <a:rPr lang="en-US" altLang="en-US" smtClean="0"/>
              <a:t>Preparation</a:t>
            </a:r>
          </a:p>
          <a:p>
            <a:pPr marL="914400" lvl="1" indent="-457200" eaLnBrk="1" hangingPunct="1">
              <a:lnSpc>
                <a:spcPct val="90000"/>
              </a:lnSpc>
              <a:buClr>
                <a:schemeClr val="folHlink"/>
              </a:buClr>
              <a:buSzPct val="75000"/>
              <a:buFont typeface="Wingdings" pitchFamily="2" charset="2"/>
              <a:buAutoNum type="arabicPeriod"/>
            </a:pPr>
            <a:r>
              <a:rPr lang="en-US" altLang="en-US" smtClean="0"/>
              <a:t>Appraisal Meeting</a:t>
            </a:r>
          </a:p>
          <a:p>
            <a:pPr marL="914400" lvl="1" indent="-457200" eaLnBrk="1" hangingPunct="1">
              <a:lnSpc>
                <a:spcPct val="90000"/>
              </a:lnSpc>
              <a:buClr>
                <a:schemeClr val="folHlink"/>
              </a:buClr>
              <a:buSzPct val="75000"/>
              <a:buFont typeface="Wingdings" pitchFamily="2" charset="2"/>
              <a:buAutoNum type="arabicPeriod"/>
            </a:pPr>
            <a:r>
              <a:rPr lang="en-US" altLang="en-US" smtClean="0"/>
              <a:t>Follow Through</a:t>
            </a:r>
          </a:p>
          <a:p>
            <a:pPr marL="533400" indent="-533400" eaLnBrk="1" hangingPunct="1">
              <a:lnSpc>
                <a:spcPct val="90000"/>
              </a:lnSpc>
              <a:buFont typeface="Wingdings" pitchFamily="2" charset="2"/>
              <a:buAutoNum type="arabicPeriod"/>
            </a:pPr>
            <a:endParaRPr lang="en-US" altLang="en-US" smtClean="0"/>
          </a:p>
        </p:txBody>
      </p:sp>
      <p:sp>
        <p:nvSpPr>
          <p:cNvPr id="9" name="Rectangle 8"/>
          <p:cNvSpPr/>
          <p:nvPr/>
        </p:nvSpPr>
        <p:spPr>
          <a:xfrm>
            <a:off x="457200" y="1447800"/>
            <a:ext cx="8305800" cy="646113"/>
          </a:xfrm>
          <a:prstGeom prst="rect">
            <a:avLst/>
          </a:prstGeom>
        </p:spPr>
        <p:txBody>
          <a:bodyPr>
            <a:spAutoFit/>
          </a:bodyPr>
          <a:lstStyle/>
          <a:p>
            <a:pPr>
              <a:defRPr/>
            </a:pPr>
            <a:r>
              <a:rPr lang="en-US" sz="3600" b="1" dirty="0">
                <a:latin typeface="+mn-lt"/>
              </a:rPr>
              <a:t>Effective EPR Interview</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smtClean="0"/>
              <a:t>Video </a:t>
            </a:r>
          </a:p>
        </p:txBody>
      </p:sp>
      <p:sp>
        <p:nvSpPr>
          <p:cNvPr id="57347" name="Rectangle 3"/>
          <p:cNvSpPr>
            <a:spLocks noGrp="1" noChangeArrowheads="1"/>
          </p:cNvSpPr>
          <p:nvPr>
            <p:ph type="body" idx="1"/>
          </p:nvPr>
        </p:nvSpPr>
        <p:spPr>
          <a:xfrm>
            <a:off x="533400" y="1676400"/>
            <a:ext cx="7772400" cy="3067050"/>
          </a:xfrm>
        </p:spPr>
        <p:txBody>
          <a:bodyPr/>
          <a:lstStyle/>
          <a:p>
            <a:pPr marL="609600" indent="-609600" algn="ctr" eaLnBrk="1" hangingPunct="1">
              <a:spcBef>
                <a:spcPct val="0"/>
              </a:spcBef>
              <a:spcAft>
                <a:spcPts val="1200"/>
              </a:spcAft>
              <a:buFont typeface="Wingdings" pitchFamily="2" charset="2"/>
              <a:buNone/>
            </a:pPr>
            <a:r>
              <a:rPr lang="en-US" altLang="en-US" i="1" smtClean="0">
                <a:solidFill>
                  <a:schemeClr val="hlink"/>
                </a:solidFill>
              </a:rPr>
              <a:t>Continuous Performance Appraisal:  Coaching is the Key</a:t>
            </a:r>
          </a:p>
          <a:p>
            <a:pPr marL="609600" indent="-609600" eaLnBrk="1" hangingPunct="1">
              <a:spcBef>
                <a:spcPct val="0"/>
              </a:spcBef>
              <a:spcAft>
                <a:spcPts val="1200"/>
              </a:spcAft>
              <a:buFont typeface="Wingdings" pitchFamily="2" charset="2"/>
              <a:buAutoNum type="arabicPeriod"/>
            </a:pPr>
            <a:r>
              <a:rPr lang="en-US" altLang="en-US" smtClean="0"/>
              <a:t>Preparation</a:t>
            </a:r>
          </a:p>
          <a:p>
            <a:pPr marL="609600" indent="-609600" eaLnBrk="1" hangingPunct="1">
              <a:spcBef>
                <a:spcPct val="0"/>
              </a:spcBef>
              <a:spcAft>
                <a:spcPts val="1200"/>
              </a:spcAft>
              <a:buFont typeface="Wingdings" pitchFamily="2" charset="2"/>
              <a:buAutoNum type="arabicPeriod"/>
            </a:pPr>
            <a:r>
              <a:rPr lang="en-US" altLang="en-US" smtClean="0"/>
              <a:t>Appraisal Meeting</a:t>
            </a:r>
          </a:p>
          <a:p>
            <a:pPr marL="609600" indent="-609600" eaLnBrk="1" hangingPunct="1">
              <a:spcBef>
                <a:spcPct val="0"/>
              </a:spcBef>
              <a:spcAft>
                <a:spcPts val="1200"/>
              </a:spcAft>
              <a:buFont typeface="Wingdings" pitchFamily="2" charset="2"/>
              <a:buAutoNum type="arabicPeriod"/>
            </a:pPr>
            <a:r>
              <a:rPr lang="en-US" altLang="en-US" smtClean="0"/>
              <a:t>Follow Through</a:t>
            </a:r>
          </a:p>
        </p:txBody>
      </p:sp>
      <p:sp>
        <p:nvSpPr>
          <p:cNvPr id="57348" name="Text Box 5"/>
          <p:cNvSpPr txBox="1">
            <a:spLocks noChangeArrowheads="1"/>
          </p:cNvSpPr>
          <p:nvPr/>
        </p:nvSpPr>
        <p:spPr bwMode="auto">
          <a:xfrm>
            <a:off x="457200" y="6183313"/>
            <a:ext cx="546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solidFill>
                  <a:schemeClr val="bg1"/>
                </a:solidFill>
              </a:rPr>
              <a:t>28</a:t>
            </a:r>
          </a:p>
        </p:txBody>
      </p:sp>
      <p:sp>
        <p:nvSpPr>
          <p:cNvPr id="57349" name="TextBox 10"/>
          <p:cNvSpPr txBox="1">
            <a:spLocks noChangeArrowheads="1"/>
          </p:cNvSpPr>
          <p:nvPr/>
        </p:nvSpPr>
        <p:spPr bwMode="auto">
          <a:xfrm>
            <a:off x="1676400" y="4953000"/>
            <a:ext cx="54292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What was different between your exercise discussions and what you learned in the video?</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blogs.msdn.com/blogfiles/willy-peter_schaub/WindowsLiveWriter/VSTSRangerspositioningtherangersandproje_C852/CLIPART_OF_16334_SM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96180">
            <a:off x="3133725" y="2151063"/>
            <a:ext cx="3219450" cy="322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Box 3"/>
          <p:cNvSpPr txBox="1">
            <a:spLocks noChangeArrowheads="1"/>
          </p:cNvSpPr>
          <p:nvPr/>
        </p:nvSpPr>
        <p:spPr bwMode="auto">
          <a:xfrm>
            <a:off x="981075" y="2228850"/>
            <a:ext cx="23717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000"/>
              <a:t>Knowledge and Skills are present:</a:t>
            </a:r>
          </a:p>
          <a:p>
            <a:pPr eaLnBrk="1" hangingPunct="1"/>
            <a:endParaRPr lang="en-US" altLang="en-US" sz="2000"/>
          </a:p>
          <a:p>
            <a:pPr eaLnBrk="1" hangingPunct="1">
              <a:spcAft>
                <a:spcPts val="600"/>
              </a:spcAft>
              <a:buFont typeface="Arial" charset="0"/>
              <a:buChar char="•"/>
            </a:pPr>
            <a:r>
              <a:rPr lang="en-US" altLang="en-US" sz="2000"/>
              <a:t>Motivation</a:t>
            </a:r>
          </a:p>
          <a:p>
            <a:pPr eaLnBrk="1" hangingPunct="1">
              <a:spcAft>
                <a:spcPts val="600"/>
              </a:spcAft>
              <a:buFont typeface="Arial" charset="0"/>
              <a:buChar char="•"/>
            </a:pPr>
            <a:r>
              <a:rPr lang="en-US" altLang="en-US" sz="2000"/>
              <a:t>Coaching</a:t>
            </a:r>
          </a:p>
          <a:p>
            <a:pPr eaLnBrk="1" hangingPunct="1">
              <a:spcAft>
                <a:spcPts val="600"/>
              </a:spcAft>
              <a:buFont typeface="Arial" charset="0"/>
              <a:buChar char="•"/>
            </a:pPr>
            <a:r>
              <a:rPr lang="en-US" altLang="en-US" sz="2000"/>
              <a:t>Feedback / EPRs</a:t>
            </a:r>
          </a:p>
          <a:p>
            <a:pPr eaLnBrk="1" hangingPunct="1">
              <a:spcAft>
                <a:spcPts val="600"/>
              </a:spcAft>
              <a:buFont typeface="Arial" charset="0"/>
              <a:buChar char="•"/>
            </a:pPr>
            <a:r>
              <a:rPr lang="en-US" altLang="en-US" sz="2000"/>
              <a:t>Discipline</a:t>
            </a:r>
          </a:p>
          <a:p>
            <a:pPr eaLnBrk="1" hangingPunct="1">
              <a:spcAft>
                <a:spcPts val="600"/>
              </a:spcAft>
              <a:buFont typeface="Arial" charset="0"/>
              <a:buChar char="•"/>
            </a:pPr>
            <a:r>
              <a:rPr lang="en-US" altLang="en-US" sz="2000"/>
              <a:t>SEAP</a:t>
            </a:r>
          </a:p>
        </p:txBody>
      </p:sp>
      <p:sp>
        <p:nvSpPr>
          <p:cNvPr id="12292" name="TextBox 4"/>
          <p:cNvSpPr txBox="1">
            <a:spLocks noChangeArrowheads="1"/>
          </p:cNvSpPr>
          <p:nvPr/>
        </p:nvSpPr>
        <p:spPr bwMode="auto">
          <a:xfrm>
            <a:off x="6448425" y="2200275"/>
            <a:ext cx="2343150" cy="278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000"/>
              <a:t>Knowledge and Skills are </a:t>
            </a:r>
            <a:r>
              <a:rPr lang="en-US" altLang="en-US" sz="2000" i="1"/>
              <a:t>not </a:t>
            </a:r>
            <a:r>
              <a:rPr lang="en-US" altLang="en-US" sz="2000"/>
              <a:t>present:</a:t>
            </a:r>
          </a:p>
          <a:p>
            <a:pPr eaLnBrk="1" hangingPunct="1"/>
            <a:endParaRPr lang="en-US" altLang="en-US" sz="2000"/>
          </a:p>
          <a:p>
            <a:pPr eaLnBrk="1" hangingPunct="1">
              <a:spcAft>
                <a:spcPts val="600"/>
              </a:spcAft>
              <a:buFont typeface="Arial" charset="0"/>
              <a:buChar char="•"/>
            </a:pPr>
            <a:r>
              <a:rPr lang="en-US" altLang="en-US" sz="2000"/>
              <a:t>Training</a:t>
            </a:r>
          </a:p>
          <a:p>
            <a:pPr eaLnBrk="1" hangingPunct="1">
              <a:spcAft>
                <a:spcPts val="600"/>
              </a:spcAft>
              <a:buFont typeface="Arial" charset="0"/>
              <a:buChar char="•"/>
            </a:pPr>
            <a:r>
              <a:rPr lang="en-US" altLang="en-US" sz="2000"/>
              <a:t>Development</a:t>
            </a:r>
          </a:p>
          <a:p>
            <a:pPr eaLnBrk="1" hangingPunct="1">
              <a:spcAft>
                <a:spcPts val="600"/>
              </a:spcAft>
              <a:buFont typeface="Arial" charset="0"/>
              <a:buChar char="•"/>
            </a:pPr>
            <a:r>
              <a:rPr lang="en-US" altLang="en-US" sz="2000"/>
              <a:t>Preceptorship</a:t>
            </a:r>
          </a:p>
          <a:p>
            <a:pPr eaLnBrk="1" hangingPunct="1">
              <a:spcAft>
                <a:spcPts val="600"/>
              </a:spcAft>
              <a:buFont typeface="Arial" charset="0"/>
              <a:buChar char="•"/>
            </a:pPr>
            <a:r>
              <a:rPr lang="en-US" altLang="en-US" sz="2000"/>
              <a:t>Mentorship</a:t>
            </a:r>
          </a:p>
        </p:txBody>
      </p:sp>
      <p:sp>
        <p:nvSpPr>
          <p:cNvPr id="12293" name="Title 1"/>
          <p:cNvSpPr>
            <a:spLocks noGrp="1"/>
          </p:cNvSpPr>
          <p:nvPr>
            <p:ph type="title"/>
          </p:nvPr>
        </p:nvSpPr>
        <p:spPr/>
        <p:txBody>
          <a:bodyPr/>
          <a:lstStyle/>
          <a:p>
            <a:pPr eaLnBrk="1" hangingPunct="1"/>
            <a:r>
              <a:rPr lang="en-US" altLang="en-US" smtClean="0"/>
              <a:t>Managing Performance</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381000" y="0"/>
            <a:ext cx="7793038" cy="1143000"/>
          </a:xfrm>
        </p:spPr>
        <p:txBody>
          <a:bodyPr lIns="92075" tIns="46038" rIns="92075" bIns="46038"/>
          <a:lstStyle/>
          <a:p>
            <a:pPr eaLnBrk="1" hangingPunct="1"/>
            <a:r>
              <a:rPr lang="en-US" altLang="en-US" smtClean="0"/>
              <a:t>Questions….</a:t>
            </a:r>
          </a:p>
        </p:txBody>
      </p:sp>
      <p:sp>
        <p:nvSpPr>
          <p:cNvPr id="58371" name="Rectangle 3"/>
          <p:cNvSpPr>
            <a:spLocks noGrp="1" noChangeArrowheads="1"/>
          </p:cNvSpPr>
          <p:nvPr>
            <p:ph type="body" sz="half" idx="1"/>
          </p:nvPr>
        </p:nvSpPr>
        <p:spPr>
          <a:xfrm>
            <a:off x="1182688" y="2017713"/>
            <a:ext cx="6337300" cy="2603500"/>
          </a:xfrm>
        </p:spPr>
        <p:txBody>
          <a:bodyPr lIns="92075" tIns="46038" rIns="92075" bIns="46038"/>
          <a:lstStyle/>
          <a:p>
            <a:pPr algn="ctr" eaLnBrk="1" hangingPunct="1">
              <a:buFont typeface="Wingdings" pitchFamily="2" charset="2"/>
              <a:buNone/>
            </a:pPr>
            <a:endParaRPr lang="en-US" altLang="en-US" sz="2800" smtClean="0"/>
          </a:p>
          <a:p>
            <a:pPr algn="ctr" eaLnBrk="1" hangingPunct="1">
              <a:buFont typeface="Wingdings" pitchFamily="2" charset="2"/>
              <a:buNone/>
            </a:pPr>
            <a:r>
              <a:rPr lang="en-US" altLang="en-US" sz="2800" smtClean="0"/>
              <a:t>	</a:t>
            </a:r>
            <a:r>
              <a:rPr lang="en-US" altLang="en-US" sz="2800" smtClean="0">
                <a:solidFill>
                  <a:srgbClr val="002569"/>
                </a:solidFill>
              </a:rPr>
              <a:t>and review of issues or concerns…</a:t>
            </a:r>
            <a:endParaRPr lang="en-US" altLang="en-US" sz="2000" b="1" smtClean="0">
              <a:solidFill>
                <a:srgbClr val="002569"/>
              </a:solidFill>
            </a:endParaRPr>
          </a:p>
        </p:txBody>
      </p:sp>
    </p:spTree>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381000" y="0"/>
            <a:ext cx="7793038" cy="1143000"/>
          </a:xfrm>
        </p:spPr>
        <p:txBody>
          <a:bodyPr lIns="92075" tIns="46038" rIns="92075" bIns="46038"/>
          <a:lstStyle/>
          <a:p>
            <a:pPr eaLnBrk="1" hangingPunct="1"/>
            <a:r>
              <a:rPr lang="en-US" altLang="en-US" smtClean="0"/>
              <a:t>EPR Contact</a:t>
            </a:r>
          </a:p>
        </p:txBody>
      </p:sp>
      <p:sp>
        <p:nvSpPr>
          <p:cNvPr id="59395" name="Rectangle 3"/>
          <p:cNvSpPr>
            <a:spLocks noGrp="1" noChangeArrowheads="1"/>
          </p:cNvSpPr>
          <p:nvPr>
            <p:ph type="body" sz="half" idx="1"/>
          </p:nvPr>
        </p:nvSpPr>
        <p:spPr>
          <a:xfrm>
            <a:off x="1066800" y="1917700"/>
            <a:ext cx="7467600" cy="3022600"/>
          </a:xfrm>
        </p:spPr>
        <p:txBody>
          <a:bodyPr lIns="92075" tIns="46038" rIns="92075" bIns="46038"/>
          <a:lstStyle/>
          <a:p>
            <a:pPr algn="ctr" eaLnBrk="1" hangingPunct="1">
              <a:lnSpc>
                <a:spcPct val="90000"/>
              </a:lnSpc>
              <a:buFont typeface="Wingdings" pitchFamily="2" charset="2"/>
              <a:buNone/>
            </a:pPr>
            <a:endParaRPr lang="en-US" altLang="en-US" sz="2400" smtClean="0"/>
          </a:p>
          <a:p>
            <a:pPr algn="ctr" eaLnBrk="1" hangingPunct="1">
              <a:lnSpc>
                <a:spcPct val="90000"/>
              </a:lnSpc>
              <a:buFont typeface="Wingdings" pitchFamily="2" charset="2"/>
              <a:buNone/>
            </a:pPr>
            <a:r>
              <a:rPr lang="en-US" altLang="en-US" sz="2400" smtClean="0"/>
              <a:t>	</a:t>
            </a:r>
            <a:r>
              <a:rPr lang="en-US" altLang="en-US" sz="2400" smtClean="0">
                <a:solidFill>
                  <a:srgbClr val="002060"/>
                </a:solidFill>
              </a:rPr>
              <a:t>OA Workforce Planning &amp; Development</a:t>
            </a:r>
          </a:p>
          <a:p>
            <a:pPr algn="ctr" eaLnBrk="1" hangingPunct="1">
              <a:lnSpc>
                <a:spcPct val="90000"/>
              </a:lnSpc>
              <a:buFont typeface="Wingdings" pitchFamily="2" charset="2"/>
              <a:buNone/>
            </a:pPr>
            <a:endParaRPr lang="en-US" altLang="en-US" sz="2400" smtClean="0">
              <a:solidFill>
                <a:srgbClr val="002060"/>
              </a:solidFill>
            </a:endParaRPr>
          </a:p>
          <a:p>
            <a:pPr algn="ctr" eaLnBrk="1" hangingPunct="1">
              <a:lnSpc>
                <a:spcPct val="90000"/>
              </a:lnSpc>
              <a:buFont typeface="Wingdings" pitchFamily="2" charset="2"/>
              <a:buNone/>
            </a:pPr>
            <a:r>
              <a:rPr lang="en-US" altLang="en-US" sz="2400" smtClean="0">
                <a:solidFill>
                  <a:srgbClr val="002060"/>
                </a:solidFill>
              </a:rPr>
              <a:t>Performance Managemen</a:t>
            </a:r>
            <a:r>
              <a:rPr lang="en-US" altLang="en-US" sz="2400" smtClean="0">
                <a:solidFill>
                  <a:srgbClr val="002569"/>
                </a:solidFill>
              </a:rPr>
              <a:t>t</a:t>
            </a:r>
          </a:p>
          <a:p>
            <a:pPr algn="ctr" eaLnBrk="1" hangingPunct="1">
              <a:lnSpc>
                <a:spcPct val="90000"/>
              </a:lnSpc>
              <a:buFont typeface="Wingdings" pitchFamily="2" charset="2"/>
              <a:buNone/>
            </a:pPr>
            <a:endParaRPr lang="en-US" altLang="en-US" sz="2400" smtClean="0">
              <a:solidFill>
                <a:srgbClr val="002569"/>
              </a:solidFill>
            </a:endParaRPr>
          </a:p>
        </p:txBody>
      </p:sp>
      <p:sp>
        <p:nvSpPr>
          <p:cNvPr id="59396" name="Text Box 4"/>
          <p:cNvSpPr txBox="1">
            <a:spLocks noChangeArrowheads="1"/>
          </p:cNvSpPr>
          <p:nvPr/>
        </p:nvSpPr>
        <p:spPr bwMode="auto">
          <a:xfrm>
            <a:off x="1981200" y="5276850"/>
            <a:ext cx="563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a:t>717.787.3813 or www.oa.state.pa.us	</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1000" y="228600"/>
            <a:ext cx="7650163" cy="715963"/>
          </a:xfrm>
        </p:spPr>
        <p:txBody>
          <a:bodyPr/>
          <a:lstStyle/>
          <a:p>
            <a:pPr eaLnBrk="1" hangingPunct="1"/>
            <a:r>
              <a:rPr lang="en-US" altLang="en-US" smtClean="0"/>
              <a:t>Performance Management</a:t>
            </a:r>
          </a:p>
        </p:txBody>
      </p:sp>
      <p:sp>
        <p:nvSpPr>
          <p:cNvPr id="13315" name="Rectangle 3"/>
          <p:cNvSpPr>
            <a:spLocks noGrp="1" noChangeArrowheads="1"/>
          </p:cNvSpPr>
          <p:nvPr>
            <p:ph type="body" sz="half" idx="1"/>
          </p:nvPr>
        </p:nvSpPr>
        <p:spPr>
          <a:xfrm>
            <a:off x="533400" y="1828800"/>
            <a:ext cx="3802063" cy="4114800"/>
          </a:xfrm>
        </p:spPr>
        <p:txBody>
          <a:bodyPr/>
          <a:lstStyle/>
          <a:p>
            <a:pPr eaLnBrk="1" hangingPunct="1"/>
            <a:r>
              <a:rPr lang="en-US" altLang="en-US" sz="2800" smtClean="0"/>
              <a:t>Continual process, not an isolated annual event</a:t>
            </a:r>
          </a:p>
          <a:p>
            <a:pPr eaLnBrk="1" hangingPunct="1"/>
            <a:r>
              <a:rPr lang="en-US" altLang="en-US" sz="2800" smtClean="0"/>
              <a:t>Enhances performance</a:t>
            </a:r>
          </a:p>
          <a:p>
            <a:pPr eaLnBrk="1" hangingPunct="1"/>
            <a:r>
              <a:rPr lang="en-US" altLang="en-US" sz="3100" smtClean="0"/>
              <a:t>Plan</a:t>
            </a:r>
          </a:p>
          <a:p>
            <a:pPr eaLnBrk="1" hangingPunct="1"/>
            <a:r>
              <a:rPr lang="en-US" altLang="en-US" sz="3100" smtClean="0"/>
              <a:t>Implement</a:t>
            </a:r>
          </a:p>
          <a:p>
            <a:pPr eaLnBrk="1" hangingPunct="1"/>
            <a:r>
              <a:rPr lang="en-US" altLang="en-US" sz="3100" smtClean="0"/>
              <a:t>Evaluate</a:t>
            </a:r>
          </a:p>
        </p:txBody>
      </p:sp>
      <p:grpSp>
        <p:nvGrpSpPr>
          <p:cNvPr id="13316" name="Group 7"/>
          <p:cNvGrpSpPr>
            <a:grpSpLocks/>
          </p:cNvGrpSpPr>
          <p:nvPr/>
        </p:nvGrpSpPr>
        <p:grpSpPr bwMode="auto">
          <a:xfrm>
            <a:off x="4495800" y="1905000"/>
            <a:ext cx="3903663" cy="4114800"/>
            <a:chOff x="5103813" y="2017713"/>
            <a:chExt cx="3903662" cy="4114800"/>
          </a:xfrm>
        </p:grpSpPr>
        <p:grpSp>
          <p:nvGrpSpPr>
            <p:cNvPr id="13317" name="Diagram 4"/>
            <p:cNvGrpSpPr>
              <a:grpSpLocks noChangeAspect="1"/>
            </p:cNvGrpSpPr>
            <p:nvPr/>
          </p:nvGrpSpPr>
          <p:grpSpPr bwMode="auto">
            <a:xfrm>
              <a:off x="5103813" y="2017713"/>
              <a:ext cx="3903662" cy="4114800"/>
              <a:chOff x="3215" y="1271"/>
              <a:chExt cx="2459" cy="2592"/>
            </a:xfrm>
          </p:grpSpPr>
          <p:sp>
            <p:nvSpPr>
              <p:cNvPr id="13320" name="AutoShape 5"/>
              <p:cNvSpPr>
                <a:spLocks noChangeAspect="1" noChangeArrowheads="1" noTextEdit="1"/>
              </p:cNvSpPr>
              <p:nvPr/>
            </p:nvSpPr>
            <p:spPr bwMode="auto">
              <a:xfrm>
                <a:off x="3215" y="1271"/>
                <a:ext cx="2459" cy="2592"/>
              </a:xfrm>
              <a:prstGeom prst="rect">
                <a:avLst/>
              </a:prstGeom>
              <a:gradFill rotWithShape="1">
                <a:gsLst>
                  <a:gs pos="0">
                    <a:srgbClr val="DDDDDD"/>
                  </a:gs>
                  <a:gs pos="100000">
                    <a:srgbClr val="6666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321" name="_s5124"/>
              <p:cNvSpPr>
                <a:spLocks noChangeArrowheads="1" noTextEdit="1"/>
              </p:cNvSpPr>
              <p:nvPr/>
            </p:nvSpPr>
            <p:spPr bwMode="auto">
              <a:xfrm>
                <a:off x="3365" y="1487"/>
                <a:ext cx="2160" cy="21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00 h 21600"/>
                </a:gdLst>
                <a:ahLst/>
                <a:cxnLst>
                  <a:cxn ang="T8">
                    <a:pos x="T0" y="T1"/>
                  </a:cxn>
                  <a:cxn ang="T9">
                    <a:pos x="T2" y="T3"/>
                  </a:cxn>
                  <a:cxn ang="T10">
                    <a:pos x="T4" y="T5"/>
                  </a:cxn>
                  <a:cxn ang="T11">
                    <a:pos x="T6" y="T7"/>
                  </a:cxn>
                </a:cxnLst>
                <a:rect l="T12" t="T13" r="T14" b="T15"/>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p:spPr>
            <p:txBody>
              <a:bodyPr anchor="ctr"/>
              <a:lstStyle/>
              <a:p>
                <a:endParaRPr lang="en-US"/>
              </a:p>
            </p:txBody>
          </p:sp>
          <p:sp>
            <p:nvSpPr>
              <p:cNvPr id="13322" name="_s5125"/>
              <p:cNvSpPr>
                <a:spLocks noChangeArrowheads="1" noTextEdit="1"/>
              </p:cNvSpPr>
              <p:nvPr/>
            </p:nvSpPr>
            <p:spPr bwMode="auto">
              <a:xfrm rot="7200000">
                <a:off x="3365" y="1487"/>
                <a:ext cx="2160" cy="21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00 h 21600"/>
                </a:gdLst>
                <a:ahLst/>
                <a:cxnLst>
                  <a:cxn ang="T8">
                    <a:pos x="T0" y="T1"/>
                  </a:cxn>
                  <a:cxn ang="T9">
                    <a:pos x="T2" y="T3"/>
                  </a:cxn>
                  <a:cxn ang="T10">
                    <a:pos x="T4" y="T5"/>
                  </a:cxn>
                  <a:cxn ang="T11">
                    <a:pos x="T6" y="T7"/>
                  </a:cxn>
                </a:cxnLst>
                <a:rect l="T12" t="T13" r="T14" b="T15"/>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p:spPr>
            <p:txBody>
              <a:bodyPr anchor="ctr"/>
              <a:lstStyle/>
              <a:p>
                <a:endParaRPr lang="en-US"/>
              </a:p>
            </p:txBody>
          </p:sp>
          <p:sp>
            <p:nvSpPr>
              <p:cNvPr id="13323" name="_s5126"/>
              <p:cNvSpPr>
                <a:spLocks noChangeArrowheads="1" noTextEdit="1"/>
              </p:cNvSpPr>
              <p:nvPr/>
            </p:nvSpPr>
            <p:spPr bwMode="auto">
              <a:xfrm rot="-7200000">
                <a:off x="3365" y="1487"/>
                <a:ext cx="2160" cy="216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100 h 21600"/>
                </a:gdLst>
                <a:ahLst/>
                <a:cxnLst>
                  <a:cxn ang="T8">
                    <a:pos x="T0" y="T1"/>
                  </a:cxn>
                  <a:cxn ang="T9">
                    <a:pos x="T2" y="T3"/>
                  </a:cxn>
                  <a:cxn ang="T10">
                    <a:pos x="T4" y="T5"/>
                  </a:cxn>
                  <a:cxn ang="T11">
                    <a:pos x="T6" y="T7"/>
                  </a:cxn>
                </a:cxnLst>
                <a:rect l="T12" t="T13" r="T14" b="T15"/>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gradFill rotWithShape="1">
                <a:gsLst>
                  <a:gs pos="0">
                    <a:srgbClr val="5E9EFF"/>
                  </a:gs>
                  <a:gs pos="39999">
                    <a:srgbClr val="85C2FF"/>
                  </a:gs>
                  <a:gs pos="70000">
                    <a:srgbClr val="C4D6EB"/>
                  </a:gs>
                  <a:gs pos="100000">
                    <a:srgbClr val="FFEBFA"/>
                  </a:gs>
                </a:gsLst>
                <a:lin ang="5400000" scaled="1"/>
              </a:gradFill>
              <a:ln w="9525">
                <a:solidFill>
                  <a:schemeClr val="tx1"/>
                </a:solidFill>
                <a:miter lim="800000"/>
                <a:headEnd/>
                <a:tailEnd/>
              </a:ln>
            </p:spPr>
            <p:txBody>
              <a:bodyPr anchor="ctr"/>
              <a:lstStyle/>
              <a:p>
                <a:endParaRPr lang="en-US"/>
              </a:p>
            </p:txBody>
          </p:sp>
          <p:sp>
            <p:nvSpPr>
              <p:cNvPr id="13324" name="_s5127"/>
              <p:cNvSpPr>
                <a:spLocks noChangeArrowheads="1"/>
              </p:cNvSpPr>
              <p:nvPr/>
            </p:nvSpPr>
            <p:spPr bwMode="auto">
              <a:xfrm>
                <a:off x="4895" y="1788"/>
                <a:ext cx="659"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t>Do</a:t>
                </a:r>
              </a:p>
            </p:txBody>
          </p:sp>
          <p:sp>
            <p:nvSpPr>
              <p:cNvPr id="13325" name="_s5128"/>
              <p:cNvSpPr>
                <a:spLocks noChangeArrowheads="1"/>
              </p:cNvSpPr>
              <p:nvPr/>
            </p:nvSpPr>
            <p:spPr bwMode="auto">
              <a:xfrm>
                <a:off x="4116" y="3137"/>
                <a:ext cx="659"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t>Review</a:t>
                </a:r>
              </a:p>
            </p:txBody>
          </p:sp>
          <p:sp>
            <p:nvSpPr>
              <p:cNvPr id="13326" name="_s5129"/>
              <p:cNvSpPr>
                <a:spLocks noChangeArrowheads="1"/>
              </p:cNvSpPr>
              <p:nvPr/>
            </p:nvSpPr>
            <p:spPr bwMode="auto">
              <a:xfrm>
                <a:off x="3337" y="1788"/>
                <a:ext cx="659"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000"/>
                  <a:t>Plan</a:t>
                </a:r>
              </a:p>
            </p:txBody>
          </p:sp>
          <p:sp>
            <p:nvSpPr>
              <p:cNvPr id="13327" name="AutoShape 13"/>
              <p:cNvSpPr>
                <a:spLocks noChangeArrowheads="1"/>
              </p:cNvSpPr>
              <p:nvPr/>
            </p:nvSpPr>
            <p:spPr bwMode="auto">
              <a:xfrm rot="10800000">
                <a:off x="3852" y="2514"/>
                <a:ext cx="1122" cy="348"/>
              </a:xfrm>
              <a:prstGeom prst="curvedDownArrow">
                <a:avLst>
                  <a:gd name="adj1" fmla="val 64483"/>
                  <a:gd name="adj2" fmla="val 128966"/>
                  <a:gd name="adj3" fmla="val 33333"/>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sp>
          <p:nvSpPr>
            <p:cNvPr id="13318" name="AutoShape 12"/>
            <p:cNvSpPr>
              <a:spLocks noChangeArrowheads="1"/>
            </p:cNvSpPr>
            <p:nvPr/>
          </p:nvSpPr>
          <p:spPr bwMode="auto">
            <a:xfrm>
              <a:off x="6248400" y="3429001"/>
              <a:ext cx="1781175" cy="552450"/>
            </a:xfrm>
            <a:prstGeom prst="curvedDownArrow">
              <a:avLst>
                <a:gd name="adj1" fmla="val 64483"/>
                <a:gd name="adj2" fmla="val 128966"/>
                <a:gd name="adj3" fmla="val 33333"/>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3319" name="Text Box 14"/>
            <p:cNvSpPr txBox="1">
              <a:spLocks noChangeArrowheads="1"/>
            </p:cNvSpPr>
            <p:nvPr/>
          </p:nvSpPr>
          <p:spPr bwMode="auto">
            <a:xfrm>
              <a:off x="6457950" y="4533901"/>
              <a:ext cx="121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a:t>Develop</a:t>
              </a:r>
            </a:p>
          </p:txBody>
        </p:sp>
      </p:gr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Activity</a:t>
            </a:r>
          </a:p>
        </p:txBody>
      </p:sp>
      <p:sp>
        <p:nvSpPr>
          <p:cNvPr id="7" name="Rectangle 6"/>
          <p:cNvSpPr/>
          <p:nvPr/>
        </p:nvSpPr>
        <p:spPr>
          <a:xfrm>
            <a:off x="998443" y="2514600"/>
            <a:ext cx="6765185" cy="923330"/>
          </a:xfrm>
          <a:prstGeom prst="rect">
            <a:avLst/>
          </a:prstGeom>
          <a:noFill/>
        </p:spPr>
        <p:txBody>
          <a:bodyPr wrap="none">
            <a:spAutoFit/>
            <a:scene3d>
              <a:camera prst="orthographicFront"/>
              <a:lightRig rig="threePt" dir="t"/>
            </a:scene3d>
            <a:sp3d extrusionH="57150">
              <a:bevelT w="38100" h="38100" prst="angle"/>
            </a:sp3d>
          </a:bodyPr>
          <a:lstStyle/>
          <a:p>
            <a:pPr algn="ctr">
              <a:defRPr/>
            </a:pPr>
            <a:r>
              <a:rPr lang="en-US" sz="5400" dirty="0">
                <a:ln w="10541" cmpd="sng">
                  <a:solidFill>
                    <a:schemeClr val="tx1"/>
                  </a:solidFill>
                  <a:prstDash val="solid"/>
                </a:ln>
                <a:solidFill>
                  <a:srgbClr val="CC6600"/>
                </a:solidFill>
              </a:rPr>
              <a:t>Do You or Don’t You?</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fill="hold" grpId="0" nodeType="clickEffect">
                                  <p:stCondLst>
                                    <p:cond delay="0"/>
                                  </p:stCondLst>
                                  <p:childTnLst>
                                    <p:animClr clrSpc="hsl" dir="cw">
                                      <p:cBhvr override="childStyle">
                                        <p:cTn id="6" dur="500" fill="hold"/>
                                        <p:tgtEl>
                                          <p:spTgt spid="7"/>
                                        </p:tgtEl>
                                        <p:attrNameLst>
                                          <p:attrName>style.color</p:attrName>
                                        </p:attrNameLst>
                                      </p:cBhvr>
                                      <p:by>
                                        <p:hsl h="-7200000" s="0" l="0"/>
                                      </p:by>
                                    </p:animClr>
                                    <p:animClr clrSpc="hsl" dir="cw">
                                      <p:cBhvr>
                                        <p:cTn id="7" dur="500" fill="hold"/>
                                        <p:tgtEl>
                                          <p:spTgt spid="7"/>
                                        </p:tgtEl>
                                        <p:attrNameLst>
                                          <p:attrName>fillcolor</p:attrName>
                                        </p:attrNameLst>
                                      </p:cBhvr>
                                      <p:by>
                                        <p:hsl h="-7200000" s="0" l="0"/>
                                      </p:by>
                                    </p:animClr>
                                    <p:animClr clrSpc="hsl" dir="cw">
                                      <p:cBhvr>
                                        <p:cTn id="8" dur="500" fill="hold"/>
                                        <p:tgtEl>
                                          <p:spTgt spid="7"/>
                                        </p:tgtEl>
                                        <p:attrNameLst>
                                          <p:attrName>stroke.color</p:attrName>
                                        </p:attrNameLst>
                                      </p:cBhvr>
                                      <p:by>
                                        <p:hsl h="-7200000" s="0" l="0"/>
                                      </p:by>
                                    </p:animClr>
                                    <p:set>
                                      <p:cBhvr>
                                        <p:cTn id="9" dur="500" fill="hold"/>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6"/>
          <p:cNvGrpSpPr>
            <a:grpSpLocks/>
          </p:cNvGrpSpPr>
          <p:nvPr/>
        </p:nvGrpSpPr>
        <p:grpSpPr bwMode="auto">
          <a:xfrm>
            <a:off x="-144463" y="-3906838"/>
            <a:ext cx="8766176" cy="2022475"/>
            <a:chOff x="0" y="1346"/>
            <a:chExt cx="5522" cy="1346"/>
          </a:xfrm>
        </p:grpSpPr>
        <p:sp>
          <p:nvSpPr>
            <p:cNvPr id="15372" name="Rectangle 4"/>
            <p:cNvSpPr>
              <a:spLocks noChangeArrowheads="1"/>
            </p:cNvSpPr>
            <p:nvPr/>
          </p:nvSpPr>
          <p:spPr bwMode="auto">
            <a:xfrm>
              <a:off x="0" y="1346"/>
              <a:ext cx="5522" cy="1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5373" name="Rectangle 5"/>
            <p:cNvSpPr>
              <a:spLocks noChangeArrowheads="1"/>
            </p:cNvSpPr>
            <p:nvPr/>
          </p:nvSpPr>
          <p:spPr bwMode="auto">
            <a:xfrm>
              <a:off x="0" y="1346"/>
              <a:ext cx="5522"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sp>
        <p:nvSpPr>
          <p:cNvPr id="15363" name="Rectangle 7"/>
          <p:cNvSpPr>
            <a:spLocks noChangeArrowheads="1"/>
          </p:cNvSpPr>
          <p:nvPr/>
        </p:nvSpPr>
        <p:spPr bwMode="auto">
          <a:xfrm>
            <a:off x="-201613" y="-1884363"/>
            <a:ext cx="9144001" cy="234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12" tIns="914112" rIns="914112" bIns="914112">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sz="1000">
              <a:latin typeface="Times New Roman" pitchFamily="18" charset="0"/>
              <a:cs typeface="Times New Roman" pitchFamily="18" charset="0"/>
            </a:endParaRPr>
          </a:p>
          <a:p>
            <a:endParaRPr lang="en-US" altLang="en-US">
              <a:latin typeface="Times New Roman" pitchFamily="18" charset="0"/>
            </a:endParaRPr>
          </a:p>
        </p:txBody>
      </p:sp>
      <p:sp>
        <p:nvSpPr>
          <p:cNvPr id="15364" name="Rectangle 8"/>
          <p:cNvSpPr>
            <a:spLocks noChangeArrowheads="1"/>
          </p:cNvSpPr>
          <p:nvPr/>
        </p:nvSpPr>
        <p:spPr bwMode="auto">
          <a:xfrm>
            <a:off x="-201613" y="4424363"/>
            <a:ext cx="9144001"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a:solidFill>
                  <a:srgbClr val="000000"/>
                </a:solidFill>
                <a:latin typeface="Times New Roman" pitchFamily="18" charset="0"/>
                <a:cs typeface="Times New Roman" pitchFamily="18" charset="0"/>
              </a:rPr>
              <a:t/>
            </a:r>
            <a:br>
              <a:rPr lang="en-US" altLang="en-US" sz="1200">
                <a:solidFill>
                  <a:srgbClr val="000000"/>
                </a:solidFill>
                <a:latin typeface="Times New Roman" pitchFamily="18" charset="0"/>
                <a:cs typeface="Times New Roman" pitchFamily="18" charset="0"/>
              </a:rPr>
            </a:br>
            <a:endParaRPr lang="en-US" altLang="en-US">
              <a:latin typeface="Times New Roman" pitchFamily="18" charset="0"/>
            </a:endParaRPr>
          </a:p>
        </p:txBody>
      </p:sp>
      <p:grpSp>
        <p:nvGrpSpPr>
          <p:cNvPr id="15365" name="Group 11"/>
          <p:cNvGrpSpPr>
            <a:grpSpLocks/>
          </p:cNvGrpSpPr>
          <p:nvPr/>
        </p:nvGrpSpPr>
        <p:grpSpPr bwMode="auto">
          <a:xfrm>
            <a:off x="-49213" y="5216525"/>
            <a:ext cx="9394826" cy="1924050"/>
            <a:chOff x="0" y="7091"/>
            <a:chExt cx="5918" cy="1404"/>
          </a:xfrm>
        </p:grpSpPr>
        <p:sp>
          <p:nvSpPr>
            <p:cNvPr id="15370" name="Rectangle 9"/>
            <p:cNvSpPr>
              <a:spLocks noChangeArrowheads="1"/>
            </p:cNvSpPr>
            <p:nvPr/>
          </p:nvSpPr>
          <p:spPr bwMode="auto">
            <a:xfrm>
              <a:off x="0" y="7091"/>
              <a:ext cx="5918" cy="1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5371" name="Rectangle 10"/>
            <p:cNvSpPr>
              <a:spLocks noChangeArrowheads="1"/>
            </p:cNvSpPr>
            <p:nvPr/>
          </p:nvSpPr>
          <p:spPr bwMode="auto">
            <a:xfrm>
              <a:off x="0" y="7091"/>
              <a:ext cx="59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sp>
        <p:nvSpPr>
          <p:cNvPr id="15366" name="Text Box 14"/>
          <p:cNvSpPr txBox="1">
            <a:spLocks noChangeArrowheads="1"/>
          </p:cNvSpPr>
          <p:nvPr/>
        </p:nvSpPr>
        <p:spPr bwMode="auto">
          <a:xfrm>
            <a:off x="1143000" y="762000"/>
            <a:ext cx="1841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4400">
              <a:solidFill>
                <a:srgbClr val="000099"/>
              </a:solidFill>
              <a:latin typeface="Tahoma" pitchFamily="34" charset="0"/>
            </a:endParaRPr>
          </a:p>
        </p:txBody>
      </p:sp>
      <p:sp>
        <p:nvSpPr>
          <p:cNvPr id="15367" name="Rectangle 15"/>
          <p:cNvSpPr>
            <a:spLocks noChangeArrowheads="1"/>
          </p:cNvSpPr>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4400">
              <a:solidFill>
                <a:schemeClr val="tx2"/>
              </a:solidFill>
              <a:latin typeface="Tahoma" pitchFamily="34" charset="0"/>
            </a:endParaRPr>
          </a:p>
        </p:txBody>
      </p:sp>
      <p:sp>
        <p:nvSpPr>
          <p:cNvPr id="15368" name="Rectangle 25"/>
          <p:cNvSpPr>
            <a:spLocks noGrp="1" noChangeArrowheads="1"/>
          </p:cNvSpPr>
          <p:nvPr>
            <p:ph type="title"/>
          </p:nvPr>
        </p:nvSpPr>
        <p:spPr/>
        <p:txBody>
          <a:bodyPr/>
          <a:lstStyle/>
          <a:p>
            <a:pPr eaLnBrk="1" hangingPunct="1"/>
            <a:r>
              <a:rPr lang="en-US" altLang="en-US" smtClean="0"/>
              <a:t>Purpose of EPR</a:t>
            </a:r>
          </a:p>
        </p:txBody>
      </p:sp>
      <p:sp>
        <p:nvSpPr>
          <p:cNvPr id="15369" name="Rectangle 26"/>
          <p:cNvSpPr>
            <a:spLocks noGrp="1" noChangeArrowheads="1"/>
          </p:cNvSpPr>
          <p:nvPr>
            <p:ph type="body" idx="1"/>
          </p:nvPr>
        </p:nvSpPr>
        <p:spPr>
          <a:xfrm>
            <a:off x="381000" y="1600200"/>
            <a:ext cx="7772400" cy="4392613"/>
          </a:xfrm>
        </p:spPr>
        <p:txBody>
          <a:bodyPr/>
          <a:lstStyle/>
          <a:p>
            <a:pPr eaLnBrk="1" hangingPunct="1"/>
            <a:r>
              <a:rPr lang="en-US" altLang="en-US" smtClean="0"/>
              <a:t>Bidding on vacancies</a:t>
            </a:r>
          </a:p>
          <a:p>
            <a:pPr eaLnBrk="1" hangingPunct="1"/>
            <a:r>
              <a:rPr lang="en-US" altLang="en-US" smtClean="0"/>
              <a:t>Interviewer review</a:t>
            </a:r>
          </a:p>
          <a:p>
            <a:pPr eaLnBrk="1" hangingPunct="1"/>
            <a:r>
              <a:rPr lang="en-US" altLang="en-US" smtClean="0"/>
              <a:t>Permanent status</a:t>
            </a:r>
          </a:p>
          <a:p>
            <a:pPr eaLnBrk="1" hangingPunct="1"/>
            <a:r>
              <a:rPr lang="en-US" altLang="en-US" smtClean="0"/>
              <a:t>Supporting documentation</a:t>
            </a:r>
          </a:p>
          <a:p>
            <a:pPr eaLnBrk="1" hangingPunct="1"/>
            <a:r>
              <a:rPr lang="en-US" altLang="en-US" smtClean="0"/>
              <a:t>EPR grievances / CS appeals</a:t>
            </a:r>
          </a:p>
          <a:p>
            <a:pPr eaLnBrk="1" hangingPunct="1"/>
            <a:r>
              <a:rPr lang="en-US" altLang="en-US" smtClean="0"/>
              <a:t>Furlough of management and most non-represented, non-classified employees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33"/>
          <p:cNvSpPr>
            <a:spLocks noGrp="1" noChangeArrowheads="1"/>
          </p:cNvSpPr>
          <p:nvPr>
            <p:ph type="body" idx="1"/>
          </p:nvPr>
        </p:nvSpPr>
        <p:spPr/>
        <p:txBody>
          <a:bodyPr/>
          <a:lstStyle/>
          <a:p>
            <a:pPr eaLnBrk="1" hangingPunct="1"/>
            <a:r>
              <a:rPr lang="en-US" altLang="en-US" smtClean="0"/>
              <a:t>Opportunity to praise</a:t>
            </a:r>
          </a:p>
          <a:p>
            <a:pPr eaLnBrk="1" hangingPunct="1"/>
            <a:r>
              <a:rPr lang="en-US" altLang="en-US" smtClean="0"/>
              <a:t>Coach for improvement</a:t>
            </a:r>
          </a:p>
          <a:p>
            <a:pPr eaLnBrk="1" hangingPunct="1"/>
            <a:r>
              <a:rPr lang="en-US" altLang="en-US" smtClean="0"/>
              <a:t>Commend exceptional work</a:t>
            </a:r>
          </a:p>
          <a:p>
            <a:pPr eaLnBrk="1" hangingPunct="1"/>
            <a:r>
              <a:rPr lang="en-US" altLang="en-US" smtClean="0"/>
              <a:t>Establish and communicate responsibilities, priorities, and accountability</a:t>
            </a:r>
          </a:p>
          <a:p>
            <a:pPr eaLnBrk="1" hangingPunct="1"/>
            <a:r>
              <a:rPr lang="en-US" altLang="en-US" smtClean="0"/>
              <a:t>Ensure organizational effectiveness </a:t>
            </a:r>
          </a:p>
        </p:txBody>
      </p:sp>
      <p:sp>
        <p:nvSpPr>
          <p:cNvPr id="36867" name="Rectangle 1028"/>
          <p:cNvSpPr>
            <a:spLocks noChangeArrowheads="1"/>
          </p:cNvSpPr>
          <p:nvPr/>
        </p:nvSpPr>
        <p:spPr bwMode="auto">
          <a:xfrm>
            <a:off x="457200" y="0"/>
            <a:ext cx="7793038" cy="863600"/>
          </a:xfrm>
          <a:prstGeom prst="rect">
            <a:avLst/>
          </a:prstGeom>
          <a:noFill/>
          <a:ln w="9525">
            <a:noFill/>
            <a:miter lim="800000"/>
            <a:headEnd/>
            <a:tailEnd/>
          </a:ln>
        </p:spPr>
        <p:txBody>
          <a:bodyPr anchor="b"/>
          <a:lstStyle/>
          <a:p>
            <a:pPr>
              <a:defRPr/>
            </a:pPr>
            <a:r>
              <a:rPr lang="en-US" sz="4000" b="1" dirty="0">
                <a:solidFill>
                  <a:schemeClr val="bg1"/>
                </a:solidFill>
                <a:latin typeface="+mj-lt"/>
              </a:rPr>
              <a:t>Value of EPR</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Default Design">
  <a:themeElements>
    <a:clrScheme name="5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3111818DE2B74EB39F9B0DC54B8AA8" ma:contentTypeVersion="1" ma:contentTypeDescription="Create a new document." ma:contentTypeScope="" ma:versionID="6b0c989aa004cbd6c5fde56c55deb71d">
  <xsd:schema xmlns:xsd="http://www.w3.org/2001/XMLSchema" xmlns:xs="http://www.w3.org/2001/XMLSchema" xmlns:p="http://schemas.microsoft.com/office/2006/metadata/properties" xmlns:ns1="http://schemas.microsoft.com/sharepoint/v3" targetNamespace="http://schemas.microsoft.com/office/2006/metadata/properties" ma:root="true" ma:fieldsID="51558f36b89145d8ec470e697923be0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9E58C31-FCC5-4D46-9E35-736F6AAB80CB}"/>
</file>

<file path=customXml/itemProps2.xml><?xml version="1.0" encoding="utf-8"?>
<ds:datastoreItem xmlns:ds="http://schemas.openxmlformats.org/officeDocument/2006/customXml" ds:itemID="{AE734A09-D9DE-4BE9-823F-52A3B4325A43}"/>
</file>

<file path=customXml/itemProps3.xml><?xml version="1.0" encoding="utf-8"?>
<ds:datastoreItem xmlns:ds="http://schemas.openxmlformats.org/officeDocument/2006/customXml" ds:itemID="{0CFB32BB-A4A3-4867-ADB3-935EC312C4A5}"/>
</file>

<file path=docProps/app.xml><?xml version="1.0" encoding="utf-8"?>
<Properties xmlns="http://schemas.openxmlformats.org/officeDocument/2006/extended-properties" xmlns:vt="http://schemas.openxmlformats.org/officeDocument/2006/docPropsVTypes">
  <TotalTime>214</TotalTime>
  <Words>1795</Words>
  <Application>Microsoft Office PowerPoint</Application>
  <PresentationFormat>On-screen Show (4:3)</PresentationFormat>
  <Paragraphs>434</Paragraphs>
  <Slides>51</Slides>
  <Notes>50</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51</vt:i4>
      </vt:variant>
    </vt:vector>
  </HeadingPairs>
  <TitlesOfParts>
    <vt:vector size="62" baseType="lpstr">
      <vt:lpstr>Arial</vt:lpstr>
      <vt:lpstr>Verdana</vt:lpstr>
      <vt:lpstr>Wingdings</vt:lpstr>
      <vt:lpstr>Times New Roman</vt:lpstr>
      <vt:lpstr>Tahoma</vt:lpstr>
      <vt:lpstr>Cooper Black</vt:lpstr>
      <vt:lpstr>1_Default Design</vt:lpstr>
      <vt:lpstr>5_Default Design</vt:lpstr>
      <vt:lpstr>2_Default Design</vt:lpstr>
      <vt:lpstr>3_Default Design</vt:lpstr>
      <vt:lpstr>4_Default Design</vt:lpstr>
      <vt:lpstr>Performance Management Program</vt:lpstr>
      <vt:lpstr>Introductions</vt:lpstr>
      <vt:lpstr>Agenda for Today</vt:lpstr>
      <vt:lpstr>The Big Picture</vt:lpstr>
      <vt:lpstr>Managing Performance</vt:lpstr>
      <vt:lpstr>Performance Management</vt:lpstr>
      <vt:lpstr>Activity</vt:lpstr>
      <vt:lpstr>Purpose of EPR</vt:lpstr>
      <vt:lpstr>PowerPoint Presentation</vt:lpstr>
      <vt:lpstr>Performance Management</vt:lpstr>
      <vt:lpstr>Plan</vt:lpstr>
      <vt:lpstr>Standards</vt:lpstr>
      <vt:lpstr>Standards</vt:lpstr>
      <vt:lpstr>Activity</vt:lpstr>
      <vt:lpstr>Job Factor Links</vt:lpstr>
      <vt:lpstr>Improve Vague Standards</vt:lpstr>
      <vt:lpstr>Factor Method</vt:lpstr>
      <vt:lpstr>Activity</vt:lpstr>
      <vt:lpstr>Job Factors</vt:lpstr>
      <vt:lpstr>Weighting Standards &amp; Factors</vt:lpstr>
      <vt:lpstr>Implement</vt:lpstr>
      <vt:lpstr>Tracking Standards &amp; Performance </vt:lpstr>
      <vt:lpstr>Informal Review – Formal Results</vt:lpstr>
      <vt:lpstr>Activity</vt:lpstr>
      <vt:lpstr>Evaluate</vt:lpstr>
      <vt:lpstr>Types of Formal Reviews</vt:lpstr>
      <vt:lpstr>Interim Reviews</vt:lpstr>
      <vt:lpstr>Interim Reviews</vt:lpstr>
      <vt:lpstr>Probationary Review</vt:lpstr>
      <vt:lpstr>Hypothetical EPR Timeline</vt:lpstr>
      <vt:lpstr>Other Considerations</vt:lpstr>
      <vt:lpstr>PowerPoint Presentation</vt:lpstr>
      <vt:lpstr>Writing Comments</vt:lpstr>
      <vt:lpstr>All Ratings Require Comments</vt:lpstr>
      <vt:lpstr>Writing Comments … ???</vt:lpstr>
      <vt:lpstr>Writing Comments </vt:lpstr>
      <vt:lpstr>Activity  </vt:lpstr>
      <vt:lpstr>Writing Comments &amp; Feedback</vt:lpstr>
      <vt:lpstr>Identifying Employee Strengths</vt:lpstr>
      <vt:lpstr>Develop</vt:lpstr>
      <vt:lpstr>Opportunities for Development  </vt:lpstr>
      <vt:lpstr>Opportunities  for Development  </vt:lpstr>
      <vt:lpstr>Learning Need</vt:lpstr>
      <vt:lpstr>Developmental Options</vt:lpstr>
      <vt:lpstr>Activity</vt:lpstr>
      <vt:lpstr>Continuous Learning</vt:lpstr>
      <vt:lpstr>The EPR Interview</vt:lpstr>
      <vt:lpstr>Activity</vt:lpstr>
      <vt:lpstr>Video </vt:lpstr>
      <vt:lpstr>Questions….</vt:lpstr>
      <vt:lpstr>EPR Contact</vt:lpstr>
    </vt:vector>
  </TitlesOfParts>
  <Company>Governors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Eismann</dc:creator>
  <cp:lastModifiedBy>degan</cp:lastModifiedBy>
  <cp:revision>27</cp:revision>
  <dcterms:created xsi:type="dcterms:W3CDTF">2008-01-04T14:54:49Z</dcterms:created>
  <dcterms:modified xsi:type="dcterms:W3CDTF">2015-03-05T17:56:20Z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0x010100793111818DE2B74EB39F9B0DC54B8AA8</vt:lpwstr>
  </property>
  <property fmtid="{D5CDD505-2E9C-101B-9397-08002B2CF9AE}" pid="3" name="Order">
    <vt:r8>300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