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4" r:id="rId2"/>
    <p:sldMasterId id="2147483655" r:id="rId3"/>
    <p:sldMasterId id="2147483651" r:id="rId4"/>
    <p:sldMasterId id="2147483652" r:id="rId5"/>
    <p:sldMasterId id="2147483653" r:id="rId6"/>
  </p:sldMasterIdLst>
  <p:notesMasterIdLst>
    <p:notesMasterId r:id="rId26"/>
  </p:notesMasterIdLst>
  <p:sldIdLst>
    <p:sldId id="258" r:id="rId7"/>
    <p:sldId id="285" r:id="rId8"/>
    <p:sldId id="265" r:id="rId9"/>
    <p:sldId id="296" r:id="rId10"/>
    <p:sldId id="295" r:id="rId11"/>
    <p:sldId id="286" r:id="rId12"/>
    <p:sldId id="287" r:id="rId13"/>
    <p:sldId id="288" r:id="rId14"/>
    <p:sldId id="301" r:id="rId15"/>
    <p:sldId id="289" r:id="rId16"/>
    <p:sldId id="297" r:id="rId17"/>
    <p:sldId id="298" r:id="rId18"/>
    <p:sldId id="299" r:id="rId19"/>
    <p:sldId id="300" r:id="rId20"/>
    <p:sldId id="290" r:id="rId21"/>
    <p:sldId id="279" r:id="rId22"/>
    <p:sldId id="302" r:id="rId23"/>
    <p:sldId id="284" r:id="rId24"/>
    <p:sldId id="303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33FF"/>
    <a:srgbClr val="0000CC"/>
    <a:srgbClr val="000062"/>
    <a:srgbClr val="91343A"/>
    <a:srgbClr val="C69200"/>
    <a:srgbClr val="FFC52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36" autoAdjust="0"/>
  </p:normalViewPr>
  <p:slideViewPr>
    <p:cSldViewPr>
      <p:cViewPr>
        <p:scale>
          <a:sx n="75" d="100"/>
          <a:sy n="75" d="100"/>
        </p:scale>
        <p:origin x="-2814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6010D124-3BE5-4809-8D58-B4E12F7EB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191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D256F-869B-465D-B1CC-B4B5FBC3C195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52F7-6A9E-4E6E-AE03-57E36B0E7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024C4-3870-41BE-B955-3C275C0C9DD3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A20B3-2A8F-4CE0-80C5-C8B06CC06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67925-5210-445A-A3DF-5229AEB44104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410F7-67AF-4E55-AEB8-7D3BF4D6E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8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D6B20-745D-4600-B3B7-A4F5200CE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777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A7929-94AD-4DD5-8B95-C6C1A93B4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695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A12B3-6C7B-4216-8C1E-5A60A5B75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937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6A16C-FE56-4B5D-AEF8-F52DB6DFC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028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B37DC-35FB-4677-A65B-AB88FC4FB9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781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338EC-659B-4EF8-B0FD-900A581DA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1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1190-4B71-42C8-B2B5-AA4CE126F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211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D6913-63DF-4509-AB3A-9FA4E8D68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37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C4FB6-3F01-4911-A522-CB75127D6CFF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897EE-BA52-444D-A003-05D61313A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51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D5995-99E8-487D-8D81-05B8710DA4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186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83C44-80B1-4D5A-ACCC-3D1D3A81A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549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7C85-959C-4586-A4F7-A4F9CAE91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824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72400" y="6610350"/>
            <a:ext cx="1066800" cy="247650"/>
          </a:xfrm>
        </p:spPr>
        <p:txBody>
          <a:bodyPr/>
          <a:lstStyle>
            <a:lvl1pPr>
              <a:defRPr/>
            </a:lvl1pPr>
          </a:lstStyle>
          <a:p>
            <a:fld id="{680DBB83-26F6-4109-9CDC-7F4D0F448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648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772400" y="6610350"/>
            <a:ext cx="1066800" cy="247650"/>
          </a:xfrm>
        </p:spPr>
        <p:txBody>
          <a:bodyPr/>
          <a:lstStyle>
            <a:lvl1pPr>
              <a:defRPr/>
            </a:lvl1pPr>
          </a:lstStyle>
          <a:p>
            <a:fld id="{CB2ECCA2-A674-46C8-A172-E195B0BF5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698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35B24-97A1-4CB7-BE46-04FCC8632DD4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0C97C-A4C5-4EBC-A782-D6F9B5FF1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259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B5C69-3E5A-4007-8791-A007B389384E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28F2C-3B11-45C6-B798-BFCB2F73A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163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8BB9FC-124B-468D-AEB6-2966F92E4E9D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62FBE-728E-46F8-AAB6-C0685FB55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092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B17C6-441E-4A0C-A819-F9E9D124AD6D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FEB8A-6BE2-49D3-A23E-169DB243B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715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A7F50E-4697-43E9-AB1B-D310C8B323D8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9D6A7-93D0-4B6B-B50C-3EB6FD227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10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56E7D-B3DE-4B3C-AA37-ECB737BFF330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A2582-23B9-40BD-B5AE-05519ADFF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60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208C32-F87D-4048-BB02-51ED2D1DB9C5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100F8-30E2-485E-9BFC-2ADC462E80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772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2DD574-8320-410F-9125-F1D39A7BCC9D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42D2C-3DC2-4DF0-BB70-5791A75AF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096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5D115D-BA50-4461-BC89-93D2722CF66F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CE27B-56A4-4EAF-9927-B625A5B3E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581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54A3F-F5E0-40E5-BC54-700241DEF0EF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FA954-6538-43F4-B63A-0C22264E39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360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84DFDC-A4A5-4B36-AC8F-69006E13CC2F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5883C-5C73-4E2A-8BDC-7273CD8EB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842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5F31E1-0BB2-4E1F-B642-30E0C24B4408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0112B-CED3-4B34-90D3-3FE3EF5E9C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990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5F142-B0F6-4318-9B47-94201E7529E1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E6379-DB5C-438E-8168-43FBD997D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17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D3B66-2723-4462-8AC6-B3F9BC9924CA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2F8EE-1529-4889-9EE1-AC1246B4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23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4F2BF-2DBF-49FF-848D-604B6D06EFDD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D4406-D8EA-4FDE-9495-C99AB488A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81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FABCD-BA1A-4D87-A63A-51529611DEA8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9B2AB-4C1B-41CD-99BE-47782579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2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355E6-64F4-4C26-ACC6-F5D21AE58C20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2F263-99AD-4C1F-B946-809B09854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59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CD2BE-428F-456F-A3C7-FE0A426BA385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37022-B51F-4101-8E64-5F5B38384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7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3B0B2-C516-4225-A1B8-6DAC639937B8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CDD9E-3277-47EF-85D4-3E323BA80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42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3BA1B-8039-4F2C-94FD-B841D3EA347F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74AE3-936B-44B2-8899-5A76CEF65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20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DF0C4-858F-4985-9E30-629D70CF52C7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4DC25-554F-4AD3-A551-CCE17A51C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27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5D6C2-30A1-46B9-968F-F57D511254FA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190A8-3108-463C-AA93-85E06E1FC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38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995D7-2E5A-45D8-84A0-60FA5BB41B29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B21D3-BB3F-4145-8302-2F8B53FDC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88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92298-A6BA-4799-BBE8-8348E1E59113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ABC7A-C401-4FA3-A357-390318D42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31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D8FCF-3BCD-4BB9-8E24-00DC573DB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7E25F-110C-4F0D-AFB4-91FCB6CC661A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268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E17AA-59EA-4191-816A-5FAE13A28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E85B4-5370-4549-9112-AA21B90249F0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3528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C1554-885B-45FB-9F44-AE4C5F6ED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C842B-6421-46B1-AA6A-BCBC5B20C9D2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39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B67B0-C398-4D6D-804D-765228834ECE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A00D0-846F-4892-A92A-01B92C42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995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5B62B-E19F-438A-B4F6-A04134B35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A846F-5651-4E2D-8DC6-33F6B082ED58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622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897F8-E39B-4D03-AAB9-B9B12F5E5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13D7C-5FB7-49EE-AB1D-9DDE397FC8E2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35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404AD-76E1-4492-AF1D-E3CABBF3B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A0AB1-6C15-4CAA-9017-C369E859D4EC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481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9EF92-D6D7-499F-800B-6C6CDCFAE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0BB03-A918-499D-9CFE-D387B45F0054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2440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64F73-9006-4AC2-AFE9-249ED5577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06CE6-7E11-48F2-9C83-5E6CD285642C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0249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2C752-2389-43CC-92EB-DDC1D9951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E0B7A-770A-4E0E-BEC5-910C918A9523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403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2FF0D-AF03-4954-8613-6ED8141DE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CDAD3-5A1E-475C-990D-1B7BA238CEB8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3702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51A9-9A0F-45B6-A9F4-99A71BD27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FFE41-5DAD-40C1-88D9-958F07E4D6EA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571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CA166-E969-4C49-A899-A4A12A5F4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69517-AE59-4193-97FB-B301FF164B22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764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1F005-C44E-4E2A-8B3F-A75CAC60F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75E7A-4D20-4B92-BC69-221858833EF8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20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37C62-ADA9-41C1-BD33-262023D84675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7816C-A77E-43F2-B4AC-C8F8F02F3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04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BBBD1-DD3E-4039-95D7-7657B5B3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A86F0-E796-4675-8D72-BA7FF5EC4A38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4096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F59DD-8325-4CFA-920E-4CF878144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6E466-1EA4-4DE8-A251-E57B91CE9AD2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0856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7AF0D-3173-4E53-8CB4-457EF7279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DCFC5-19A2-44F5-B929-A4FBC63C71B4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9610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FF99B-6AB2-482A-B7AC-3587D7F09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25C9E-2638-4516-AB7B-5FDC123AB122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1715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CB489-BEAC-4AC9-881E-675AE3A9D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F819F-066F-4471-810A-5F80A543C8E0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7050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BD4D-6F2D-4BFA-AA3C-8B0FB6E63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CCA79-3FA7-4CCF-931A-757A9A9F7B35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337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468B8-BA89-4E6A-AA13-1687DC44C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F2E32-FC5D-472B-BF90-FF9645DF0143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2967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286BD-8938-4E4A-AF91-51D78E7AC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24CA1-C963-46E3-86BD-5E0AFBF425CC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9034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55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DC790-F171-4F28-839F-405EFF541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2E055-FE71-436C-AA66-4F33E3B6D83A}" type="datetime1">
              <a:rPr lang="en-US" altLang="en-US"/>
              <a:pPr/>
              <a:t>2/24/2015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45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069D1-C5C4-41FC-B887-5552D9EC12C1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F7950-D854-4D2B-81E2-031A46BAA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2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8B2B6-88A0-4B62-90DE-16FFF9E8EB06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6515F-BCA7-4112-8937-B9F498A99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A9F9C-9BFE-4850-8611-5CB90E923F72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C12B2-9CE2-4BBD-80FC-1F1291AA8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7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Presentation Title Goes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817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Verdana" pitchFamily="34" charset="0"/>
              </a:defRPr>
            </a:lvl1pPr>
          </a:lstStyle>
          <a:p>
            <a:fld id="{AB752D8E-9E14-424C-8B33-C062D4D10A5E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38175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fld id="{D0E8E966-FF84-45B6-92A7-89647CE05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~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Presentation Title Goes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lllll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61035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1E6FA7"/>
                </a:solidFill>
                <a:latin typeface="Verdana" pitchFamily="34" charset="0"/>
              </a:defRPr>
            </a:lvl1pPr>
          </a:lstStyle>
          <a:p>
            <a:fld id="{8F3923C4-EA8C-49B4-8A62-F4ED21DED2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722" r:id="rId12"/>
    <p:sldLayoutId id="214748372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~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7ABD756B-AC00-455F-BA1B-B9D0296635B8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alt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76F29B2-5110-43F1-BE77-1800485EF5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Presentation Title Goes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817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Verdana" pitchFamily="34" charset="0"/>
              </a:defRPr>
            </a:lvl1pPr>
          </a:lstStyle>
          <a:p>
            <a:fld id="{8CF567AB-4867-46D7-9C53-35ED0D14E6DD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38175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fld id="{39A07015-B09E-4F0B-8BAB-AA8ED684D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91343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91343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91343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91343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91343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91343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91343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91343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91343A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~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Presentation Title Goes Here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38175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fld id="{C275A061-F3A9-49B5-A3F6-52138150B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817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Verdana" pitchFamily="34" charset="0"/>
              </a:defRPr>
            </a:lvl1pPr>
          </a:lstStyle>
          <a:p>
            <a:fld id="{BD0DE85E-C697-4932-9D62-75552D7AAF72}" type="datetime1">
              <a:rPr lang="en-US" altLang="en-US"/>
              <a:pPr/>
              <a:t>2/24/2015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~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Presentation Title Goes Here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38175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fld id="{BB2FE7AC-EDED-40A4-BB6D-2CE737DC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817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Verdana" pitchFamily="34" charset="0"/>
              </a:defRPr>
            </a:lvl1pPr>
          </a:lstStyle>
          <a:p>
            <a:fld id="{993D6BB8-462E-41AE-907B-32C7B345E78C}" type="datetime1">
              <a:rPr lang="en-US" altLang="en-US"/>
              <a:pPr/>
              <a:t>2/24/2015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~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Verdana" pitchFamily="34" charset="0"/>
        <a:buChar char="▫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39CD92B5-3C3D-4AF8-AEB5-00A868BA2FC3}" type="slidenum">
              <a:rPr lang="en-US" altLang="en-US"/>
              <a:pPr/>
              <a:t>1</a:t>
            </a:fld>
            <a:endParaRPr lang="en-US" altLang="en-US"/>
          </a:p>
        </p:txBody>
      </p:sp>
      <p:pic>
        <p:nvPicPr>
          <p:cNvPr id="7177" name="Picture 9" descr="j043314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39200" cy="47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ELR Onboarding Guide</a:t>
            </a:r>
            <a:br>
              <a:rPr lang="en-US" altLang="en-US" smtClean="0"/>
            </a:br>
            <a:r>
              <a:rPr lang="en-US" altLang="en-US" sz="1600" b="0" smtClean="0"/>
              <a:t>Enterprise Labor Relations System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16890" r="2438" b="6505"/>
          <a:stretch>
            <a:fillRect/>
          </a:stretch>
        </p:blipFill>
        <p:spPr bwMode="auto">
          <a:xfrm>
            <a:off x="1143000" y="1752600"/>
            <a:ext cx="6781800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2117-A021-4783-A9A7-5B2283A5F75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5956" name="Title 1"/>
          <p:cNvSpPr>
            <a:spLocks/>
          </p:cNvSpPr>
          <p:nvPr/>
        </p:nvSpPr>
        <p:spPr bwMode="auto">
          <a:xfrm>
            <a:off x="3048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200"/>
              <a:t>Instructor Demo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 sz="1600" b="0"/>
              <a:t>Find and edit employee records</a:t>
            </a:r>
          </a:p>
        </p:txBody>
      </p:sp>
      <p:pic>
        <p:nvPicPr>
          <p:cNvPr id="125959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8079" r="1695" b="9604"/>
          <a:stretch>
            <a:fillRect/>
          </a:stretch>
        </p:blipFill>
        <p:spPr>
          <a:xfrm>
            <a:off x="762000" y="1600200"/>
            <a:ext cx="76962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2667000" y="6248400"/>
            <a:ext cx="3581400" cy="274638"/>
          </a:xfrm>
          <a:prstGeom prst="rect">
            <a:avLst/>
          </a:prstGeom>
          <a:solidFill>
            <a:srgbClr val="C69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Handout:  Form Fields/Reference Lists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C86624A-63B0-4899-98B1-0E137F5DAFB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0291" name="Title 1"/>
          <p:cNvSpPr>
            <a:spLocks/>
          </p:cNvSpPr>
          <p:nvPr/>
        </p:nvSpPr>
        <p:spPr bwMode="auto">
          <a:xfrm>
            <a:off x="3048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200"/>
              <a:t>Instructor Demo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 sz="1600" b="0"/>
              <a:t>Find a separated employee and create a new record</a:t>
            </a:r>
          </a:p>
        </p:txBody>
      </p:sp>
      <p:pic>
        <p:nvPicPr>
          <p:cNvPr id="140292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t="16837" r="3287" b="7401"/>
          <a:stretch>
            <a:fillRect/>
          </a:stretch>
        </p:blipFill>
        <p:spPr>
          <a:xfrm>
            <a:off x="914400" y="1524000"/>
            <a:ext cx="7391400" cy="443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3AF4A0E1-EB2F-40BD-B1C8-23391992EE1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13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41316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t="16837" r="2025" b="7401"/>
          <a:stretch>
            <a:fillRect/>
          </a:stretch>
        </p:blipFill>
        <p:spPr>
          <a:xfrm>
            <a:off x="1371600" y="1447800"/>
            <a:ext cx="5562600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15" name="Title 1"/>
          <p:cNvSpPr>
            <a:spLocks/>
          </p:cNvSpPr>
          <p:nvPr/>
        </p:nvSpPr>
        <p:spPr bwMode="auto">
          <a:xfrm>
            <a:off x="3048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200"/>
              <a:t>Instructor Demo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 sz="1600" b="0"/>
              <a:t>Download a report</a:t>
            </a:r>
          </a:p>
        </p:txBody>
      </p:sp>
      <p:pic>
        <p:nvPicPr>
          <p:cNvPr id="141319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78458" r="3775" b="8963"/>
          <a:stretch>
            <a:fillRect/>
          </a:stretch>
        </p:blipFill>
        <p:spPr>
          <a:xfrm>
            <a:off x="1371600" y="5638800"/>
            <a:ext cx="5562600" cy="55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2327819F-4753-4EB6-BE6E-60F26BDC57B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2339" name="Title 1"/>
          <p:cNvSpPr>
            <a:spLocks/>
          </p:cNvSpPr>
          <p:nvPr/>
        </p:nvSpPr>
        <p:spPr bwMode="auto">
          <a:xfrm>
            <a:off x="3048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200"/>
              <a:t>Instructor Demo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 sz="1600" b="0"/>
              <a:t>Add a new user</a:t>
            </a:r>
          </a:p>
        </p:txBody>
      </p:sp>
      <p:pic>
        <p:nvPicPr>
          <p:cNvPr id="142340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t="18520" r="2025" b="14136"/>
          <a:stretch>
            <a:fillRect/>
          </a:stretch>
        </p:blipFill>
        <p:spPr>
          <a:xfrm>
            <a:off x="533400" y="1600200"/>
            <a:ext cx="79248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962CCA63-CFE0-4692-A19D-9C4B4DEE114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9507" name="Title 1"/>
          <p:cNvSpPr>
            <a:spLocks/>
          </p:cNvSpPr>
          <p:nvPr/>
        </p:nvSpPr>
        <p:spPr bwMode="auto">
          <a:xfrm>
            <a:off x="3048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200"/>
              <a:t>Instructor Demo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 sz="1600" b="0"/>
              <a:t>Update a user</a:t>
            </a:r>
          </a:p>
        </p:txBody>
      </p:sp>
      <p:pic>
        <p:nvPicPr>
          <p:cNvPr id="149510" name="Picture 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t="16837" r="3287" b="7401"/>
          <a:stretch>
            <a:fillRect/>
          </a:stretch>
        </p:blipFill>
        <p:spPr>
          <a:xfrm>
            <a:off x="685800" y="1524000"/>
            <a:ext cx="7696200" cy="4618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4A3F-0412-403B-A190-BE39F1A0248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en-US" sz="2400" smtClean="0"/>
              <a:t>Log in to the ELR (</a:t>
            </a:r>
            <a:r>
              <a:rPr lang="en-US" altLang="en-US" sz="2400" smtClean="0">
                <a:solidFill>
                  <a:srgbClr val="C69200"/>
                </a:solidFill>
              </a:rPr>
              <a:t>www.elr.state.pa.us</a:t>
            </a:r>
            <a:r>
              <a:rPr lang="en-US" altLang="en-US" sz="2400" smtClean="0"/>
              <a:t>)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400" smtClean="0"/>
              <a:t>Pick an activity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400" smtClean="0"/>
              <a:t>Find an employee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400" smtClean="0"/>
              <a:t>Complete the form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400" smtClean="0"/>
              <a:t>Save the record</a:t>
            </a:r>
          </a:p>
          <a:p>
            <a:pPr marL="457200" indent="-457200">
              <a:buFontTx/>
              <a:buNone/>
            </a:pPr>
            <a:r>
              <a:rPr lang="en-US" altLang="en-US" sz="2400" smtClean="0">
                <a:solidFill>
                  <a:srgbClr val="C69200"/>
                </a:solidFill>
              </a:rPr>
              <a:t>	Repeat 1 thru 5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400" smtClean="0"/>
              <a:t>Add and/or update users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400" smtClean="0"/>
              <a:t>Download reports</a:t>
            </a:r>
          </a:p>
        </p:txBody>
      </p:sp>
      <p:sp>
        <p:nvSpPr>
          <p:cNvPr id="126980" name="Title 1"/>
          <p:cNvSpPr>
            <a:spLocks/>
          </p:cNvSpPr>
          <p:nvPr/>
        </p:nvSpPr>
        <p:spPr bwMode="auto">
          <a:xfrm>
            <a:off x="3048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200"/>
              <a:t>Input your own records</a:t>
            </a:r>
            <a:r>
              <a:rPr lang="en-US" altLang="en-US"/>
              <a:t> </a:t>
            </a:r>
            <a:endParaRPr lang="en-US" altLang="en-US" sz="1600" b="0"/>
          </a:p>
        </p:txBody>
      </p:sp>
      <p:pic>
        <p:nvPicPr>
          <p:cNvPr id="126982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8079" r="1695" b="9604"/>
          <a:stretch>
            <a:fillRect/>
          </a:stretch>
        </p:blipFill>
        <p:spPr>
          <a:xfrm>
            <a:off x="4495800" y="1600200"/>
            <a:ext cx="4495800" cy="2524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8A848665-685F-4785-968D-FE5B5E6EEF7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0596" name="Title 1"/>
          <p:cNvSpPr>
            <a:spLocks/>
          </p:cNvSpPr>
          <p:nvPr/>
        </p:nvSpPr>
        <p:spPr bwMode="auto">
          <a:xfrm>
            <a:off x="3048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200"/>
              <a:t>ELR Onboarding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 sz="1600" b="0"/>
              <a:t>How to Implement the ELR in Your Agency</a:t>
            </a:r>
          </a:p>
        </p:txBody>
      </p:sp>
      <p:graphicFrame>
        <p:nvGraphicFramePr>
          <p:cNvPr id="110610" name="Object 18"/>
          <p:cNvGraphicFramePr>
            <a:graphicFrameLocks noChangeAspect="1"/>
          </p:cNvGraphicFramePr>
          <p:nvPr>
            <p:ph idx="1"/>
          </p:nvPr>
        </p:nvGraphicFramePr>
        <p:xfrm>
          <a:off x="914400" y="1420813"/>
          <a:ext cx="7315200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2" name="Visio" r:id="rId3" imgW="9821570" imgH="6316980" progId="Visio.Drawing.11">
                  <p:embed/>
                </p:oleObj>
              </mc:Choice>
              <mc:Fallback>
                <p:oleObj name="Visio" r:id="rId3" imgW="9821570" imgH="6316980" progId="Visio.Drawing.11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20813"/>
                        <a:ext cx="7315200" cy="470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081288C5-859B-43AB-88CF-15C664BE22F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51556" name="Title 1"/>
          <p:cNvSpPr>
            <a:spLocks/>
          </p:cNvSpPr>
          <p:nvPr/>
        </p:nvSpPr>
        <p:spPr bwMode="auto">
          <a:xfrm>
            <a:off x="3048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200"/>
              <a:t>ELR Onboarding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 sz="1600" b="0"/>
              <a:t>Error Reporting</a:t>
            </a:r>
          </a:p>
        </p:txBody>
      </p:sp>
      <p:pic>
        <p:nvPicPr>
          <p:cNvPr id="151562" name="Picture 10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5152" r="14650" b="4034"/>
          <a:stretch>
            <a:fillRect/>
          </a:stretch>
        </p:blipFill>
        <p:spPr>
          <a:xfrm>
            <a:off x="1219200" y="1371600"/>
            <a:ext cx="5943600" cy="5094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01E5F-A881-4457-8451-FC147FDC27B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00200"/>
            <a:ext cx="6400800" cy="4876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altLang="en-US" sz="1800" smtClean="0"/>
              <a:t>ELR Agency Manager identifies potential business issues</a:t>
            </a:r>
          </a:p>
          <a:p>
            <a:pPr marL="990600" lvl="1" indent="-342900">
              <a:lnSpc>
                <a:spcPct val="80000"/>
              </a:lnSpc>
              <a:buFontTx/>
              <a:buChar char="o"/>
            </a:pPr>
            <a:r>
              <a:rPr lang="en-US" altLang="en-US" sz="1600" smtClean="0"/>
              <a:t>Compliance with OA policies</a:t>
            </a:r>
          </a:p>
          <a:p>
            <a:pPr marL="990600" lvl="1" indent="-342900">
              <a:lnSpc>
                <a:spcPct val="80000"/>
              </a:lnSpc>
              <a:buFontTx/>
              <a:buChar char="o"/>
            </a:pPr>
            <a:r>
              <a:rPr lang="en-US" altLang="en-US" sz="1600" smtClean="0"/>
              <a:t>Changes in business processes</a:t>
            </a:r>
          </a:p>
          <a:p>
            <a:pPr marL="990600" lvl="1" indent="-342900">
              <a:lnSpc>
                <a:spcPct val="80000"/>
              </a:lnSpc>
              <a:buFontTx/>
              <a:buChar char="o"/>
            </a:pPr>
            <a:r>
              <a:rPr lang="en-US" altLang="en-US" sz="1600" smtClean="0"/>
              <a:t>Identify the activities to input</a:t>
            </a:r>
          </a:p>
          <a:p>
            <a:pPr marL="1428750" lvl="2">
              <a:lnSpc>
                <a:spcPct val="80000"/>
              </a:lnSpc>
              <a:buFont typeface="Verdana" pitchFamily="34" charset="0"/>
              <a:buChar char="•"/>
            </a:pPr>
            <a:r>
              <a:rPr lang="en-US" altLang="en-US" sz="1400" smtClean="0"/>
              <a:t>We recommend using all the activities</a:t>
            </a:r>
          </a:p>
          <a:p>
            <a:pPr marL="1428750" lvl="2">
              <a:lnSpc>
                <a:spcPct val="80000"/>
              </a:lnSpc>
              <a:buFont typeface="Verdana" pitchFamily="34" charset="0"/>
              <a:buChar char="•"/>
            </a:pPr>
            <a:r>
              <a:rPr lang="en-US" altLang="en-US" sz="1400" smtClean="0"/>
              <a:t>Consider implementing them in sequential order</a:t>
            </a:r>
          </a:p>
          <a:p>
            <a:pPr marL="990600" lvl="1" indent="-342900">
              <a:lnSpc>
                <a:spcPct val="80000"/>
              </a:lnSpc>
              <a:buFontTx/>
              <a:buChar char="o"/>
            </a:pPr>
            <a:r>
              <a:rPr lang="en-US" altLang="en-US" sz="1600" smtClean="0"/>
              <a:t>Review the roles and activities for each user</a:t>
            </a:r>
          </a:p>
          <a:p>
            <a:pPr marL="990600" lvl="1" indent="-342900">
              <a:lnSpc>
                <a:spcPct val="80000"/>
              </a:lnSpc>
              <a:buFontTx/>
              <a:buChar char="o"/>
            </a:pPr>
            <a:r>
              <a:rPr lang="en-US" altLang="en-US" sz="1600" smtClean="0"/>
              <a:t>Consider how you might provide help and support beyond help from OA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altLang="en-US" sz="1800" smtClean="0"/>
              <a:t>Identify and address potential technical issues, if any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altLang="en-US" sz="1800" smtClean="0"/>
              <a:t>Determine approach (particularly for larger agencies)</a:t>
            </a:r>
          </a:p>
          <a:p>
            <a:pPr marL="990600" lvl="1" indent="-342900">
              <a:lnSpc>
                <a:spcPct val="80000"/>
              </a:lnSpc>
              <a:buFontTx/>
              <a:buChar char="o"/>
            </a:pPr>
            <a:r>
              <a:rPr lang="en-US" altLang="en-US" sz="1600" smtClean="0"/>
              <a:t>One organization at a time</a:t>
            </a:r>
          </a:p>
          <a:p>
            <a:pPr marL="990600" lvl="1" indent="-342900">
              <a:lnSpc>
                <a:spcPct val="80000"/>
              </a:lnSpc>
              <a:buFontTx/>
              <a:buChar char="o"/>
            </a:pPr>
            <a:r>
              <a:rPr lang="en-US" altLang="en-US" sz="1600" smtClean="0"/>
              <a:t>Pilot followed by full implementation</a:t>
            </a:r>
          </a:p>
          <a:p>
            <a:pPr marL="990600" lvl="1" indent="-342900">
              <a:lnSpc>
                <a:spcPct val="80000"/>
              </a:lnSpc>
              <a:buFontTx/>
              <a:buChar char="o"/>
            </a:pPr>
            <a:r>
              <a:rPr lang="en-US" altLang="en-US" sz="1600" smtClean="0"/>
              <a:t>Central office followed by other offices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altLang="en-US" sz="1800" smtClean="0"/>
              <a:t>Determine training needs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altLang="en-US" sz="1800" smtClean="0"/>
              <a:t>Schedule the implementation</a:t>
            </a:r>
          </a:p>
          <a:p>
            <a:pPr marL="990600" lvl="1" indent="-342900">
              <a:lnSpc>
                <a:spcPct val="80000"/>
              </a:lnSpc>
              <a:buFontTx/>
              <a:buChar char="o"/>
            </a:pPr>
            <a:endParaRPr lang="en-US" altLang="en-US" sz="1600" smtClean="0"/>
          </a:p>
        </p:txBody>
      </p:sp>
      <p:sp>
        <p:nvSpPr>
          <p:cNvPr id="119812" name="Title 1"/>
          <p:cNvSpPr>
            <a:spLocks/>
          </p:cNvSpPr>
          <p:nvPr/>
        </p:nvSpPr>
        <p:spPr bwMode="auto">
          <a:xfrm>
            <a:off x="3048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200"/>
              <a:t>ELR Onboarding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 sz="1600" b="0"/>
              <a:t>How an agency can implement the ELR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87839910-CB74-4144-AAA8-2822E61213D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536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53604" name="Title 1"/>
          <p:cNvSpPr>
            <a:spLocks/>
          </p:cNvSpPr>
          <p:nvPr/>
        </p:nvSpPr>
        <p:spPr bwMode="auto">
          <a:xfrm>
            <a:off x="3048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200"/>
              <a:t>ELR Onboarding</a:t>
            </a:r>
            <a:r>
              <a:rPr lang="en-US" altLang="en-US"/>
              <a:t> </a:t>
            </a:r>
            <a:endParaRPr lang="en-US" altLang="en-US" sz="1600" b="0"/>
          </a:p>
        </p:txBody>
      </p:sp>
      <p:pic>
        <p:nvPicPr>
          <p:cNvPr id="153609" name="Picture 9" descr="j0105220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286000"/>
            <a:ext cx="3505200" cy="2806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07459-CD43-4FE7-A9CB-2F7D6F23224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28800"/>
            <a:ext cx="7315200" cy="4724400"/>
          </a:xfrm>
        </p:spPr>
        <p:txBody>
          <a:bodyPr/>
          <a:lstStyle/>
          <a:p>
            <a:pPr marL="0" indent="0"/>
            <a:r>
              <a:rPr lang="en-US" altLang="en-US" sz="2400" smtClean="0"/>
              <a:t> Participants should be able to input and edit employee records in the ELR;</a:t>
            </a:r>
          </a:p>
          <a:p>
            <a:pPr marL="0" indent="0"/>
            <a:r>
              <a:rPr lang="en-US" altLang="en-US" sz="2400" smtClean="0"/>
              <a:t> understand the security roles in the system and how they limit what individual LRCs can see and do;</a:t>
            </a:r>
          </a:p>
          <a:p>
            <a:pPr marL="0" indent="0"/>
            <a:r>
              <a:rPr lang="en-US" altLang="en-US" sz="2400" smtClean="0"/>
              <a:t> and become familiar with the issues involved with implementing the ELR in an agency. </a:t>
            </a:r>
          </a:p>
        </p:txBody>
      </p:sp>
      <p:sp>
        <p:nvSpPr>
          <p:cNvPr id="120837" name="Title 1"/>
          <p:cNvSpPr>
            <a:spLocks/>
          </p:cNvSpPr>
          <p:nvPr/>
        </p:nvSpPr>
        <p:spPr bwMode="auto">
          <a:xfrm>
            <a:off x="3048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200"/>
              <a:t>Objectives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 sz="1600"/>
              <a:t>…</a:t>
            </a:r>
            <a:r>
              <a:rPr lang="en-US" altLang="en-US" sz="1600" b="0"/>
              <a:t>for this onboarding session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E6EA9-F0D9-4927-A5F7-779D1A3F78C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6400" cy="5029200"/>
          </a:xfrm>
        </p:spPr>
        <p:txBody>
          <a:bodyPr/>
          <a:lstStyle/>
          <a:p>
            <a:r>
              <a:rPr lang="en-US" altLang="en-US" sz="2400" smtClean="0"/>
              <a:t>Help agencies better track LR work</a:t>
            </a:r>
          </a:p>
          <a:p>
            <a:r>
              <a:rPr lang="en-US" altLang="en-US" sz="2400" smtClean="0"/>
              <a:t>Improve reporting to agency and enterprise executives </a:t>
            </a:r>
          </a:p>
          <a:p>
            <a:r>
              <a:rPr lang="en-US" altLang="en-US" sz="2400" smtClean="0"/>
              <a:t>Protect sensitive agency and enterprise data</a:t>
            </a:r>
          </a:p>
          <a:p>
            <a:r>
              <a:rPr lang="en-US" altLang="en-US" sz="2400" smtClean="0"/>
              <a:t>Standardize on best practices for business and technology</a:t>
            </a:r>
          </a:p>
          <a:p>
            <a:r>
              <a:rPr lang="en-US" altLang="en-US" sz="2400" smtClean="0"/>
              <a:t>Reduce paperwork for analysts</a:t>
            </a:r>
          </a:p>
        </p:txBody>
      </p:sp>
      <p:sp>
        <p:nvSpPr>
          <p:cNvPr id="78851" name="Title 1"/>
          <p:cNvSpPr>
            <a:spLocks/>
          </p:cNvSpPr>
          <p:nvPr/>
        </p:nvSpPr>
        <p:spPr bwMode="auto">
          <a:xfrm>
            <a:off x="3048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200"/>
              <a:t>Why ELR?</a:t>
            </a:r>
            <a:r>
              <a:rPr lang="en-US" altLang="en-US"/>
              <a:t> </a:t>
            </a:r>
            <a:endParaRPr lang="en-US" altLang="en-US" sz="1600" b="0"/>
          </a:p>
        </p:txBody>
      </p:sp>
      <p:pic>
        <p:nvPicPr>
          <p:cNvPr id="78858" name="Picture 10" descr="j0411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6352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BB845A1-9E92-4D40-870C-83A0CD64444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4147" name="Title 1"/>
          <p:cNvSpPr>
            <a:spLocks/>
          </p:cNvSpPr>
          <p:nvPr/>
        </p:nvSpPr>
        <p:spPr bwMode="auto">
          <a:xfrm>
            <a:off x="3048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200"/>
              <a:t>Let’s take a tour…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 sz="1600" b="0"/>
              <a:t>Log in from the OA/BLR web page</a:t>
            </a:r>
          </a:p>
        </p:txBody>
      </p:sp>
      <p:pic>
        <p:nvPicPr>
          <p:cNvPr id="134168" name="Picture 2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t="16837" r="4550" b="7401"/>
          <a:stretch>
            <a:fillRect/>
          </a:stretch>
        </p:blipFill>
        <p:spPr>
          <a:xfrm>
            <a:off x="1143000" y="1600200"/>
            <a:ext cx="6629400" cy="4030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70" name="AutoShape 26"/>
          <p:cNvSpPr>
            <a:spLocks noChangeArrowheads="1"/>
          </p:cNvSpPr>
          <p:nvPr/>
        </p:nvSpPr>
        <p:spPr bwMode="auto">
          <a:xfrm rot="10800000">
            <a:off x="4343400" y="4498975"/>
            <a:ext cx="762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71" name="Text Box 27"/>
          <p:cNvSpPr txBox="1">
            <a:spLocks noChangeArrowheads="1"/>
          </p:cNvSpPr>
          <p:nvPr/>
        </p:nvSpPr>
        <p:spPr bwMode="auto">
          <a:xfrm>
            <a:off x="4419600" y="4648200"/>
            <a:ext cx="685800" cy="214313"/>
          </a:xfrm>
          <a:prstGeom prst="rect">
            <a:avLst/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800" b="1">
                <a:solidFill>
                  <a:srgbClr val="000066"/>
                </a:solidFill>
              </a:rPr>
              <a:t>Go to ELR</a:t>
            </a:r>
          </a:p>
        </p:txBody>
      </p:sp>
      <p:sp>
        <p:nvSpPr>
          <p:cNvPr id="134172" name="AutoShape 28"/>
          <p:cNvSpPr>
            <a:spLocks noChangeArrowheads="1"/>
          </p:cNvSpPr>
          <p:nvPr/>
        </p:nvSpPr>
        <p:spPr bwMode="auto">
          <a:xfrm rot="10800000">
            <a:off x="7315200" y="5184775"/>
            <a:ext cx="762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73" name="Text Box 29"/>
          <p:cNvSpPr txBox="1">
            <a:spLocks noChangeArrowheads="1"/>
          </p:cNvSpPr>
          <p:nvPr/>
        </p:nvSpPr>
        <p:spPr bwMode="auto">
          <a:xfrm>
            <a:off x="7391400" y="5334000"/>
            <a:ext cx="685800" cy="214313"/>
          </a:xfrm>
          <a:prstGeom prst="rect">
            <a:avLst/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 b="1">
                <a:solidFill>
                  <a:srgbClr val="000066"/>
                </a:solidFill>
              </a:rPr>
              <a:t>Guides</a:t>
            </a:r>
          </a:p>
        </p:txBody>
      </p:sp>
      <p:sp>
        <p:nvSpPr>
          <p:cNvPr id="134175" name="AutoShape 31"/>
          <p:cNvSpPr>
            <a:spLocks noChangeArrowheads="1"/>
          </p:cNvSpPr>
          <p:nvPr/>
        </p:nvSpPr>
        <p:spPr bwMode="auto">
          <a:xfrm rot="10800000">
            <a:off x="5562600" y="2365375"/>
            <a:ext cx="762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76" name="Text Box 32"/>
          <p:cNvSpPr txBox="1">
            <a:spLocks noChangeArrowheads="1"/>
          </p:cNvSpPr>
          <p:nvPr/>
        </p:nvSpPr>
        <p:spPr bwMode="auto">
          <a:xfrm>
            <a:off x="5638800" y="2514600"/>
            <a:ext cx="685800" cy="214313"/>
          </a:xfrm>
          <a:prstGeom prst="rect">
            <a:avLst/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800" b="1">
                <a:solidFill>
                  <a:srgbClr val="000066"/>
                </a:solidFill>
              </a:rPr>
              <a:t>Web page</a:t>
            </a:r>
          </a:p>
        </p:txBody>
      </p:sp>
      <p:sp>
        <p:nvSpPr>
          <p:cNvPr id="134177" name="Text Box 33"/>
          <p:cNvSpPr txBox="1">
            <a:spLocks noChangeArrowheads="1"/>
          </p:cNvSpPr>
          <p:nvPr/>
        </p:nvSpPr>
        <p:spPr bwMode="auto">
          <a:xfrm>
            <a:off x="2667000" y="6096000"/>
            <a:ext cx="1524000" cy="274638"/>
          </a:xfrm>
          <a:prstGeom prst="rect">
            <a:avLst/>
          </a:prstGeom>
          <a:solidFill>
            <a:srgbClr val="C69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Log in first</a:t>
            </a:r>
          </a:p>
        </p:txBody>
      </p:sp>
      <p:pic>
        <p:nvPicPr>
          <p:cNvPr id="13417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68396" r="77359" b="13994"/>
          <a:stretch>
            <a:fillRect/>
          </a:stretch>
        </p:blipFill>
        <p:spPr bwMode="auto">
          <a:xfrm>
            <a:off x="1143000" y="5791200"/>
            <a:ext cx="14478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8CD90414-A549-4290-A741-63DE75545CD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314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45" name="Picture 25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 r="2025" b="10768"/>
          <a:stretch>
            <a:fillRect/>
          </a:stretch>
        </p:blipFill>
        <p:spPr>
          <a:xfrm>
            <a:off x="1676400" y="1981200"/>
            <a:ext cx="5257800" cy="3943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3" name="Title 1"/>
          <p:cNvSpPr>
            <a:spLocks/>
          </p:cNvSpPr>
          <p:nvPr/>
        </p:nvSpPr>
        <p:spPr bwMode="auto">
          <a:xfrm>
            <a:off x="3048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200"/>
              <a:t>Let’s take a tour…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 sz="1600" b="0"/>
              <a:t>Log in to the ELR</a:t>
            </a:r>
          </a:p>
        </p:txBody>
      </p:sp>
      <p:sp>
        <p:nvSpPr>
          <p:cNvPr id="133143" name="Text Box 23"/>
          <p:cNvSpPr txBox="1">
            <a:spLocks noChangeArrowheads="1"/>
          </p:cNvSpPr>
          <p:nvPr/>
        </p:nvSpPr>
        <p:spPr bwMode="auto">
          <a:xfrm>
            <a:off x="381000" y="6248400"/>
            <a:ext cx="6248400" cy="274638"/>
          </a:xfrm>
          <a:prstGeom prst="rect">
            <a:avLst/>
          </a:prstGeom>
          <a:solidFill>
            <a:srgbClr val="C69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After you log in to the portal first, you will automatically stay logged in to the ELR</a:t>
            </a:r>
          </a:p>
        </p:txBody>
      </p:sp>
      <p:pic>
        <p:nvPicPr>
          <p:cNvPr id="133147" name="Picture 27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68396" r="77359" b="13994"/>
          <a:stretch>
            <a:fillRect/>
          </a:stretch>
        </p:blipFill>
        <p:spPr>
          <a:xfrm>
            <a:off x="381000" y="5486400"/>
            <a:ext cx="838200" cy="53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1676400" y="1524000"/>
            <a:ext cx="5257800" cy="3968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</a:rPr>
              <a:t>Use CWOPA username and password</a:t>
            </a:r>
          </a:p>
        </p:txBody>
      </p:sp>
      <p:sp>
        <p:nvSpPr>
          <p:cNvPr id="133151" name="AutoShape 31"/>
          <p:cNvSpPr>
            <a:spLocks noChangeArrowheads="1"/>
          </p:cNvSpPr>
          <p:nvPr/>
        </p:nvSpPr>
        <p:spPr bwMode="auto">
          <a:xfrm rot="10800000">
            <a:off x="5181600" y="3736975"/>
            <a:ext cx="762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2" name="Text Box 32"/>
          <p:cNvSpPr txBox="1">
            <a:spLocks noChangeArrowheads="1"/>
          </p:cNvSpPr>
          <p:nvPr/>
        </p:nvSpPr>
        <p:spPr bwMode="auto">
          <a:xfrm>
            <a:off x="5257800" y="3886200"/>
            <a:ext cx="685800" cy="214313"/>
          </a:xfrm>
          <a:prstGeom prst="rect">
            <a:avLst/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 b="1">
                <a:solidFill>
                  <a:srgbClr val="000066"/>
                </a:solidFill>
              </a:rPr>
              <a:t>euravic</a:t>
            </a:r>
          </a:p>
        </p:txBody>
      </p:sp>
      <p:sp>
        <p:nvSpPr>
          <p:cNvPr id="133153" name="AutoShape 33"/>
          <p:cNvSpPr>
            <a:spLocks noChangeArrowheads="1"/>
          </p:cNvSpPr>
          <p:nvPr/>
        </p:nvSpPr>
        <p:spPr bwMode="auto">
          <a:xfrm>
            <a:off x="2667000" y="3965575"/>
            <a:ext cx="838200" cy="5334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4" name="Text Box 34"/>
          <p:cNvSpPr txBox="1">
            <a:spLocks noChangeArrowheads="1"/>
          </p:cNvSpPr>
          <p:nvPr/>
        </p:nvSpPr>
        <p:spPr bwMode="auto">
          <a:xfrm>
            <a:off x="2667000" y="4114800"/>
            <a:ext cx="685800" cy="214313"/>
          </a:xfrm>
          <a:prstGeom prst="rect">
            <a:avLst/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800" b="1">
                <a:solidFill>
                  <a:srgbClr val="000066"/>
                </a:solidFill>
              </a:rPr>
              <a:t>password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65375893-490A-495B-8D61-6B6CD508192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28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884" name="Title 1"/>
          <p:cNvSpPr>
            <a:spLocks/>
          </p:cNvSpPr>
          <p:nvPr/>
        </p:nvSpPr>
        <p:spPr bwMode="auto">
          <a:xfrm>
            <a:off x="3048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200"/>
              <a:t>Let’s take a tour…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 sz="1600" b="0"/>
              <a:t>Read and input data</a:t>
            </a:r>
          </a:p>
        </p:txBody>
      </p:sp>
      <p:pic>
        <p:nvPicPr>
          <p:cNvPr id="122887" name="Picture 7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16890" r="2438" b="6505"/>
          <a:stretch>
            <a:fillRect/>
          </a:stretch>
        </p:blipFill>
        <p:spPr>
          <a:xfrm>
            <a:off x="1554163" y="1600200"/>
            <a:ext cx="60356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0" name="AutoShape 10"/>
          <p:cNvSpPr>
            <a:spLocks noChangeArrowheads="1"/>
          </p:cNvSpPr>
          <p:nvPr/>
        </p:nvSpPr>
        <p:spPr bwMode="auto">
          <a:xfrm>
            <a:off x="3352800" y="2212975"/>
            <a:ext cx="762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3429000" y="2362200"/>
            <a:ext cx="457200" cy="214313"/>
          </a:xfrm>
          <a:prstGeom prst="rect">
            <a:avLst/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800" b="1">
                <a:solidFill>
                  <a:srgbClr val="000066"/>
                </a:solidFill>
              </a:rPr>
              <a:t>Role</a:t>
            </a:r>
          </a:p>
        </p:txBody>
      </p:sp>
      <p:sp>
        <p:nvSpPr>
          <p:cNvPr id="122892" name="AutoShape 12"/>
          <p:cNvSpPr>
            <a:spLocks noChangeArrowheads="1"/>
          </p:cNvSpPr>
          <p:nvPr/>
        </p:nvSpPr>
        <p:spPr bwMode="auto">
          <a:xfrm>
            <a:off x="3962400" y="2670175"/>
            <a:ext cx="838200" cy="5334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3962400" y="2819400"/>
            <a:ext cx="609600" cy="214313"/>
          </a:xfrm>
          <a:prstGeom prst="rect">
            <a:avLst/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800" b="1">
                <a:solidFill>
                  <a:srgbClr val="000066"/>
                </a:solidFill>
              </a:rPr>
              <a:t>Activity</a:t>
            </a:r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>
            <a:off x="914400" y="3127375"/>
            <a:ext cx="838200" cy="5334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914400" y="3276600"/>
            <a:ext cx="685800" cy="214313"/>
          </a:xfrm>
          <a:prstGeom prst="rect">
            <a:avLst/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800" b="1">
                <a:solidFill>
                  <a:srgbClr val="000066"/>
                </a:solidFill>
              </a:rPr>
              <a:t>Activities</a:t>
            </a:r>
          </a:p>
        </p:txBody>
      </p:sp>
      <p:sp>
        <p:nvSpPr>
          <p:cNvPr id="122896" name="AutoShape 16"/>
          <p:cNvSpPr>
            <a:spLocks noChangeArrowheads="1"/>
          </p:cNvSpPr>
          <p:nvPr/>
        </p:nvSpPr>
        <p:spPr bwMode="auto">
          <a:xfrm>
            <a:off x="990600" y="4117975"/>
            <a:ext cx="762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990600" y="4267200"/>
            <a:ext cx="609600" cy="214313"/>
          </a:xfrm>
          <a:prstGeom prst="rect">
            <a:avLst/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800" b="1">
                <a:solidFill>
                  <a:srgbClr val="000066"/>
                </a:solidFill>
              </a:rPr>
              <a:t>Reports</a:t>
            </a:r>
          </a:p>
        </p:txBody>
      </p:sp>
      <p:sp>
        <p:nvSpPr>
          <p:cNvPr id="122898" name="AutoShape 18"/>
          <p:cNvSpPr>
            <a:spLocks noChangeArrowheads="1"/>
          </p:cNvSpPr>
          <p:nvPr/>
        </p:nvSpPr>
        <p:spPr bwMode="auto">
          <a:xfrm>
            <a:off x="990600" y="4575175"/>
            <a:ext cx="762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9" name="Text Box 19"/>
          <p:cNvSpPr txBox="1">
            <a:spLocks noChangeArrowheads="1"/>
          </p:cNvSpPr>
          <p:nvPr/>
        </p:nvSpPr>
        <p:spPr bwMode="auto">
          <a:xfrm>
            <a:off x="990600" y="4724400"/>
            <a:ext cx="533400" cy="214313"/>
          </a:xfrm>
          <a:prstGeom prst="rect">
            <a:avLst/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800" b="1">
                <a:solidFill>
                  <a:srgbClr val="000066"/>
                </a:solidFill>
              </a:rPr>
              <a:t>Admin</a:t>
            </a:r>
          </a:p>
        </p:txBody>
      </p:sp>
      <p:sp>
        <p:nvSpPr>
          <p:cNvPr id="122900" name="AutoShape 20"/>
          <p:cNvSpPr>
            <a:spLocks noChangeArrowheads="1"/>
          </p:cNvSpPr>
          <p:nvPr/>
        </p:nvSpPr>
        <p:spPr bwMode="auto">
          <a:xfrm>
            <a:off x="5257800" y="2365375"/>
            <a:ext cx="762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1" name="Text Box 21"/>
          <p:cNvSpPr txBox="1">
            <a:spLocks noChangeArrowheads="1"/>
          </p:cNvSpPr>
          <p:nvPr/>
        </p:nvSpPr>
        <p:spPr bwMode="auto">
          <a:xfrm>
            <a:off x="5334000" y="2514600"/>
            <a:ext cx="457200" cy="214313"/>
          </a:xfrm>
          <a:prstGeom prst="rect">
            <a:avLst/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800" b="1">
                <a:solidFill>
                  <a:srgbClr val="000066"/>
                </a:solidFill>
              </a:rPr>
              <a:t>User</a:t>
            </a:r>
          </a:p>
        </p:txBody>
      </p:sp>
      <p:sp>
        <p:nvSpPr>
          <p:cNvPr id="122902" name="AutoShape 22"/>
          <p:cNvSpPr>
            <a:spLocks noChangeArrowheads="1"/>
          </p:cNvSpPr>
          <p:nvPr/>
        </p:nvSpPr>
        <p:spPr bwMode="auto">
          <a:xfrm>
            <a:off x="2362200" y="5260975"/>
            <a:ext cx="762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3" name="Text Box 23"/>
          <p:cNvSpPr txBox="1">
            <a:spLocks noChangeArrowheads="1"/>
          </p:cNvSpPr>
          <p:nvPr/>
        </p:nvSpPr>
        <p:spPr bwMode="auto">
          <a:xfrm>
            <a:off x="2362200" y="5410200"/>
            <a:ext cx="533400" cy="214313"/>
          </a:xfrm>
          <a:prstGeom prst="rect">
            <a:avLst/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800" b="1">
                <a:solidFill>
                  <a:srgbClr val="000066"/>
                </a:solidFill>
              </a:rPr>
              <a:t>Search</a:t>
            </a:r>
          </a:p>
        </p:txBody>
      </p:sp>
      <p:sp>
        <p:nvSpPr>
          <p:cNvPr id="122904" name="AutoShape 24"/>
          <p:cNvSpPr>
            <a:spLocks noChangeArrowheads="1"/>
          </p:cNvSpPr>
          <p:nvPr/>
        </p:nvSpPr>
        <p:spPr bwMode="auto">
          <a:xfrm rot="10800000">
            <a:off x="4648200" y="3736975"/>
            <a:ext cx="762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5" name="Text Box 25"/>
          <p:cNvSpPr txBox="1">
            <a:spLocks noChangeArrowheads="1"/>
          </p:cNvSpPr>
          <p:nvPr/>
        </p:nvSpPr>
        <p:spPr bwMode="auto">
          <a:xfrm>
            <a:off x="4724400" y="3886200"/>
            <a:ext cx="685800" cy="214313"/>
          </a:xfrm>
          <a:prstGeom prst="rect">
            <a:avLst/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800" b="1">
                <a:solidFill>
                  <a:srgbClr val="000066"/>
                </a:solidFill>
              </a:rPr>
              <a:t>Request</a:t>
            </a:r>
          </a:p>
        </p:txBody>
      </p:sp>
      <p:sp>
        <p:nvSpPr>
          <p:cNvPr id="122906" name="AutoShape 26"/>
          <p:cNvSpPr>
            <a:spLocks noChangeArrowheads="1"/>
          </p:cNvSpPr>
          <p:nvPr/>
        </p:nvSpPr>
        <p:spPr bwMode="auto">
          <a:xfrm rot="16200000">
            <a:off x="6965950" y="2867025"/>
            <a:ext cx="762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7" name="Text Box 27"/>
          <p:cNvSpPr txBox="1">
            <a:spLocks noChangeArrowheads="1"/>
          </p:cNvSpPr>
          <p:nvPr/>
        </p:nvSpPr>
        <p:spPr bwMode="auto">
          <a:xfrm rot="16200000">
            <a:off x="7100094" y="3013869"/>
            <a:ext cx="457200" cy="214312"/>
          </a:xfrm>
          <a:prstGeom prst="rect">
            <a:avLst/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800" b="1">
                <a:solidFill>
                  <a:srgbClr val="000066"/>
                </a:solidFill>
              </a:rPr>
              <a:t>Exit</a:t>
            </a:r>
          </a:p>
        </p:txBody>
      </p:sp>
      <p:sp>
        <p:nvSpPr>
          <p:cNvPr id="122908" name="AutoShape 28"/>
          <p:cNvSpPr>
            <a:spLocks noChangeArrowheads="1"/>
          </p:cNvSpPr>
          <p:nvPr/>
        </p:nvSpPr>
        <p:spPr bwMode="auto">
          <a:xfrm rot="16200000">
            <a:off x="1389063" y="5645150"/>
            <a:ext cx="1130300" cy="533400"/>
          </a:xfrm>
          <a:prstGeom prst="rightArrow">
            <a:avLst>
              <a:gd name="adj1" fmla="val 50000"/>
              <a:gd name="adj2" fmla="val 52976"/>
            </a:avLst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 rot="16200000">
            <a:off x="1480344" y="5836444"/>
            <a:ext cx="914400" cy="214312"/>
          </a:xfrm>
          <a:prstGeom prst="rect">
            <a:avLst/>
          </a:prstGeom>
          <a:solidFill>
            <a:srgbClr val="FFC5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800" b="1">
                <a:solidFill>
                  <a:srgbClr val="000066"/>
                </a:solidFill>
              </a:rPr>
              <a:t>Navigation 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1CE0E-6520-4948-8A61-1C3ADAFD981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391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76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The agency’s first AM must be added by OA/BLR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AMs can then add, update and delete other AMs and Agency Professionals (AP) 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You can assign an AP to specific org codes in your agency and to specific activities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You can see only employee records and users from your agency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You can see all activities</a:t>
            </a:r>
          </a:p>
        </p:txBody>
      </p:sp>
      <p:pic>
        <p:nvPicPr>
          <p:cNvPr id="123914" name="Picture 10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18082" r="9435" b="8963"/>
          <a:stretch>
            <a:fillRect/>
          </a:stretch>
        </p:blipFill>
        <p:spPr>
          <a:xfrm>
            <a:off x="6019800" y="1524000"/>
            <a:ext cx="2914650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8" name="Title 1"/>
          <p:cNvSpPr>
            <a:spLocks/>
          </p:cNvSpPr>
          <p:nvPr/>
        </p:nvSpPr>
        <p:spPr bwMode="auto">
          <a:xfrm>
            <a:off x="3048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200"/>
              <a:t>Roles – Who Sees What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 sz="1600" b="0"/>
              <a:t>Agency Manager</a:t>
            </a:r>
          </a:p>
        </p:txBody>
      </p:sp>
      <p:pic>
        <p:nvPicPr>
          <p:cNvPr id="123916" name="Picture 12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t="16837" r="4550" b="7401"/>
          <a:stretch>
            <a:fillRect/>
          </a:stretch>
        </p:blipFill>
        <p:spPr>
          <a:xfrm>
            <a:off x="6019800" y="3886200"/>
            <a:ext cx="2916238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6019800" y="3505200"/>
            <a:ext cx="2895600" cy="274638"/>
          </a:xfrm>
          <a:prstGeom prst="rect">
            <a:avLst/>
          </a:prstGeom>
          <a:solidFill>
            <a:srgbClr val="C69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Handout:  User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D0EF9-9C5F-47E2-BC13-7B4F60BC194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494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altLang="en-US" sz="2800" smtClean="0"/>
              <a:t>You can see only the activities assigned by your Agency Manager</a:t>
            </a:r>
          </a:p>
          <a:p>
            <a:r>
              <a:rPr lang="en-US" altLang="en-US" sz="2800" smtClean="0"/>
              <a:t>You can see only employee records from your agency org codes assigned by your AM</a:t>
            </a:r>
          </a:p>
          <a:p>
            <a:r>
              <a:rPr lang="en-US" altLang="en-US" sz="2800" smtClean="0"/>
              <a:t>You </a:t>
            </a:r>
            <a:r>
              <a:rPr lang="en-US" altLang="en-US" sz="2800" smtClean="0">
                <a:solidFill>
                  <a:srgbClr val="C69200"/>
                </a:solidFill>
              </a:rPr>
              <a:t>cannot</a:t>
            </a:r>
            <a:r>
              <a:rPr lang="en-US" altLang="en-US" sz="2800" smtClean="0"/>
              <a:t> add or update users</a:t>
            </a:r>
          </a:p>
        </p:txBody>
      </p:sp>
      <p:pic>
        <p:nvPicPr>
          <p:cNvPr id="124938" name="Picture 10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17610" r="9435" b="6918"/>
          <a:stretch>
            <a:fillRect/>
          </a:stretch>
        </p:blipFill>
        <p:spPr>
          <a:xfrm>
            <a:off x="6019800" y="1524000"/>
            <a:ext cx="2914650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2" name="Title 1"/>
          <p:cNvSpPr>
            <a:spLocks/>
          </p:cNvSpPr>
          <p:nvPr/>
        </p:nvSpPr>
        <p:spPr bwMode="auto">
          <a:xfrm>
            <a:off x="3048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200"/>
              <a:t>Roles – Who Sees What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 sz="1600" b="0"/>
              <a:t>Agency Professional</a:t>
            </a:r>
          </a:p>
        </p:txBody>
      </p:sp>
      <p:pic>
        <p:nvPicPr>
          <p:cNvPr id="124940" name="Picture 12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t="16837" r="4550" b="7401"/>
          <a:stretch>
            <a:fillRect/>
          </a:stretch>
        </p:blipFill>
        <p:spPr>
          <a:xfrm>
            <a:off x="6019800" y="3886200"/>
            <a:ext cx="2916238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6019800" y="3505200"/>
            <a:ext cx="2895600" cy="274638"/>
          </a:xfrm>
          <a:prstGeom prst="rect">
            <a:avLst/>
          </a:prstGeom>
          <a:solidFill>
            <a:srgbClr val="C69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Handout:  User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8F59D-D7BB-4C1B-873E-B87F163D9FA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696200" cy="4953000"/>
          </a:xfrm>
        </p:spPr>
        <p:txBody>
          <a:bodyPr/>
          <a:lstStyle/>
          <a:p>
            <a:r>
              <a:rPr lang="en-US" altLang="en-US" sz="2800" smtClean="0"/>
              <a:t>An </a:t>
            </a:r>
            <a:r>
              <a:rPr lang="en-US" altLang="en-US" sz="2800" smtClean="0">
                <a:solidFill>
                  <a:srgbClr val="C69200"/>
                </a:solidFill>
              </a:rPr>
              <a:t>enterprise manager</a:t>
            </a:r>
          </a:p>
          <a:p>
            <a:pPr lvl="1"/>
            <a:r>
              <a:rPr lang="en-US" altLang="en-US" sz="2400" smtClean="0"/>
              <a:t>Can view and update all employee records in all activities</a:t>
            </a:r>
          </a:p>
          <a:p>
            <a:pPr lvl="1"/>
            <a:r>
              <a:rPr lang="en-US" altLang="en-US" sz="2400" smtClean="0"/>
              <a:t>Can add, update and delete users for any agency</a:t>
            </a:r>
          </a:p>
          <a:p>
            <a:pPr lvl="1"/>
            <a:r>
              <a:rPr lang="en-US" altLang="en-US" sz="2400" smtClean="0"/>
              <a:t>Can add items to some drop down lists</a:t>
            </a:r>
          </a:p>
          <a:p>
            <a:pPr lvl="1"/>
            <a:r>
              <a:rPr lang="en-US" altLang="en-US" sz="2400" smtClean="0"/>
              <a:t>Can add and update agency managers</a:t>
            </a:r>
          </a:p>
          <a:p>
            <a:pPr lvl="1"/>
            <a:r>
              <a:rPr lang="en-US" altLang="en-US" sz="2400" i="1" smtClean="0"/>
              <a:t>Cannot</a:t>
            </a:r>
            <a:r>
              <a:rPr lang="en-US" altLang="en-US" sz="2400" smtClean="0"/>
              <a:t> add or update agency professionals</a:t>
            </a:r>
          </a:p>
          <a:p>
            <a:r>
              <a:rPr lang="en-US" altLang="en-US" sz="2800" smtClean="0"/>
              <a:t>An </a:t>
            </a:r>
            <a:r>
              <a:rPr lang="en-US" altLang="en-US" sz="2800" smtClean="0">
                <a:solidFill>
                  <a:srgbClr val="C69200"/>
                </a:solidFill>
              </a:rPr>
              <a:t>enterprise professional</a:t>
            </a:r>
          </a:p>
          <a:p>
            <a:pPr lvl="1"/>
            <a:r>
              <a:rPr lang="en-US" altLang="en-US" sz="2400" smtClean="0"/>
              <a:t>Can only view reports for any employee in any agency</a:t>
            </a:r>
          </a:p>
        </p:txBody>
      </p:sp>
      <p:sp>
        <p:nvSpPr>
          <p:cNvPr id="150533" name="Title 1"/>
          <p:cNvSpPr>
            <a:spLocks/>
          </p:cNvSpPr>
          <p:nvPr/>
        </p:nvSpPr>
        <p:spPr bwMode="auto">
          <a:xfrm>
            <a:off x="3048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1pPr>
            <a:lvl2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3800" b="1">
                <a:solidFill>
                  <a:schemeClr val="bg1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4200"/>
              <a:t>Roles – Who Sees What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 sz="1600" b="0"/>
              <a:t>Enterprise Managers and Professionals in OA/BLR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BD1216F8BE547A2BCC14B1858FD76" ma:contentTypeVersion="1" ma:contentTypeDescription="Create a new document." ma:contentTypeScope="" ma:versionID="178215008a2d4f6ee32c13f13fff5a5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1558f36b89145d8ec470e697923be0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DD2BB95-A164-4C70-909E-FC11D0EA4F58}"/>
</file>

<file path=customXml/itemProps2.xml><?xml version="1.0" encoding="utf-8"?>
<ds:datastoreItem xmlns:ds="http://schemas.openxmlformats.org/officeDocument/2006/customXml" ds:itemID="{DB549B5C-45FC-4224-8158-E2C3B6B5052C}"/>
</file>

<file path=customXml/itemProps3.xml><?xml version="1.0" encoding="utf-8"?>
<ds:datastoreItem xmlns:ds="http://schemas.openxmlformats.org/officeDocument/2006/customXml" ds:itemID="{AD9A2FB9-7C89-4D83-9655-6820C0587137}"/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474</Words>
  <Application>Microsoft Office PowerPoint</Application>
  <PresentationFormat>On-screen Show (4:3)</PresentationFormat>
  <Paragraphs>106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Verdana</vt:lpstr>
      <vt:lpstr>Wingdings</vt:lpstr>
      <vt:lpstr>1_Default Design</vt:lpstr>
      <vt:lpstr>5_Default Design</vt:lpstr>
      <vt:lpstr>Custom Design</vt:lpstr>
      <vt:lpstr>2_Default Design</vt:lpstr>
      <vt:lpstr>3_Default Design</vt:lpstr>
      <vt:lpstr>4_Default Design</vt:lpstr>
      <vt:lpstr>Microsoft Visio Drawing</vt:lpstr>
      <vt:lpstr>ELR Onboarding Guide Enterprise Labor Relations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Governors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Eismann</dc:creator>
  <cp:lastModifiedBy>degan</cp:lastModifiedBy>
  <cp:revision>239</cp:revision>
  <dcterms:created xsi:type="dcterms:W3CDTF">2008-01-04T14:54:49Z</dcterms:created>
  <dcterms:modified xsi:type="dcterms:W3CDTF">2015-02-24T21:23:36Z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0x010100F0FBD1216F8BE547A2BCC14B1858FD76</vt:lpwstr>
  </property>
  <property fmtid="{D5CDD505-2E9C-101B-9397-08002B2CF9AE}" pid="3" name="Order">
    <vt:r8>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