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87" r:id="rId2"/>
    <p:sldId id="288" r:id="rId3"/>
    <p:sldId id="270" r:id="rId4"/>
    <p:sldId id="273" r:id="rId5"/>
    <p:sldId id="294" r:id="rId6"/>
    <p:sldId id="275" r:id="rId7"/>
    <p:sldId id="276" r:id="rId8"/>
    <p:sldId id="289" r:id="rId9"/>
    <p:sldId id="290" r:id="rId10"/>
    <p:sldId id="284" r:id="rId11"/>
    <p:sldId id="291" r:id="rId12"/>
    <p:sldId id="292" r:id="rId13"/>
    <p:sldId id="280" r:id="rId14"/>
    <p:sldId id="279" r:id="rId15"/>
    <p:sldId id="293" r:id="rId16"/>
    <p:sldId id="285" r:id="rId17"/>
    <p:sldId id="286" r:id="rId18"/>
  </p:sldIdLst>
  <p:sldSz cx="6858000" cy="9144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7FFFF"/>
    <a:srgbClr val="CCFFFF"/>
    <a:srgbClr val="3F1500"/>
    <a:srgbClr val="714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50" d="100"/>
          <a:sy n="50" d="100"/>
        </p:scale>
        <p:origin x="-1854" y="-82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44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6687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066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7510CAD-6EEA-40AD-A11C-06E6C53B8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B9E148F-5CA1-4E5E-AEFC-BD56D43D129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21507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A26D8B3-2C61-4077-9605-223126B460A9}" type="slidenum">
              <a:rPr lang="en-US" altLang="en-US" sz="1200"/>
              <a:pPr/>
              <a:t>17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2A931DF-A655-4148-AC02-3C7BA308C383}" type="slidenum">
              <a:rPr lang="en-US" altLang="en-US" sz="1200"/>
              <a:pPr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E6AD630-AF70-4FCA-B0F2-3CFDC86F4EDB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25C1235-0F97-4C00-AE8B-D8AF19B394BF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A5F0727-D582-403F-A076-F49BD267ACC2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2E30DB8-DB48-44B4-A6A3-0027B15C6BEA}" type="slidenum">
              <a:rPr lang="en-US" altLang="en-US" sz="1200"/>
              <a:pPr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3F2AA53-6229-464F-A23A-A3E50899F18B}" type="slidenum">
              <a:rPr lang="en-US" altLang="en-US" sz="1200"/>
              <a:pPr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453F26C-2D09-4AE3-B1CA-29A8B53E6C48}" type="slidenum">
              <a:rPr lang="en-US" altLang="en-US" sz="1200"/>
              <a:pPr/>
              <a:t>14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AEB4B69-39CF-42D5-942B-F0460F70B4D0}" type="slidenum">
              <a:rPr lang="en-US" altLang="en-US" sz="1200"/>
              <a:pPr/>
              <a:t>16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50"/>
          <p:cNvGrpSpPr>
            <a:grpSpLocks/>
          </p:cNvGrpSpPr>
          <p:nvPr/>
        </p:nvGrpSpPr>
        <p:grpSpPr bwMode="auto">
          <a:xfrm>
            <a:off x="-3175" y="3251200"/>
            <a:ext cx="6861175" cy="1417638"/>
            <a:chOff x="-2" y="1536"/>
            <a:chExt cx="5762" cy="670"/>
          </a:xfrm>
        </p:grpSpPr>
        <p:grpSp>
          <p:nvGrpSpPr>
            <p:cNvPr id="5" name="Group 2051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8" name="Freeform 2052"/>
              <p:cNvSpPr>
                <a:spLocks/>
              </p:cNvSpPr>
              <p:nvPr/>
            </p:nvSpPr>
            <p:spPr bwMode="ltGray">
              <a:xfrm rot="-5400000">
                <a:off x="2559" y="-992"/>
                <a:ext cx="623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2053"/>
              <p:cNvSpPr>
                <a:spLocks/>
              </p:cNvSpPr>
              <p:nvPr/>
            </p:nvSpPr>
            <p:spPr bwMode="ltGray">
              <a:xfrm rot="-5400000">
                <a:off x="1323" y="1670"/>
                <a:ext cx="623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2054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3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2055"/>
              <p:cNvSpPr>
                <a:spLocks/>
              </p:cNvSpPr>
              <p:nvPr/>
            </p:nvSpPr>
            <p:spPr bwMode="ltGray">
              <a:xfrm rot="-5400000">
                <a:off x="-57" y="1753"/>
                <a:ext cx="623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2056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3" cy="29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2057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3" cy="3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2058"/>
              <p:cNvSpPr>
                <a:spLocks/>
              </p:cNvSpPr>
              <p:nvPr/>
            </p:nvSpPr>
            <p:spPr bwMode="ltGray">
              <a:xfrm rot="-5400000">
                <a:off x="155" y="1727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2059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2060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2061"/>
              <p:cNvSpPr>
                <a:spLocks/>
              </p:cNvSpPr>
              <p:nvPr/>
            </p:nvSpPr>
            <p:spPr bwMode="ltGray">
              <a:xfrm rot="-5400000">
                <a:off x="1829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2062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2063"/>
              <p:cNvSpPr>
                <a:spLocks/>
              </p:cNvSpPr>
              <p:nvPr/>
            </p:nvSpPr>
            <p:spPr bwMode="ltGray">
              <a:xfrm rot="-5400000">
                <a:off x="2329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2064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065"/>
              <p:cNvSpPr>
                <a:spLocks/>
              </p:cNvSpPr>
              <p:nvPr/>
            </p:nvSpPr>
            <p:spPr bwMode="ltGray">
              <a:xfrm rot="-5400000">
                <a:off x="4076" y="1669"/>
                <a:ext cx="623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066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3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067"/>
              <p:cNvSpPr>
                <a:spLocks/>
              </p:cNvSpPr>
              <p:nvPr/>
            </p:nvSpPr>
            <p:spPr bwMode="ltGray">
              <a:xfrm rot="-5400000">
                <a:off x="4583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068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2069"/>
              <p:cNvSpPr>
                <a:spLocks/>
              </p:cNvSpPr>
              <p:nvPr/>
            </p:nvSpPr>
            <p:spPr bwMode="ltGray">
              <a:xfrm rot="-5400000">
                <a:off x="5083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2070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2071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2072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8633" name="Rectangle 2073"/>
          <p:cNvSpPr>
            <a:spLocks noGrp="1" noChangeArrowheads="1"/>
          </p:cNvSpPr>
          <p:nvPr>
            <p:ph type="ctrTitle"/>
          </p:nvPr>
        </p:nvSpPr>
        <p:spPr>
          <a:xfrm>
            <a:off x="879475" y="1789113"/>
            <a:ext cx="58293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8634" name="Rectangle 207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572000"/>
            <a:ext cx="4800600" cy="23368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2075"/>
          <p:cNvSpPr>
            <a:spLocks noGrp="1" noChangeArrowheads="1"/>
          </p:cNvSpPr>
          <p:nvPr>
            <p:ph type="dt" sz="half" idx="10"/>
          </p:nvPr>
        </p:nvSpPr>
        <p:spPr>
          <a:xfrm>
            <a:off x="874713" y="8331200"/>
            <a:ext cx="1428750" cy="609600"/>
          </a:xfrm>
        </p:spPr>
        <p:txBody>
          <a:bodyPr/>
          <a:lstStyle>
            <a:lvl1pPr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07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686050" y="8331200"/>
            <a:ext cx="2171700" cy="609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207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20708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Viol_oh5/02/00</a:t>
            </a:r>
            <a:endParaRPr lang="en-US" sz="1400"/>
          </a:p>
        </p:txBody>
      </p:sp>
      <p:sp>
        <p:nvSpPr>
          <p:cNvPr id="5" name="Rectangle 105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A56F1-B273-4D22-9483-E739BE44D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87669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1450" y="609600"/>
            <a:ext cx="1457325" cy="751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9475" y="609600"/>
            <a:ext cx="4219575" cy="751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Viol_oh5/02/00</a:t>
            </a:r>
            <a:endParaRPr lang="en-US" sz="1400"/>
          </a:p>
        </p:txBody>
      </p:sp>
      <p:sp>
        <p:nvSpPr>
          <p:cNvPr id="5" name="Rectangle 105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4D3AC-7DA2-4430-AE80-B4509F6E5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24683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Viol_oh5/02/00</a:t>
            </a:r>
            <a:endParaRPr lang="en-US" sz="1400"/>
          </a:p>
        </p:txBody>
      </p:sp>
      <p:sp>
        <p:nvSpPr>
          <p:cNvPr id="5" name="Rectangle 105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2EFB0-49B6-452D-8F4C-8BB3F4EB8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10084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Viol_oh5/02/00</a:t>
            </a:r>
            <a:endParaRPr lang="en-US" sz="1400"/>
          </a:p>
        </p:txBody>
      </p:sp>
      <p:sp>
        <p:nvSpPr>
          <p:cNvPr id="5" name="Rectangle 105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81BBB-C518-417E-B429-68D288DE7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53575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9475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70325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Viol_oh5/02/00</a:t>
            </a:r>
            <a:endParaRPr lang="en-US" sz="1400"/>
          </a:p>
        </p:txBody>
      </p:sp>
      <p:sp>
        <p:nvSpPr>
          <p:cNvPr id="6" name="Rectangle 105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102E0-A097-4C8F-9107-C3CBBDB71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97533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Viol_oh5/02/00</a:t>
            </a:r>
            <a:endParaRPr lang="en-US" sz="1400"/>
          </a:p>
        </p:txBody>
      </p:sp>
      <p:sp>
        <p:nvSpPr>
          <p:cNvPr id="8" name="Rectangle 105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24F93-4C56-4124-99D2-E22432C5A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52813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Viol_oh5/02/00</a:t>
            </a:r>
            <a:endParaRPr lang="en-US" sz="1400"/>
          </a:p>
        </p:txBody>
      </p:sp>
      <p:sp>
        <p:nvSpPr>
          <p:cNvPr id="4" name="Rectangle 105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9E307-1694-4A71-A1F0-317FF8007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50518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Viol_oh5/02/00</a:t>
            </a:r>
            <a:endParaRPr lang="en-US" sz="1400"/>
          </a:p>
        </p:txBody>
      </p:sp>
      <p:sp>
        <p:nvSpPr>
          <p:cNvPr id="3" name="Rectangle 105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EF3D9-5F0A-4423-9272-EF6EED223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80520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Viol_oh5/02/00</a:t>
            </a:r>
            <a:endParaRPr lang="en-US" sz="1400"/>
          </a:p>
        </p:txBody>
      </p:sp>
      <p:sp>
        <p:nvSpPr>
          <p:cNvPr id="6" name="Rectangle 105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1F4EA-6370-4125-9317-85D1C635D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53564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Viol_oh5/02/00</a:t>
            </a:r>
            <a:endParaRPr lang="en-US" sz="1400"/>
          </a:p>
        </p:txBody>
      </p:sp>
      <p:sp>
        <p:nvSpPr>
          <p:cNvPr id="6" name="Rectangle 105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852ED-683A-42B6-AF04-5DAEFC3DC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44023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026"/>
          <p:cNvGrpSpPr>
            <a:grpSpLocks/>
          </p:cNvGrpSpPr>
          <p:nvPr/>
        </p:nvGrpSpPr>
        <p:grpSpPr bwMode="auto">
          <a:xfrm>
            <a:off x="0" y="-6350"/>
            <a:ext cx="304800" cy="9144000"/>
            <a:chOff x="0" y="-3"/>
            <a:chExt cx="670" cy="4320"/>
          </a:xfrm>
        </p:grpSpPr>
        <p:grpSp>
          <p:nvGrpSpPr>
            <p:cNvPr id="8199" name="Group 1027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67588" name="Freeform 1028"/>
              <p:cNvSpPr>
                <a:spLocks/>
              </p:cNvSpPr>
              <p:nvPr/>
            </p:nvSpPr>
            <p:spPr bwMode="ltGray">
              <a:xfrm rot="-5400000">
                <a:off x="2557" y="-993"/>
                <a:ext cx="625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589" name="Freeform 1029"/>
              <p:cNvSpPr>
                <a:spLocks/>
              </p:cNvSpPr>
              <p:nvPr/>
            </p:nvSpPr>
            <p:spPr bwMode="ltGray">
              <a:xfrm rot="-5400000">
                <a:off x="1322" y="1670"/>
                <a:ext cx="625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590" name="Freeform 1030"/>
              <p:cNvSpPr>
                <a:spLocks/>
              </p:cNvSpPr>
              <p:nvPr/>
            </p:nvSpPr>
            <p:spPr bwMode="ltGray">
              <a:xfrm rot="-5400000">
                <a:off x="981" y="1669"/>
                <a:ext cx="625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591" name="Freeform 1031"/>
              <p:cNvSpPr>
                <a:spLocks/>
              </p:cNvSpPr>
              <p:nvPr/>
            </p:nvSpPr>
            <p:spPr bwMode="ltGray">
              <a:xfrm rot="-5400000">
                <a:off x="-59" y="1752"/>
                <a:ext cx="625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592" name="Freeform 1032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5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593" name="Freeform 1033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5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594" name="Freeform 1034"/>
              <p:cNvSpPr>
                <a:spLocks/>
              </p:cNvSpPr>
              <p:nvPr/>
            </p:nvSpPr>
            <p:spPr bwMode="ltGray">
              <a:xfrm rot="-5400000">
                <a:off x="155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595" name="Freeform 1035"/>
              <p:cNvSpPr>
                <a:spLocks/>
              </p:cNvSpPr>
              <p:nvPr/>
            </p:nvSpPr>
            <p:spPr bwMode="ltGray">
              <a:xfrm rot="-5400000">
                <a:off x="3209" y="1659"/>
                <a:ext cx="625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596" name="Freeform 1036"/>
              <p:cNvSpPr>
                <a:spLocks/>
              </p:cNvSpPr>
              <p:nvPr/>
            </p:nvSpPr>
            <p:spPr bwMode="ltGray">
              <a:xfrm rot="-5400000">
                <a:off x="2870" y="1658"/>
                <a:ext cx="625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597" name="Freeform 1037"/>
              <p:cNvSpPr>
                <a:spLocks/>
              </p:cNvSpPr>
              <p:nvPr/>
            </p:nvSpPr>
            <p:spPr bwMode="ltGray">
              <a:xfrm rot="-5400000">
                <a:off x="1828" y="1745"/>
                <a:ext cx="625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598" name="Freeform 1038"/>
              <p:cNvSpPr>
                <a:spLocks/>
              </p:cNvSpPr>
              <p:nvPr/>
            </p:nvSpPr>
            <p:spPr bwMode="ltGray">
              <a:xfrm rot="-5400000">
                <a:off x="2551" y="1726"/>
                <a:ext cx="625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599" name="Freeform 1039"/>
              <p:cNvSpPr>
                <a:spLocks/>
              </p:cNvSpPr>
              <p:nvPr/>
            </p:nvSpPr>
            <p:spPr bwMode="ltGray">
              <a:xfrm rot="-5400000">
                <a:off x="2328" y="1692"/>
                <a:ext cx="625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600" name="Freeform 1040"/>
              <p:cNvSpPr>
                <a:spLocks/>
              </p:cNvSpPr>
              <p:nvPr/>
            </p:nvSpPr>
            <p:spPr bwMode="ltGray">
              <a:xfrm rot="-5400000">
                <a:off x="2041" y="1720"/>
                <a:ext cx="635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601" name="Freeform 1041"/>
              <p:cNvSpPr>
                <a:spLocks/>
              </p:cNvSpPr>
              <p:nvPr/>
            </p:nvSpPr>
            <p:spPr bwMode="ltGray">
              <a:xfrm rot="-5400000">
                <a:off x="4076" y="1666"/>
                <a:ext cx="625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602" name="Freeform 1042"/>
              <p:cNvSpPr>
                <a:spLocks/>
              </p:cNvSpPr>
              <p:nvPr/>
            </p:nvSpPr>
            <p:spPr bwMode="ltGray">
              <a:xfrm rot="-5400000">
                <a:off x="3736" y="1665"/>
                <a:ext cx="625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603" name="Freeform 1043"/>
              <p:cNvSpPr>
                <a:spLocks/>
              </p:cNvSpPr>
              <p:nvPr/>
            </p:nvSpPr>
            <p:spPr bwMode="ltGray">
              <a:xfrm rot="-5400000">
                <a:off x="4582" y="1742"/>
                <a:ext cx="625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604" name="Freeform 1044"/>
              <p:cNvSpPr>
                <a:spLocks/>
              </p:cNvSpPr>
              <p:nvPr/>
            </p:nvSpPr>
            <p:spPr bwMode="ltGray">
              <a:xfrm>
                <a:off x="5468" y="1557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605" name="Freeform 1045"/>
              <p:cNvSpPr>
                <a:spLocks/>
              </p:cNvSpPr>
              <p:nvPr/>
            </p:nvSpPr>
            <p:spPr bwMode="ltGray">
              <a:xfrm rot="-5400000">
                <a:off x="5082" y="1689"/>
                <a:ext cx="625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606" name="Freeform 1046"/>
              <p:cNvSpPr>
                <a:spLocks/>
              </p:cNvSpPr>
              <p:nvPr/>
            </p:nvSpPr>
            <p:spPr bwMode="ltGray">
              <a:xfrm rot="-5400000">
                <a:off x="4794" y="1713"/>
                <a:ext cx="635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7607" name="Freeform 1047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608" name="Freeform 1048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195" name="Rectangle 1049"/>
          <p:cNvSpPr>
            <a:spLocks noGrp="1" noChangeArrowheads="1"/>
          </p:cNvSpPr>
          <p:nvPr>
            <p:ph type="title"/>
          </p:nvPr>
        </p:nvSpPr>
        <p:spPr bwMode="auto">
          <a:xfrm>
            <a:off x="879475" y="6096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196" name="Rectangle 10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9475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7611" name="Rectangle 105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8763000"/>
            <a:ext cx="1428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80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Viol_oh5/02/00</a:t>
            </a:r>
            <a:endParaRPr lang="en-US" sz="1400"/>
          </a:p>
        </p:txBody>
      </p:sp>
      <p:sp>
        <p:nvSpPr>
          <p:cNvPr id="67613" name="Rectangle 105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578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fld id="{D9EBF9B1-AF09-4F48-966E-354D007C3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Viol_oh5/02/00</a:t>
            </a:r>
            <a:endParaRPr lang="en-US" sz="140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6A8A38-2A2F-49A5-931D-F43CDDBA82A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781050" y="8210550"/>
            <a:ext cx="1428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2628900" y="8210550"/>
            <a:ext cx="2171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12700" y="3200400"/>
            <a:ext cx="68453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Ctr="1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altLang="en-US" sz="3200" b="1">
                <a:latin typeface="Arial" charset="0"/>
              </a:rPr>
              <a:t>Building A Safe Workplace:</a:t>
            </a:r>
            <a:br>
              <a:rPr lang="en-US" altLang="en-US" sz="3200" b="1">
                <a:latin typeface="Arial" charset="0"/>
              </a:rPr>
            </a:br>
            <a:r>
              <a:rPr lang="en-US" altLang="en-US" sz="3200" b="1">
                <a:latin typeface="Arial" charset="0"/>
              </a:rPr>
              <a:t>Preventing Workplace</a:t>
            </a:r>
          </a:p>
          <a:p>
            <a:pPr algn="ctr"/>
            <a:r>
              <a:rPr lang="en-US" altLang="en-US" sz="3200" b="1">
                <a:latin typeface="Arial" charset="0"/>
              </a:rPr>
              <a:t> Violence</a:t>
            </a:r>
          </a:p>
          <a:p>
            <a:pPr algn="ctr"/>
            <a:r>
              <a:rPr lang="en-US" altLang="en-US" i="1">
                <a:latin typeface="Arial" charset="0"/>
              </a:rPr>
              <a:t>Reference Manual for Supervisors</a:t>
            </a:r>
            <a:br>
              <a:rPr lang="en-US" altLang="en-US" i="1">
                <a:latin typeface="Arial" charset="0"/>
              </a:rPr>
            </a:br>
            <a:endParaRPr lang="en-US" altLang="en-US" i="1">
              <a:latin typeface="Arial" charset="0"/>
            </a:endParaRPr>
          </a:p>
          <a:p>
            <a:pPr algn="ctr"/>
            <a:r>
              <a:rPr lang="en-US" altLang="en-US" sz="3200" b="1">
                <a:latin typeface="Arial" charset="0"/>
              </a:rPr>
              <a:t/>
            </a:r>
            <a:br>
              <a:rPr lang="en-US" altLang="en-US" sz="3200" b="1">
                <a:latin typeface="Arial" charset="0"/>
              </a:rPr>
            </a:br>
            <a:r>
              <a:rPr lang="en-US" altLang="en-US" sz="3200" b="1">
                <a:latin typeface="Arial" charset="0"/>
              </a:rPr>
              <a:t/>
            </a:r>
            <a:br>
              <a:rPr lang="en-US" altLang="en-US" sz="3200" b="1">
                <a:latin typeface="Arial" charset="0"/>
              </a:rPr>
            </a:br>
            <a:r>
              <a:rPr lang="en-US" altLang="en-US" sz="3200" b="1">
                <a:solidFill>
                  <a:schemeClr val="tx2"/>
                </a:solidFill>
                <a:latin typeface="Arial" charset="0"/>
              </a:rPr>
              <a:t/>
            </a:r>
            <a:br>
              <a:rPr lang="en-US" altLang="en-US" sz="3200" b="1">
                <a:solidFill>
                  <a:schemeClr val="tx2"/>
                </a:solidFill>
                <a:latin typeface="Arial" charset="0"/>
              </a:rPr>
            </a:br>
            <a:endParaRPr lang="en-US" altLang="en-US" sz="32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247" name="Line 5"/>
          <p:cNvSpPr>
            <a:spLocks noChangeShapeType="1"/>
          </p:cNvSpPr>
          <p:nvPr/>
        </p:nvSpPr>
        <p:spPr bwMode="auto">
          <a:xfrm>
            <a:off x="577850" y="1219200"/>
            <a:ext cx="57086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48" name="Group 6"/>
          <p:cNvGrpSpPr>
            <a:grpSpLocks/>
          </p:cNvGrpSpPr>
          <p:nvPr/>
        </p:nvGrpSpPr>
        <p:grpSpPr bwMode="auto">
          <a:xfrm>
            <a:off x="406400" y="5715000"/>
            <a:ext cx="6451600" cy="1670050"/>
            <a:chOff x="150" y="4182"/>
            <a:chExt cx="4064" cy="1052"/>
          </a:xfrm>
        </p:grpSpPr>
        <p:sp>
          <p:nvSpPr>
            <p:cNvPr id="10251" name="Rectangle 7"/>
            <p:cNvSpPr>
              <a:spLocks noChangeArrowheads="1"/>
            </p:cNvSpPr>
            <p:nvPr/>
          </p:nvSpPr>
          <p:spPr bwMode="auto">
            <a:xfrm>
              <a:off x="150" y="4182"/>
              <a:ext cx="4064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altLang="en-US" sz="1800">
                  <a:latin typeface="Arial" charset="0"/>
                </a:rPr>
                <a:t>Cooperatively Developed By</a:t>
              </a:r>
            </a:p>
          </p:txBody>
        </p:sp>
        <p:pic>
          <p:nvPicPr>
            <p:cNvPr id="10252" name="Picture 8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6" y="4440"/>
              <a:ext cx="1984" cy="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685800" y="8610600"/>
            <a:ext cx="58356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752600" y="7543800"/>
            <a:ext cx="3905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altLang="en-US" sz="1800">
                <a:latin typeface="Arial" charset="0"/>
              </a:rPr>
              <a:t>and</a:t>
            </a:r>
          </a:p>
          <a:p>
            <a:pPr algn="ctr"/>
            <a:r>
              <a:rPr lang="en-US" altLang="en-US" sz="1800" i="1">
                <a:latin typeface="Arial" charset="0"/>
              </a:rPr>
              <a:t>The Commonwealth of Pennsylvania</a:t>
            </a: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Viol_oh5/02/00</a:t>
            </a:r>
            <a:endParaRPr lang="en-US" sz="140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E0F63-4303-4CEA-932F-BC114A63A09B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781050" y="8210550"/>
            <a:ext cx="1428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2628900" y="8210550"/>
            <a:ext cx="2171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838200" y="381000"/>
            <a:ext cx="6019800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3200" b="1">
                <a:latin typeface="Arial" charset="0"/>
              </a:rPr>
              <a:t>The Importance of </a:t>
            </a:r>
            <a:br>
              <a:rPr lang="en-US" altLang="en-US" sz="3200" b="1">
                <a:latin typeface="Arial" charset="0"/>
              </a:rPr>
            </a:br>
            <a:r>
              <a:rPr lang="en-US" altLang="en-US" sz="3200" b="1">
                <a:latin typeface="Arial" charset="0"/>
              </a:rPr>
              <a:t>Reporting Incidents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838200" y="2438400"/>
            <a:ext cx="6019800" cy="557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altLang="en-US" sz="2000" b="1" i="1">
                <a:latin typeface="Arial" charset="0"/>
              </a:rPr>
              <a:t> All occurrences of workplace</a:t>
            </a:r>
          </a:p>
          <a:p>
            <a:pPr algn="ctr"/>
            <a:r>
              <a:rPr lang="en-US" altLang="en-US" sz="2000" b="1" i="1">
                <a:latin typeface="Arial" charset="0"/>
              </a:rPr>
              <a:t> violence  must be reported</a:t>
            </a:r>
          </a:p>
          <a:p>
            <a:pPr algn="ctr"/>
            <a:r>
              <a:rPr lang="en-US" altLang="en-US" sz="2000" b="1" i="1">
                <a:latin typeface="Arial" charset="0"/>
              </a:rPr>
              <a:t>to your supervisor as soon as possible.</a:t>
            </a:r>
          </a:p>
          <a:p>
            <a:pPr algn="ctr"/>
            <a:endParaRPr lang="en-US" altLang="en-US" sz="2000" b="1" i="1">
              <a:latin typeface="Arial" charset="0"/>
            </a:endParaRPr>
          </a:p>
          <a:p>
            <a:pPr algn="ctr"/>
            <a:endParaRPr lang="en-US" altLang="en-US" sz="2000" b="1" i="1">
              <a:latin typeface="Arial" charset="0"/>
            </a:endParaRPr>
          </a:p>
          <a:p>
            <a:pPr algn="ctr"/>
            <a:r>
              <a:rPr lang="en-US" altLang="en-US" sz="2000" b="1" i="1">
                <a:latin typeface="Arial" charset="0"/>
              </a:rPr>
              <a:t>Use the Reporting Data Sheet for Incidents of Workplace Violence.</a:t>
            </a:r>
          </a:p>
          <a:p>
            <a:pPr algn="ctr"/>
            <a:endParaRPr lang="en-US" altLang="en-US" sz="2000" b="1" i="1">
              <a:latin typeface="Arial" charset="0"/>
            </a:endParaRPr>
          </a:p>
          <a:p>
            <a:pPr algn="ctr"/>
            <a:endParaRPr lang="en-US" altLang="en-US" sz="2000" b="1" i="1">
              <a:latin typeface="Arial" charset="0"/>
            </a:endParaRPr>
          </a:p>
          <a:p>
            <a:pPr algn="ctr"/>
            <a:r>
              <a:rPr lang="en-US" altLang="en-US" sz="2000" b="1" i="1">
                <a:latin typeface="Arial" charset="0"/>
              </a:rPr>
              <a:t>Where available reports may</a:t>
            </a:r>
          </a:p>
          <a:p>
            <a:pPr algn="ctr"/>
            <a:r>
              <a:rPr lang="en-US" altLang="en-US" sz="2000" b="1" i="1">
                <a:latin typeface="Arial" charset="0"/>
              </a:rPr>
              <a:t>be made electronically.</a:t>
            </a:r>
          </a:p>
          <a:p>
            <a:pPr algn="ctr"/>
            <a:endParaRPr lang="en-US" altLang="en-US" sz="2000" b="1" i="1">
              <a:latin typeface="Arial" charset="0"/>
            </a:endParaRPr>
          </a:p>
          <a:p>
            <a:pPr algn="ctr"/>
            <a:endParaRPr lang="en-US" altLang="en-US" sz="2000" b="1" i="1">
              <a:latin typeface="Arial" charset="0"/>
            </a:endParaRPr>
          </a:p>
          <a:p>
            <a:pPr algn="ctr"/>
            <a:r>
              <a:rPr lang="en-US" altLang="en-US" sz="2000" b="1" i="1">
                <a:latin typeface="Arial" charset="0"/>
              </a:rPr>
              <a:t>Any report made in good faith</a:t>
            </a:r>
          </a:p>
          <a:p>
            <a:pPr algn="ctr"/>
            <a:r>
              <a:rPr lang="en-US" altLang="en-US" sz="2000" b="1" i="1">
                <a:latin typeface="Arial" charset="0"/>
              </a:rPr>
              <a:t> will be accepted.</a:t>
            </a:r>
          </a:p>
          <a:p>
            <a:pPr algn="ctr"/>
            <a:endParaRPr lang="en-US" altLang="en-US" sz="2000" b="1" i="1">
              <a:latin typeface="Arial" charset="0"/>
            </a:endParaRPr>
          </a:p>
          <a:p>
            <a:pPr algn="ctr"/>
            <a:endParaRPr lang="en-US" altLang="en-US" sz="2000" b="1" i="1">
              <a:latin typeface="Arial" charset="0"/>
            </a:endParaRPr>
          </a:p>
          <a:p>
            <a:pPr algn="ctr"/>
            <a:r>
              <a:rPr lang="en-US" altLang="en-US" sz="2000" b="1">
                <a:latin typeface="Arial" charset="0"/>
              </a:rPr>
              <a:t>	</a:t>
            </a:r>
          </a:p>
        </p:txBody>
      </p:sp>
      <p:sp>
        <p:nvSpPr>
          <p:cNvPr id="17416" name="Line 6"/>
          <p:cNvSpPr>
            <a:spLocks noChangeShapeType="1"/>
          </p:cNvSpPr>
          <p:nvPr/>
        </p:nvSpPr>
        <p:spPr bwMode="auto">
          <a:xfrm>
            <a:off x="765175" y="1524000"/>
            <a:ext cx="54800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7417" name="Picture 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663" y="76200"/>
            <a:ext cx="1928812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Viol_oh5/02/00</a:t>
            </a:r>
            <a:endParaRPr lang="en-US" sz="140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7375D1-C218-4E22-B268-B56942E9E3E6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3077" name="Rectangle 2051"/>
          <p:cNvSpPr>
            <a:spLocks noChangeArrowheads="1"/>
          </p:cNvSpPr>
          <p:nvPr/>
        </p:nvSpPr>
        <p:spPr bwMode="auto">
          <a:xfrm>
            <a:off x="781050" y="8210550"/>
            <a:ext cx="1428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3078" name="Rectangle 2052"/>
          <p:cNvSpPr>
            <a:spLocks noChangeArrowheads="1"/>
          </p:cNvSpPr>
          <p:nvPr/>
        </p:nvSpPr>
        <p:spPr bwMode="auto">
          <a:xfrm>
            <a:off x="2628900" y="8210550"/>
            <a:ext cx="2171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3079" name="Rectangle 2053"/>
          <p:cNvSpPr>
            <a:spLocks noChangeArrowheads="1"/>
          </p:cNvSpPr>
          <p:nvPr/>
        </p:nvSpPr>
        <p:spPr bwMode="auto">
          <a:xfrm>
            <a:off x="838200" y="381000"/>
            <a:ext cx="6019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 sz="3200" b="1">
              <a:latin typeface="Arial" charset="0"/>
            </a:endParaRPr>
          </a:p>
        </p:txBody>
      </p:sp>
      <p:sp>
        <p:nvSpPr>
          <p:cNvPr id="3080" name="Line 2055"/>
          <p:cNvSpPr>
            <a:spLocks noChangeShapeType="1"/>
          </p:cNvSpPr>
          <p:nvPr/>
        </p:nvSpPr>
        <p:spPr bwMode="auto">
          <a:xfrm>
            <a:off x="765175" y="1524000"/>
            <a:ext cx="54800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Text Box 2057"/>
          <p:cNvSpPr txBox="1">
            <a:spLocks noChangeArrowheads="1"/>
          </p:cNvSpPr>
          <p:nvPr/>
        </p:nvSpPr>
        <p:spPr bwMode="auto">
          <a:xfrm>
            <a:off x="898525" y="244475"/>
            <a:ext cx="32496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3200" b="1">
                <a:latin typeface="Arial" charset="0"/>
              </a:rPr>
              <a:t>Documentation </a:t>
            </a:r>
          </a:p>
          <a:p>
            <a:r>
              <a:rPr lang="en-US" altLang="en-US" sz="3200" b="1">
                <a:latin typeface="Arial" charset="0"/>
              </a:rPr>
              <a:t>Checklist</a:t>
            </a:r>
          </a:p>
        </p:txBody>
      </p:sp>
      <p:graphicFrame>
        <p:nvGraphicFramePr>
          <p:cNvPr id="3074" name="Object 2048"/>
          <p:cNvGraphicFramePr>
            <a:graphicFrameLocks noChangeAspect="1"/>
          </p:cNvGraphicFramePr>
          <p:nvPr/>
        </p:nvGraphicFramePr>
        <p:xfrm>
          <a:off x="4857750" y="304800"/>
          <a:ext cx="137795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Clip" r:id="rId3" imgW="1587960" imgH="1755360" progId="MS_ClipArt_Gallery.2">
                  <p:embed/>
                </p:oleObj>
              </mc:Choice>
              <mc:Fallback>
                <p:oleObj name="Clip" r:id="rId3" imgW="1587960" imgH="1755360" progId="MS_ClipArt_Gallery.2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0" y="304800"/>
                        <a:ext cx="137795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2060"/>
          <p:cNvSpPr txBox="1">
            <a:spLocks noChangeArrowheads="1"/>
          </p:cNvSpPr>
          <p:nvPr/>
        </p:nvSpPr>
        <p:spPr bwMode="auto">
          <a:xfrm>
            <a:off x="593725" y="1712913"/>
            <a:ext cx="629285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Arial" charset="0"/>
              </a:rPr>
              <a:t>Documentation should include specifics to</a:t>
            </a:r>
          </a:p>
          <a:p>
            <a:r>
              <a:rPr lang="en-US" altLang="en-US" sz="1800">
                <a:latin typeface="Arial" charset="0"/>
              </a:rPr>
              <a:t>describe a particular incident or an employee’s inappropriate</a:t>
            </a:r>
          </a:p>
          <a:p>
            <a:r>
              <a:rPr lang="en-US" altLang="en-US" sz="1800">
                <a:latin typeface="Arial" charset="0"/>
              </a:rPr>
              <a:t>behavior.  When preparing your documentation, it may be </a:t>
            </a:r>
          </a:p>
          <a:p>
            <a:r>
              <a:rPr lang="en-US" altLang="en-US" sz="1800">
                <a:latin typeface="Arial" charset="0"/>
              </a:rPr>
              <a:t>helpful to review the following checklist to ensure </a:t>
            </a:r>
          </a:p>
          <a:p>
            <a:r>
              <a:rPr lang="en-US" altLang="en-US" sz="1800">
                <a:latin typeface="Arial" charset="0"/>
              </a:rPr>
              <a:t>completeness and accuracy.  Select elements which apply.</a:t>
            </a:r>
          </a:p>
        </p:txBody>
      </p:sp>
      <p:sp>
        <p:nvSpPr>
          <p:cNvPr id="3083" name="Text Box 2061"/>
          <p:cNvSpPr txBox="1">
            <a:spLocks noChangeArrowheads="1"/>
          </p:cNvSpPr>
          <p:nvPr/>
        </p:nvSpPr>
        <p:spPr bwMode="auto">
          <a:xfrm>
            <a:off x="304800" y="3325813"/>
            <a:ext cx="6553200" cy="519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400">
                <a:latin typeface="Arial" charset="0"/>
              </a:rPr>
              <a:t>___Did you record the documentation promptly, while your memory was </a:t>
            </a:r>
          </a:p>
          <a:p>
            <a:r>
              <a:rPr lang="en-US" altLang="en-US" sz="1400">
                <a:latin typeface="Arial" charset="0"/>
              </a:rPr>
              <a:t>      still fresh?</a:t>
            </a:r>
          </a:p>
          <a:p>
            <a:endParaRPr lang="en-US" altLang="en-US" sz="1400">
              <a:latin typeface="Arial" charset="0"/>
            </a:endParaRPr>
          </a:p>
          <a:p>
            <a:r>
              <a:rPr lang="en-US" altLang="en-US" sz="1400">
                <a:latin typeface="Arial" charset="0"/>
              </a:rPr>
              <a:t>___Have you indicated the date, time, and location of the incident(s) </a:t>
            </a:r>
          </a:p>
          <a:p>
            <a:r>
              <a:rPr lang="en-US" altLang="en-US" sz="1400">
                <a:latin typeface="Arial" charset="0"/>
              </a:rPr>
              <a:t>      documented?</a:t>
            </a:r>
          </a:p>
          <a:p>
            <a:endParaRPr lang="en-US" altLang="en-US" sz="1400">
              <a:latin typeface="Arial" charset="0"/>
            </a:endParaRPr>
          </a:p>
          <a:p>
            <a:r>
              <a:rPr lang="en-US" altLang="en-US" sz="1400">
                <a:latin typeface="Arial" charset="0"/>
              </a:rPr>
              <a:t>___Did you record the action taken or the behavior exhibited?</a:t>
            </a:r>
          </a:p>
          <a:p>
            <a:endParaRPr lang="en-US" altLang="en-US" sz="1400">
              <a:latin typeface="Arial" charset="0"/>
            </a:endParaRPr>
          </a:p>
          <a:p>
            <a:r>
              <a:rPr lang="en-US" altLang="en-US" sz="1400">
                <a:latin typeface="Arial" charset="0"/>
              </a:rPr>
              <a:t>___Did you indicate the person(s) or work products involved?</a:t>
            </a:r>
          </a:p>
          <a:p>
            <a:endParaRPr lang="en-US" altLang="en-US" sz="1400">
              <a:latin typeface="Arial" charset="0"/>
            </a:endParaRPr>
          </a:p>
          <a:p>
            <a:r>
              <a:rPr lang="en-US" altLang="en-US" sz="1400">
                <a:latin typeface="Arial" charset="0"/>
              </a:rPr>
              <a:t>___Have you listed the specific performance standards violated </a:t>
            </a:r>
          </a:p>
          <a:p>
            <a:r>
              <a:rPr lang="en-US" altLang="en-US" sz="1400">
                <a:latin typeface="Arial" charset="0"/>
              </a:rPr>
              <a:t>      or exceeded?</a:t>
            </a:r>
          </a:p>
          <a:p>
            <a:endParaRPr lang="en-US" altLang="en-US" sz="1400">
              <a:latin typeface="Arial" charset="0"/>
            </a:endParaRPr>
          </a:p>
          <a:p>
            <a:r>
              <a:rPr lang="en-US" altLang="en-US" sz="1400">
                <a:latin typeface="Arial" charset="0"/>
              </a:rPr>
              <a:t>___Did you record the consequences of the action or behavior on the</a:t>
            </a:r>
          </a:p>
          <a:p>
            <a:r>
              <a:rPr lang="en-US" altLang="en-US" sz="1400">
                <a:latin typeface="Arial" charset="0"/>
              </a:rPr>
              <a:t>      employee’s total work performance and/or operation of the work</a:t>
            </a:r>
          </a:p>
          <a:p>
            <a:r>
              <a:rPr lang="en-US" altLang="en-US" sz="1400">
                <a:latin typeface="Arial" charset="0"/>
              </a:rPr>
              <a:t>      unit?</a:t>
            </a:r>
          </a:p>
          <a:p>
            <a:endParaRPr lang="en-US" altLang="en-US" sz="1400">
              <a:latin typeface="Arial" charset="0"/>
            </a:endParaRPr>
          </a:p>
          <a:p>
            <a:r>
              <a:rPr lang="en-US" altLang="en-US" sz="1400">
                <a:latin typeface="Arial" charset="0"/>
              </a:rPr>
              <a:t>___Have you been objective, recording observations and not</a:t>
            </a:r>
          </a:p>
          <a:p>
            <a:r>
              <a:rPr lang="en-US" altLang="en-US" sz="1400">
                <a:latin typeface="Arial" charset="0"/>
              </a:rPr>
              <a:t>      impressions?</a:t>
            </a:r>
          </a:p>
          <a:p>
            <a:endParaRPr lang="en-US" altLang="en-US" sz="1400">
              <a:latin typeface="Arial" charset="0"/>
            </a:endParaRPr>
          </a:p>
          <a:p>
            <a:r>
              <a:rPr lang="en-US" altLang="en-US" sz="1400">
                <a:latin typeface="Arial" charset="0"/>
              </a:rPr>
              <a:t>___Did you indicate your response to the action of  the employee’s behavior?</a:t>
            </a:r>
          </a:p>
          <a:p>
            <a:endParaRPr lang="en-US" altLang="en-US" sz="1400">
              <a:latin typeface="Arial" charset="0"/>
            </a:endParaRPr>
          </a:p>
          <a:p>
            <a:r>
              <a:rPr lang="en-US" altLang="en-US" sz="1400">
                <a:latin typeface="Arial" charset="0"/>
              </a:rPr>
              <a:t>___Did you indicate the employee’s reaction to your efforts to modify his/her </a:t>
            </a:r>
          </a:p>
          <a:p>
            <a:r>
              <a:rPr lang="en-US" altLang="en-US" sz="1400">
                <a:latin typeface="Arial" charset="0"/>
              </a:rPr>
              <a:t>      behavior?</a:t>
            </a:r>
            <a:endParaRPr lang="en-US" altLang="en-US" sz="1600">
              <a:latin typeface="Arial" charset="0"/>
            </a:endParaRPr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Viol_oh5/02/00</a:t>
            </a:r>
            <a:endParaRPr lang="en-US" sz="140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5F06A8D-36CA-4FF8-9E42-7301D183FE18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101" name="Rectangle 2051"/>
          <p:cNvSpPr>
            <a:spLocks noChangeArrowheads="1"/>
          </p:cNvSpPr>
          <p:nvPr/>
        </p:nvSpPr>
        <p:spPr bwMode="auto">
          <a:xfrm>
            <a:off x="376238" y="233363"/>
            <a:ext cx="6113462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3200">
                <a:latin typeface="Arial" charset="0"/>
              </a:rPr>
              <a:t>Workplace Violence Coordinator/</a:t>
            </a:r>
          </a:p>
          <a:p>
            <a:r>
              <a:rPr lang="en-US" altLang="en-US" sz="3200">
                <a:latin typeface="Arial" charset="0"/>
              </a:rPr>
              <a:t>Response Team</a:t>
            </a:r>
          </a:p>
        </p:txBody>
      </p:sp>
      <p:sp>
        <p:nvSpPr>
          <p:cNvPr id="4102" name="Rectangle 2052"/>
          <p:cNvSpPr>
            <a:spLocks noChangeArrowheads="1"/>
          </p:cNvSpPr>
          <p:nvPr/>
        </p:nvSpPr>
        <p:spPr bwMode="auto">
          <a:xfrm>
            <a:off x="533400" y="1752600"/>
            <a:ext cx="6110288" cy="717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600" b="1" u="sng">
                <a:latin typeface="Arial" charset="0"/>
              </a:rPr>
              <a:t>Purpose:</a:t>
            </a:r>
          </a:p>
          <a:p>
            <a:endParaRPr lang="en-US" altLang="en-US" sz="1600">
              <a:latin typeface="Arial" charset="0"/>
            </a:endParaRPr>
          </a:p>
          <a:p>
            <a:r>
              <a:rPr lang="en-US" altLang="en-US" sz="1600">
                <a:latin typeface="Arial" charset="0"/>
              </a:rPr>
              <a:t>	1.  Assess the vulnerability to workplace violence.</a:t>
            </a:r>
          </a:p>
          <a:p>
            <a:r>
              <a:rPr lang="en-US" altLang="en-US" sz="1600">
                <a:latin typeface="Arial" charset="0"/>
              </a:rPr>
              <a:t>	2.  Reach agreement on preventive actions to be taken.</a:t>
            </a:r>
          </a:p>
          <a:p>
            <a:r>
              <a:rPr lang="en-US" altLang="en-US" sz="1600">
                <a:latin typeface="Arial" charset="0"/>
              </a:rPr>
              <a:t>	3.  Implement plans for responding to acts of violence.</a:t>
            </a:r>
          </a:p>
          <a:p>
            <a:r>
              <a:rPr lang="en-US" altLang="en-US" sz="1600">
                <a:latin typeface="Arial" charset="0"/>
              </a:rPr>
              <a:t>	4.  Recommend/ implement related training programs.</a:t>
            </a:r>
          </a:p>
          <a:p>
            <a:r>
              <a:rPr lang="en-US" altLang="en-US" sz="1600">
                <a:latin typeface="Arial" charset="0"/>
              </a:rPr>
              <a:t>	5.  Implement plans for responding to acts of violence</a:t>
            </a:r>
          </a:p>
          <a:p>
            <a:pPr lvl="4">
              <a:buFontTx/>
              <a:buChar char="•"/>
            </a:pPr>
            <a:r>
              <a:rPr lang="en-US" altLang="en-US" sz="1600">
                <a:latin typeface="Arial" charset="0"/>
              </a:rPr>
              <a:t> Establish telephone teams.</a:t>
            </a:r>
          </a:p>
          <a:p>
            <a:pPr lvl="4">
              <a:buFontTx/>
              <a:buChar char="•"/>
            </a:pPr>
            <a:r>
              <a:rPr lang="en-US" altLang="en-US" sz="1600">
                <a:latin typeface="Arial" charset="0"/>
              </a:rPr>
              <a:t> Develop an emergency evacuation plan</a:t>
            </a:r>
          </a:p>
          <a:p>
            <a:pPr lvl="4">
              <a:buFontTx/>
              <a:buChar char="•"/>
            </a:pPr>
            <a:r>
              <a:rPr lang="en-US" altLang="en-US" sz="1600">
                <a:latin typeface="Arial" charset="0"/>
              </a:rPr>
              <a:t> Establish a second source of communication</a:t>
            </a:r>
          </a:p>
          <a:p>
            <a:pPr lvl="4">
              <a:buFontTx/>
              <a:buChar char="•"/>
            </a:pPr>
            <a:r>
              <a:rPr lang="en-US" altLang="en-US" sz="1600">
                <a:latin typeface="Arial" charset="0"/>
              </a:rPr>
              <a:t> Assign personnel to assist in calming witnesses</a:t>
            </a:r>
          </a:p>
          <a:p>
            <a:pPr lvl="4">
              <a:buFontTx/>
              <a:buChar char="•"/>
            </a:pPr>
            <a:r>
              <a:rPr lang="en-US" altLang="en-US" sz="1600">
                <a:latin typeface="Arial" charset="0"/>
              </a:rPr>
              <a:t> Increase security measures</a:t>
            </a:r>
          </a:p>
          <a:p>
            <a:pPr lvl="4">
              <a:buFontTx/>
              <a:buChar char="•"/>
            </a:pPr>
            <a:r>
              <a:rPr lang="en-US" altLang="en-US" sz="1600">
                <a:latin typeface="Arial" charset="0"/>
              </a:rPr>
              <a:t> Keep employees informed</a:t>
            </a:r>
          </a:p>
          <a:p>
            <a:r>
              <a:rPr lang="en-US" altLang="en-US" sz="1600">
                <a:latin typeface="Arial" charset="0"/>
              </a:rPr>
              <a:t>	</a:t>
            </a:r>
          </a:p>
          <a:p>
            <a:r>
              <a:rPr lang="en-US" altLang="en-US" sz="1600" b="1" u="sng">
                <a:latin typeface="Arial" charset="0"/>
              </a:rPr>
              <a:t>Suggested Team Membership</a:t>
            </a:r>
            <a:r>
              <a:rPr lang="en-US" altLang="en-US" sz="1600" b="1">
                <a:latin typeface="Arial" charset="0"/>
              </a:rPr>
              <a:t>:</a:t>
            </a:r>
            <a:endParaRPr lang="en-US" altLang="en-US" sz="1600">
              <a:latin typeface="Arial" charset="0"/>
            </a:endParaRPr>
          </a:p>
          <a:p>
            <a:endParaRPr lang="en-US" altLang="en-US" sz="1600">
              <a:latin typeface="Arial" charset="0"/>
            </a:endParaRPr>
          </a:p>
          <a:p>
            <a:pPr>
              <a:buFontTx/>
              <a:buChar char="•"/>
            </a:pPr>
            <a:r>
              <a:rPr lang="en-US" altLang="en-US" sz="1600">
                <a:latin typeface="Arial" charset="0"/>
              </a:rPr>
              <a:t>Senior Site Manager</a:t>
            </a:r>
          </a:p>
          <a:p>
            <a:pPr>
              <a:buFontTx/>
              <a:buChar char="•"/>
            </a:pPr>
            <a:r>
              <a:rPr lang="en-US" altLang="en-US" sz="1600">
                <a:latin typeface="Arial" charset="0"/>
              </a:rPr>
              <a:t>Human Resource Personnel</a:t>
            </a:r>
          </a:p>
          <a:p>
            <a:pPr>
              <a:buFontTx/>
              <a:buChar char="•"/>
            </a:pPr>
            <a:r>
              <a:rPr lang="en-US" altLang="en-US" sz="1600">
                <a:latin typeface="Arial" charset="0"/>
              </a:rPr>
              <a:t>Legal Counsel</a:t>
            </a:r>
          </a:p>
          <a:p>
            <a:pPr>
              <a:buFontTx/>
              <a:buChar char="•"/>
            </a:pPr>
            <a:r>
              <a:rPr lang="en-US" altLang="en-US" sz="1600">
                <a:latin typeface="Arial" charset="0"/>
              </a:rPr>
              <a:t>Security/ Safety Professional</a:t>
            </a:r>
          </a:p>
          <a:p>
            <a:pPr>
              <a:buFontTx/>
              <a:buChar char="•"/>
            </a:pPr>
            <a:r>
              <a:rPr lang="en-US" altLang="en-US" sz="1600">
                <a:latin typeface="Arial" charset="0"/>
              </a:rPr>
              <a:t>Psychologist</a:t>
            </a:r>
          </a:p>
          <a:p>
            <a:pPr>
              <a:buFontTx/>
              <a:buChar char="•"/>
            </a:pPr>
            <a:r>
              <a:rPr lang="en-US" altLang="en-US" sz="1600">
                <a:latin typeface="Arial" charset="0"/>
              </a:rPr>
              <a:t>SEAP Professional</a:t>
            </a:r>
          </a:p>
          <a:p>
            <a:pPr>
              <a:buFontTx/>
              <a:buChar char="•"/>
            </a:pPr>
            <a:r>
              <a:rPr lang="en-US" altLang="en-US" sz="1600">
                <a:latin typeface="Arial" charset="0"/>
              </a:rPr>
              <a:t>Medical/ Health Professional</a:t>
            </a:r>
          </a:p>
          <a:p>
            <a:pPr>
              <a:buFontTx/>
              <a:buChar char="•"/>
            </a:pPr>
            <a:r>
              <a:rPr lang="en-US" altLang="en-US" sz="1600">
                <a:latin typeface="Arial" charset="0"/>
              </a:rPr>
              <a:t>Law Enforcement</a:t>
            </a:r>
          </a:p>
          <a:p>
            <a:pPr>
              <a:buFontTx/>
              <a:buChar char="•"/>
            </a:pPr>
            <a:r>
              <a:rPr lang="en-US" altLang="en-US" sz="1600">
                <a:latin typeface="Arial" charset="0"/>
              </a:rPr>
              <a:t>Union and/ or Employee Representative	</a:t>
            </a:r>
          </a:p>
          <a:p>
            <a:r>
              <a:rPr lang="en-US" altLang="en-US" sz="1600">
                <a:latin typeface="Arial" charset="0"/>
              </a:rPr>
              <a:t>	</a:t>
            </a:r>
          </a:p>
          <a:p>
            <a:r>
              <a:rPr lang="en-US" altLang="en-US" sz="1600">
                <a:latin typeface="Arial" charset="0"/>
              </a:rPr>
              <a:t>	</a:t>
            </a:r>
          </a:p>
        </p:txBody>
      </p:sp>
      <p:graphicFrame>
        <p:nvGraphicFramePr>
          <p:cNvPr id="4098" name="Object 2048">
            <a:hlinkClick r:id="" action="ppaction://ole?verb=0"/>
          </p:cNvPr>
          <p:cNvGraphicFramePr>
            <a:graphicFrameLocks/>
          </p:cNvGraphicFramePr>
          <p:nvPr/>
        </p:nvGraphicFramePr>
        <p:xfrm>
          <a:off x="3733800" y="5562600"/>
          <a:ext cx="2941638" cy="184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Clip" r:id="rId3" imgW="2939760" imgH="1841400" progId="MS_ClipArt_Gallery.2">
                  <p:embed/>
                </p:oleObj>
              </mc:Choice>
              <mc:Fallback>
                <p:oleObj name="Clip" r:id="rId3" imgW="2939760" imgH="1841400" progId="MS_ClipArt_Gallery.2">
                  <p:embed/>
                  <p:pic>
                    <p:nvPicPr>
                      <p:cNvPr id="0" name="Object 204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562600"/>
                        <a:ext cx="2941638" cy="184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Line 2054"/>
          <p:cNvSpPr>
            <a:spLocks noChangeShapeType="1"/>
          </p:cNvSpPr>
          <p:nvPr/>
        </p:nvSpPr>
        <p:spPr bwMode="auto">
          <a:xfrm>
            <a:off x="685800" y="1371600"/>
            <a:ext cx="54800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Viol_oh5/02/00</a:t>
            </a:r>
            <a:endParaRPr lang="en-US" sz="140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660EC2-C66B-4EFD-B2EB-83E0B6F15F7E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781050" y="8210550"/>
            <a:ext cx="1428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2628900" y="8210550"/>
            <a:ext cx="2171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5127" name="Rectangle 4"/>
          <p:cNvSpPr>
            <a:spLocks noChangeArrowheads="1"/>
          </p:cNvSpPr>
          <p:nvPr/>
        </p:nvSpPr>
        <p:spPr bwMode="auto">
          <a:xfrm>
            <a:off x="914400" y="609600"/>
            <a:ext cx="2862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3200" b="1">
                <a:latin typeface="Arial" charset="0"/>
              </a:rPr>
              <a:t>Taking Action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2000250" y="2670175"/>
            <a:ext cx="3436938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2000" b="1">
                <a:latin typeface="Arial" charset="0"/>
              </a:rPr>
              <a:t>Getting help</a:t>
            </a:r>
          </a:p>
          <a:p>
            <a:endParaRPr lang="en-US" altLang="en-US" sz="2000" b="1">
              <a:latin typeface="Arial" charset="0"/>
            </a:endParaRPr>
          </a:p>
          <a:p>
            <a:r>
              <a:rPr lang="en-US" altLang="en-US" sz="2000" b="1">
                <a:latin typeface="Arial" charset="0"/>
              </a:rPr>
              <a:t>Communication Issues</a:t>
            </a:r>
          </a:p>
          <a:p>
            <a:endParaRPr lang="en-US" altLang="en-US" sz="2000" b="1">
              <a:latin typeface="Arial" charset="0"/>
            </a:endParaRPr>
          </a:p>
          <a:p>
            <a:r>
              <a:rPr lang="en-US" altLang="en-US" sz="2000" b="1">
                <a:latin typeface="Arial" charset="0"/>
              </a:rPr>
              <a:t>Legal Issues</a:t>
            </a:r>
          </a:p>
          <a:p>
            <a:endParaRPr lang="en-US" altLang="en-US" sz="2000" b="1">
              <a:latin typeface="Arial" charset="0"/>
            </a:endParaRPr>
          </a:p>
          <a:p>
            <a:r>
              <a:rPr lang="en-US" altLang="en-US" sz="2000" b="1">
                <a:latin typeface="Arial" charset="0"/>
              </a:rPr>
              <a:t>Media Interaction</a:t>
            </a:r>
          </a:p>
          <a:p>
            <a:endParaRPr lang="en-US" altLang="en-US" sz="2000" b="1">
              <a:latin typeface="Arial" charset="0"/>
            </a:endParaRPr>
          </a:p>
          <a:p>
            <a:r>
              <a:rPr lang="en-US" altLang="en-US" sz="2000" b="1">
                <a:latin typeface="Arial" charset="0"/>
              </a:rPr>
              <a:t>Maintaining Safety &amp; Order</a:t>
            </a:r>
          </a:p>
          <a:p>
            <a:endParaRPr lang="en-US" altLang="en-US" sz="2000" b="1">
              <a:latin typeface="Arial" charset="0"/>
            </a:endParaRPr>
          </a:p>
          <a:p>
            <a:pPr eaLnBrk="1" hangingPunct="1"/>
            <a:endParaRPr lang="en-US" altLang="en-US" sz="2000" b="1">
              <a:latin typeface="Arial" charset="0"/>
            </a:endParaRPr>
          </a:p>
        </p:txBody>
      </p:sp>
      <p:sp>
        <p:nvSpPr>
          <p:cNvPr id="5129" name="Rectangle 6"/>
          <p:cNvSpPr>
            <a:spLocks noChangeArrowheads="1"/>
          </p:cNvSpPr>
          <p:nvPr/>
        </p:nvSpPr>
        <p:spPr bwMode="auto">
          <a:xfrm>
            <a:off x="52388" y="1708150"/>
            <a:ext cx="667385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2000">
                <a:latin typeface="Arial" charset="0"/>
              </a:rPr>
              <a:t>          </a:t>
            </a:r>
            <a:r>
              <a:rPr lang="en-US" altLang="en-US" sz="2000" b="1">
                <a:latin typeface="Arial" charset="0"/>
              </a:rPr>
              <a:t>As a part of their function, the Workplace </a:t>
            </a:r>
          </a:p>
          <a:p>
            <a:r>
              <a:rPr lang="en-US" altLang="en-US" sz="2000" b="1">
                <a:latin typeface="Arial" charset="0"/>
              </a:rPr>
              <a:t>          Violence Coordinator will activate pre-designed </a:t>
            </a:r>
          </a:p>
          <a:p>
            <a:r>
              <a:rPr lang="en-US" altLang="en-US" sz="2000" b="1">
                <a:latin typeface="Arial" charset="0"/>
              </a:rPr>
              <a:t>          plans and procedures for:</a:t>
            </a:r>
          </a:p>
        </p:txBody>
      </p:sp>
      <p:graphicFrame>
        <p:nvGraphicFramePr>
          <p:cNvPr id="5122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1774825" y="5613400"/>
          <a:ext cx="3636963" cy="310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Clip" r:id="rId4" imgW="3635280" imgH="3101760" progId="MS_ClipArt_Gallery.2">
                  <p:embed/>
                </p:oleObj>
              </mc:Choice>
              <mc:Fallback>
                <p:oleObj name="Clip" r:id="rId4" imgW="3635280" imgH="3101760" progId="MS_ClipArt_Gallery.2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5613400"/>
                        <a:ext cx="3636963" cy="310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" name="Line 8"/>
          <p:cNvSpPr>
            <a:spLocks noChangeShapeType="1"/>
          </p:cNvSpPr>
          <p:nvPr/>
        </p:nvSpPr>
        <p:spPr bwMode="auto">
          <a:xfrm>
            <a:off x="730250" y="1447800"/>
            <a:ext cx="53276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Viol_oh5/02/00</a:t>
            </a:r>
            <a:endParaRPr lang="en-US" sz="140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68B13-48D5-4122-8BA8-5A1E2F9D206F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781050" y="8210550"/>
            <a:ext cx="1428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2628900" y="8210550"/>
            <a:ext cx="2171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595313" y="147638"/>
            <a:ext cx="484505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3200" b="1">
                <a:latin typeface="Arial" charset="0"/>
              </a:rPr>
              <a:t>Responding to a Threat:</a:t>
            </a:r>
          </a:p>
          <a:p>
            <a:r>
              <a:rPr lang="en-US" altLang="en-US" sz="3200" b="1">
                <a:latin typeface="Arial" charset="0"/>
              </a:rPr>
              <a:t>Threat Assessment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1295400"/>
            <a:ext cx="6605588" cy="709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2000" b="1">
                <a:latin typeface="Arial" charset="0"/>
              </a:rPr>
              <a:t>           The Workplace Violence Coordinator will, in </a:t>
            </a:r>
          </a:p>
          <a:p>
            <a:r>
              <a:rPr lang="en-US" altLang="en-US" sz="2000" b="1">
                <a:latin typeface="Arial" charset="0"/>
              </a:rPr>
              <a:t>           accordance with agency policy:</a:t>
            </a:r>
          </a:p>
          <a:p>
            <a:endParaRPr lang="en-US" altLang="en-US" sz="2000" b="1">
              <a:latin typeface="Arial" charset="0"/>
            </a:endParaRPr>
          </a:p>
          <a:p>
            <a:r>
              <a:rPr lang="en-US" altLang="en-US" sz="2000" b="1">
                <a:latin typeface="Arial" charset="0"/>
              </a:rPr>
              <a:t>	1.  Activate the Threat Assessment Team (if</a:t>
            </a:r>
          </a:p>
          <a:p>
            <a:r>
              <a:rPr lang="en-US" altLang="en-US" sz="2000" b="1">
                <a:latin typeface="Arial" charset="0"/>
              </a:rPr>
              <a:t>                  available).</a:t>
            </a:r>
          </a:p>
          <a:p>
            <a:r>
              <a:rPr lang="en-US" altLang="en-US" sz="2000" b="1">
                <a:latin typeface="Arial" charset="0"/>
              </a:rPr>
              <a:t>	</a:t>
            </a:r>
          </a:p>
          <a:p>
            <a:r>
              <a:rPr lang="en-US" altLang="en-US" sz="2000" b="1">
                <a:latin typeface="Arial" charset="0"/>
              </a:rPr>
              <a:t>	2.  Confirm incident.</a:t>
            </a:r>
          </a:p>
          <a:p>
            <a:r>
              <a:rPr lang="en-US" altLang="en-US" sz="2000" b="1">
                <a:latin typeface="Arial" charset="0"/>
              </a:rPr>
              <a:t>	</a:t>
            </a:r>
          </a:p>
          <a:p>
            <a:r>
              <a:rPr lang="en-US" altLang="en-US" sz="2000" b="1">
                <a:latin typeface="Arial" charset="0"/>
              </a:rPr>
              <a:t>	3.  Interview witnesses.</a:t>
            </a:r>
          </a:p>
          <a:p>
            <a:endParaRPr lang="en-US" altLang="en-US" sz="2000" b="1">
              <a:latin typeface="Arial" charset="0"/>
            </a:endParaRPr>
          </a:p>
          <a:p>
            <a:r>
              <a:rPr lang="en-US" altLang="en-US" sz="2000" b="1">
                <a:latin typeface="Arial" charset="0"/>
              </a:rPr>
              <a:t>	4.  Interview manager/ supervisor,co-workers.</a:t>
            </a:r>
          </a:p>
          <a:p>
            <a:endParaRPr lang="en-US" altLang="en-US" sz="2000" b="1">
              <a:latin typeface="Arial" charset="0"/>
            </a:endParaRPr>
          </a:p>
          <a:p>
            <a:r>
              <a:rPr lang="en-US" altLang="en-US" sz="2000" b="1">
                <a:latin typeface="Arial" charset="0"/>
              </a:rPr>
              <a:t>	5.  Check personnel file.</a:t>
            </a:r>
          </a:p>
          <a:p>
            <a:endParaRPr lang="en-US" altLang="en-US" sz="2000" b="1">
              <a:latin typeface="Arial" charset="0"/>
            </a:endParaRPr>
          </a:p>
          <a:p>
            <a:r>
              <a:rPr lang="en-US" altLang="en-US" sz="2000" b="1">
                <a:latin typeface="Arial" charset="0"/>
              </a:rPr>
              <a:t>	6.  Call law enforcement/ security.</a:t>
            </a:r>
          </a:p>
          <a:p>
            <a:endParaRPr lang="en-US" altLang="en-US" sz="2000" b="1">
              <a:latin typeface="Arial" charset="0"/>
            </a:endParaRPr>
          </a:p>
          <a:p>
            <a:r>
              <a:rPr lang="en-US" altLang="en-US" sz="2000" b="1">
                <a:latin typeface="Arial" charset="0"/>
              </a:rPr>
              <a:t>	7.  Involve SEAP.</a:t>
            </a:r>
          </a:p>
          <a:p>
            <a:endParaRPr lang="en-US" altLang="en-US" sz="2000" b="1">
              <a:latin typeface="Arial" charset="0"/>
            </a:endParaRPr>
          </a:p>
          <a:p>
            <a:r>
              <a:rPr lang="en-US" altLang="en-US" sz="2000" b="1">
                <a:latin typeface="Arial" charset="0"/>
              </a:rPr>
              <a:t>	8.  Interview the threat maker.  </a:t>
            </a:r>
          </a:p>
          <a:p>
            <a:endParaRPr lang="en-US" altLang="en-US" sz="2000" b="1">
              <a:latin typeface="Arial" charset="0"/>
            </a:endParaRPr>
          </a:p>
          <a:p>
            <a:r>
              <a:rPr lang="en-US" altLang="en-US" sz="2000" b="1">
                <a:latin typeface="Arial" charset="0"/>
              </a:rPr>
              <a:t>	9.  Inform target.</a:t>
            </a:r>
          </a:p>
          <a:p>
            <a:endParaRPr lang="en-US" altLang="en-US" sz="2000" b="1">
              <a:latin typeface="Arial" charset="0"/>
            </a:endParaRPr>
          </a:p>
          <a:p>
            <a:r>
              <a:rPr lang="en-US" altLang="en-US" sz="2000" b="1">
                <a:latin typeface="Arial" charset="0"/>
              </a:rPr>
              <a:t>           10.  Activate response plan.</a:t>
            </a:r>
          </a:p>
        </p:txBody>
      </p:sp>
      <p:sp>
        <p:nvSpPr>
          <p:cNvPr id="18440" name="Line 6"/>
          <p:cNvSpPr>
            <a:spLocks noChangeShapeType="1"/>
          </p:cNvSpPr>
          <p:nvPr/>
        </p:nvSpPr>
        <p:spPr bwMode="auto">
          <a:xfrm>
            <a:off x="654050" y="1219200"/>
            <a:ext cx="54800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8441" name="Picture 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7905750"/>
            <a:ext cx="278447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Viol_oh5/02/00</a:t>
            </a:r>
            <a:endParaRPr lang="en-US" sz="1400"/>
          </a:p>
        </p:txBody>
      </p:sp>
      <p:sp>
        <p:nvSpPr>
          <p:cNvPr id="51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AD3C29-F977-4B78-B9BA-D9BE4C88150B}" type="slidenum">
              <a:rPr lang="en-US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6146" name="Object 6144"/>
          <p:cNvGraphicFramePr>
            <a:graphicFrameLocks noChangeAspect="1"/>
          </p:cNvGraphicFramePr>
          <p:nvPr/>
        </p:nvGraphicFramePr>
        <p:xfrm>
          <a:off x="2514600" y="5638800"/>
          <a:ext cx="2895600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Clip" r:id="rId3" imgW="1847520" imgH="1056600" progId="MS_ClipArt_Gallery.2">
                  <p:embed/>
                </p:oleObj>
              </mc:Choice>
              <mc:Fallback>
                <p:oleObj name="Clip" r:id="rId3" imgW="1847520" imgH="1056600" progId="MS_ClipArt_Gallery.2">
                  <p:embed/>
                  <p:pic>
                    <p:nvPicPr>
                      <p:cNvPr id="0" name="Object 6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638800"/>
                        <a:ext cx="2895600" cy="165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Rectangle 6148"/>
          <p:cNvSpPr>
            <a:spLocks noChangeArrowheads="1"/>
          </p:cNvSpPr>
          <p:nvPr/>
        </p:nvSpPr>
        <p:spPr bwMode="auto">
          <a:xfrm>
            <a:off x="2590800" y="1600200"/>
            <a:ext cx="1447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6150" name="Rectangle 6149"/>
          <p:cNvSpPr>
            <a:spLocks noChangeArrowheads="1"/>
          </p:cNvSpPr>
          <p:nvPr/>
        </p:nvSpPr>
        <p:spPr bwMode="auto">
          <a:xfrm>
            <a:off x="2667000" y="2362200"/>
            <a:ext cx="1905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6151" name="Rectangle 6150"/>
          <p:cNvSpPr>
            <a:spLocks noChangeArrowheads="1"/>
          </p:cNvSpPr>
          <p:nvPr/>
        </p:nvSpPr>
        <p:spPr bwMode="auto">
          <a:xfrm>
            <a:off x="304800" y="2286000"/>
            <a:ext cx="1600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6152" name="Rectangle 6151"/>
          <p:cNvSpPr>
            <a:spLocks noChangeArrowheads="1"/>
          </p:cNvSpPr>
          <p:nvPr/>
        </p:nvSpPr>
        <p:spPr bwMode="auto">
          <a:xfrm>
            <a:off x="5257800" y="2133600"/>
            <a:ext cx="990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6153" name="Rectangle 6152"/>
          <p:cNvSpPr>
            <a:spLocks noChangeArrowheads="1"/>
          </p:cNvSpPr>
          <p:nvPr/>
        </p:nvSpPr>
        <p:spPr bwMode="auto">
          <a:xfrm>
            <a:off x="4876800" y="2971800"/>
            <a:ext cx="1066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6154" name="Rectangle 6153"/>
          <p:cNvSpPr>
            <a:spLocks noChangeArrowheads="1"/>
          </p:cNvSpPr>
          <p:nvPr/>
        </p:nvSpPr>
        <p:spPr bwMode="auto">
          <a:xfrm>
            <a:off x="4572000" y="3429000"/>
            <a:ext cx="17526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6155" name="Rectangle 6154"/>
          <p:cNvSpPr>
            <a:spLocks noChangeArrowheads="1"/>
          </p:cNvSpPr>
          <p:nvPr/>
        </p:nvSpPr>
        <p:spPr bwMode="auto">
          <a:xfrm>
            <a:off x="381000" y="6324600"/>
            <a:ext cx="2895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6156" name="Rectangle 6155"/>
          <p:cNvSpPr>
            <a:spLocks noChangeArrowheads="1"/>
          </p:cNvSpPr>
          <p:nvPr/>
        </p:nvSpPr>
        <p:spPr bwMode="auto">
          <a:xfrm>
            <a:off x="304800" y="5181600"/>
            <a:ext cx="2971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6157" name="Rectangle 6156"/>
          <p:cNvSpPr>
            <a:spLocks noChangeArrowheads="1"/>
          </p:cNvSpPr>
          <p:nvPr/>
        </p:nvSpPr>
        <p:spPr bwMode="auto">
          <a:xfrm>
            <a:off x="304800" y="4495800"/>
            <a:ext cx="2971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6158" name="Rectangle 6157"/>
          <p:cNvSpPr>
            <a:spLocks noChangeArrowheads="1"/>
          </p:cNvSpPr>
          <p:nvPr/>
        </p:nvSpPr>
        <p:spPr bwMode="auto">
          <a:xfrm>
            <a:off x="228600" y="7239000"/>
            <a:ext cx="3048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6159" name="Rectangle 6158"/>
          <p:cNvSpPr>
            <a:spLocks noChangeArrowheads="1"/>
          </p:cNvSpPr>
          <p:nvPr/>
        </p:nvSpPr>
        <p:spPr bwMode="auto">
          <a:xfrm>
            <a:off x="4572000" y="4495800"/>
            <a:ext cx="1752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6160" name="Rectangle 6159"/>
          <p:cNvSpPr>
            <a:spLocks noChangeArrowheads="1"/>
          </p:cNvSpPr>
          <p:nvPr/>
        </p:nvSpPr>
        <p:spPr bwMode="auto">
          <a:xfrm>
            <a:off x="5486400" y="58674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6161" name="Rectangle 6160"/>
          <p:cNvSpPr>
            <a:spLocks noChangeArrowheads="1"/>
          </p:cNvSpPr>
          <p:nvPr/>
        </p:nvSpPr>
        <p:spPr bwMode="auto">
          <a:xfrm>
            <a:off x="1371600" y="8305800"/>
            <a:ext cx="685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6162" name="Text Box 6161"/>
          <p:cNvSpPr txBox="1">
            <a:spLocks noChangeArrowheads="1"/>
          </p:cNvSpPr>
          <p:nvPr/>
        </p:nvSpPr>
        <p:spPr bwMode="auto">
          <a:xfrm>
            <a:off x="2743200" y="1676400"/>
            <a:ext cx="10334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000">
                <a:latin typeface="Arial" charset="0"/>
              </a:rPr>
              <a:t>Incident occurs</a:t>
            </a:r>
          </a:p>
        </p:txBody>
      </p:sp>
      <p:sp>
        <p:nvSpPr>
          <p:cNvPr id="6163" name="Text Box 6162"/>
          <p:cNvSpPr txBox="1">
            <a:spLocks noChangeArrowheads="1"/>
          </p:cNvSpPr>
          <p:nvPr/>
        </p:nvSpPr>
        <p:spPr bwMode="auto">
          <a:xfrm>
            <a:off x="304800" y="2286000"/>
            <a:ext cx="17113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000">
                <a:latin typeface="Arial" charset="0"/>
              </a:rPr>
              <a:t>Treat as emergency. </a:t>
            </a:r>
          </a:p>
          <a:p>
            <a:r>
              <a:rPr lang="en-US" altLang="en-US" sz="1000">
                <a:latin typeface="Arial" charset="0"/>
              </a:rPr>
              <a:t>Notify security, then</a:t>
            </a:r>
          </a:p>
          <a:p>
            <a:r>
              <a:rPr lang="en-US" altLang="en-US" sz="1000">
                <a:latin typeface="Arial" charset="0"/>
              </a:rPr>
              <a:t>Personnel, management</a:t>
            </a:r>
          </a:p>
        </p:txBody>
      </p:sp>
      <p:sp>
        <p:nvSpPr>
          <p:cNvPr id="6164" name="Text Box 6163"/>
          <p:cNvSpPr txBox="1">
            <a:spLocks noChangeArrowheads="1"/>
          </p:cNvSpPr>
          <p:nvPr/>
        </p:nvSpPr>
        <p:spPr bwMode="auto">
          <a:xfrm>
            <a:off x="2590800" y="2362200"/>
            <a:ext cx="20177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000">
                <a:latin typeface="Arial" charset="0"/>
              </a:rPr>
              <a:t>Violence Coordinator(VC) and/or</a:t>
            </a:r>
          </a:p>
          <a:p>
            <a:r>
              <a:rPr lang="en-US" altLang="en-US" sz="1000">
                <a:latin typeface="Arial" charset="0"/>
              </a:rPr>
              <a:t>Supervisor assess whether life</a:t>
            </a:r>
          </a:p>
          <a:p>
            <a:r>
              <a:rPr lang="en-US" altLang="en-US" sz="1000">
                <a:latin typeface="Arial" charset="0"/>
              </a:rPr>
              <a:t>threatening</a:t>
            </a:r>
          </a:p>
        </p:txBody>
      </p:sp>
      <p:sp>
        <p:nvSpPr>
          <p:cNvPr id="6165" name="Text Box 6164"/>
          <p:cNvSpPr txBox="1">
            <a:spLocks noChangeArrowheads="1"/>
          </p:cNvSpPr>
          <p:nvPr/>
        </p:nvSpPr>
        <p:spPr bwMode="auto">
          <a:xfrm>
            <a:off x="5334000" y="2209800"/>
            <a:ext cx="78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000">
                <a:latin typeface="Arial" charset="0"/>
              </a:rPr>
              <a:t>Notify</a:t>
            </a:r>
          </a:p>
          <a:p>
            <a:r>
              <a:rPr lang="en-US" altLang="en-US" sz="1000">
                <a:latin typeface="Arial" charset="0"/>
              </a:rPr>
              <a:t> Personnel</a:t>
            </a:r>
          </a:p>
        </p:txBody>
      </p:sp>
      <p:sp>
        <p:nvSpPr>
          <p:cNvPr id="6166" name="Line 6165"/>
          <p:cNvSpPr>
            <a:spLocks noChangeShapeType="1"/>
          </p:cNvSpPr>
          <p:nvPr/>
        </p:nvSpPr>
        <p:spPr bwMode="auto">
          <a:xfrm flipH="1">
            <a:off x="2057400" y="2819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Line 6166"/>
          <p:cNvSpPr>
            <a:spLocks noChangeShapeType="1"/>
          </p:cNvSpPr>
          <p:nvPr/>
        </p:nvSpPr>
        <p:spPr bwMode="auto">
          <a:xfrm>
            <a:off x="46482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Text Box 6167"/>
          <p:cNvSpPr txBox="1">
            <a:spLocks noChangeArrowheads="1"/>
          </p:cNvSpPr>
          <p:nvPr/>
        </p:nvSpPr>
        <p:spPr bwMode="auto">
          <a:xfrm>
            <a:off x="2133600" y="2590800"/>
            <a:ext cx="488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200" b="1">
                <a:latin typeface="Arial" charset="0"/>
              </a:rPr>
              <a:t>YES</a:t>
            </a:r>
            <a:endParaRPr lang="en-US" altLang="en-US" sz="1200">
              <a:latin typeface="Arial" charset="0"/>
            </a:endParaRPr>
          </a:p>
        </p:txBody>
      </p:sp>
      <p:sp>
        <p:nvSpPr>
          <p:cNvPr id="6169" name="Text Box 6168"/>
          <p:cNvSpPr txBox="1">
            <a:spLocks noChangeArrowheads="1"/>
          </p:cNvSpPr>
          <p:nvPr/>
        </p:nvSpPr>
        <p:spPr bwMode="auto">
          <a:xfrm>
            <a:off x="4572000" y="2362200"/>
            <a:ext cx="412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200" b="1">
                <a:latin typeface="Arial" charset="0"/>
              </a:rPr>
              <a:t>NO</a:t>
            </a:r>
          </a:p>
        </p:txBody>
      </p:sp>
      <p:sp>
        <p:nvSpPr>
          <p:cNvPr id="6170" name="Text Box 6169"/>
          <p:cNvSpPr txBox="1">
            <a:spLocks noChangeArrowheads="1"/>
          </p:cNvSpPr>
          <p:nvPr/>
        </p:nvSpPr>
        <p:spPr bwMode="auto">
          <a:xfrm>
            <a:off x="5029200" y="3048000"/>
            <a:ext cx="8715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000">
                <a:latin typeface="Arial" charset="0"/>
              </a:rPr>
              <a:t>Gather facts</a:t>
            </a:r>
          </a:p>
        </p:txBody>
      </p:sp>
      <p:sp>
        <p:nvSpPr>
          <p:cNvPr id="6171" name="Text Box 6170"/>
          <p:cNvSpPr txBox="1">
            <a:spLocks noChangeArrowheads="1"/>
          </p:cNvSpPr>
          <p:nvPr/>
        </p:nvSpPr>
        <p:spPr bwMode="auto">
          <a:xfrm>
            <a:off x="304800" y="4495800"/>
            <a:ext cx="2547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000">
                <a:latin typeface="Arial" charset="0"/>
              </a:rPr>
              <a:t>Expand assessment team to include legal,</a:t>
            </a:r>
          </a:p>
          <a:p>
            <a:r>
              <a:rPr lang="en-US" altLang="en-US" sz="1000">
                <a:latin typeface="Arial" charset="0"/>
              </a:rPr>
              <a:t>Medical, others, as needed</a:t>
            </a:r>
          </a:p>
        </p:txBody>
      </p:sp>
      <p:sp>
        <p:nvSpPr>
          <p:cNvPr id="6172" name="Text Box 6171"/>
          <p:cNvSpPr txBox="1">
            <a:spLocks noChangeArrowheads="1"/>
          </p:cNvSpPr>
          <p:nvPr/>
        </p:nvSpPr>
        <p:spPr bwMode="auto">
          <a:xfrm>
            <a:off x="381000" y="5181600"/>
            <a:ext cx="2971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000">
                <a:latin typeface="Arial" charset="0"/>
              </a:rPr>
              <a:t>Develop initial action plan(e.g, determine security </a:t>
            </a:r>
          </a:p>
          <a:p>
            <a:r>
              <a:rPr lang="en-US" altLang="en-US" sz="1000">
                <a:latin typeface="Arial" charset="0"/>
              </a:rPr>
              <a:t>matters, “duty to warn”, plan for confrontation of </a:t>
            </a:r>
          </a:p>
          <a:p>
            <a:r>
              <a:rPr lang="en-US" altLang="en-US" sz="1000">
                <a:latin typeface="Arial" charset="0"/>
              </a:rPr>
              <a:t>employee, suspension issues, medical evaluation</a:t>
            </a:r>
          </a:p>
          <a:p>
            <a:r>
              <a:rPr lang="en-US" altLang="en-US" sz="1000">
                <a:latin typeface="Arial" charset="0"/>
              </a:rPr>
              <a:t>needs</a:t>
            </a:r>
          </a:p>
        </p:txBody>
      </p:sp>
      <p:sp>
        <p:nvSpPr>
          <p:cNvPr id="6173" name="Text Box 6172"/>
          <p:cNvSpPr txBox="1">
            <a:spLocks noChangeArrowheads="1"/>
          </p:cNvSpPr>
          <p:nvPr/>
        </p:nvSpPr>
        <p:spPr bwMode="auto">
          <a:xfrm>
            <a:off x="609600" y="6477000"/>
            <a:ext cx="2344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000">
                <a:latin typeface="Arial" charset="0"/>
              </a:rPr>
              <a:t>Conduct more thorough investigations;</a:t>
            </a:r>
          </a:p>
          <a:p>
            <a:r>
              <a:rPr lang="en-US" altLang="en-US" sz="1000">
                <a:latin typeface="Arial" charset="0"/>
              </a:rPr>
              <a:t>interview witnesses, co-workers</a:t>
            </a:r>
          </a:p>
        </p:txBody>
      </p:sp>
      <p:sp>
        <p:nvSpPr>
          <p:cNvPr id="6174" name="Text Box 6173"/>
          <p:cNvSpPr txBox="1">
            <a:spLocks noChangeArrowheads="1"/>
          </p:cNvSpPr>
          <p:nvPr/>
        </p:nvSpPr>
        <p:spPr bwMode="auto">
          <a:xfrm>
            <a:off x="228600" y="7239000"/>
            <a:ext cx="3505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000">
                <a:latin typeface="Arial" charset="0"/>
              </a:rPr>
              <a:t>Assessment team to review all of the facts and</a:t>
            </a:r>
          </a:p>
          <a:p>
            <a:r>
              <a:rPr lang="en-US" altLang="en-US" sz="1000">
                <a:latin typeface="Arial" charset="0"/>
              </a:rPr>
              <a:t>develop a long term action plan addressing</a:t>
            </a:r>
          </a:p>
          <a:p>
            <a:r>
              <a:rPr lang="en-US" altLang="en-US" sz="1000">
                <a:latin typeface="Arial" charset="0"/>
              </a:rPr>
              <a:t>disciplinary action, security needs, management </a:t>
            </a:r>
          </a:p>
          <a:p>
            <a:r>
              <a:rPr lang="en-US" altLang="en-US" sz="1000">
                <a:latin typeface="Arial" charset="0"/>
              </a:rPr>
              <a:t>changes, return to work plan, prevention issues, etc.</a:t>
            </a:r>
          </a:p>
        </p:txBody>
      </p:sp>
      <p:sp>
        <p:nvSpPr>
          <p:cNvPr id="6175" name="Text Box 6174"/>
          <p:cNvSpPr txBox="1">
            <a:spLocks noChangeArrowheads="1"/>
          </p:cNvSpPr>
          <p:nvPr/>
        </p:nvSpPr>
        <p:spPr bwMode="auto">
          <a:xfrm>
            <a:off x="1371600" y="8305800"/>
            <a:ext cx="5921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000">
                <a:latin typeface="Arial" charset="0"/>
              </a:rPr>
              <a:t>Debrief</a:t>
            </a:r>
          </a:p>
        </p:txBody>
      </p:sp>
      <p:sp>
        <p:nvSpPr>
          <p:cNvPr id="6176" name="Line 6175"/>
          <p:cNvSpPr>
            <a:spLocks noChangeShapeType="1"/>
          </p:cNvSpPr>
          <p:nvPr/>
        </p:nvSpPr>
        <p:spPr bwMode="auto">
          <a:xfrm>
            <a:off x="1828800" y="5867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Line 6176"/>
          <p:cNvSpPr>
            <a:spLocks noChangeShapeType="1"/>
          </p:cNvSpPr>
          <p:nvPr/>
        </p:nvSpPr>
        <p:spPr bwMode="auto">
          <a:xfrm>
            <a:off x="1828800" y="693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Line 6177"/>
          <p:cNvSpPr>
            <a:spLocks noChangeShapeType="1"/>
          </p:cNvSpPr>
          <p:nvPr/>
        </p:nvSpPr>
        <p:spPr bwMode="auto">
          <a:xfrm>
            <a:off x="1752600" y="800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Text Box 6178"/>
          <p:cNvSpPr txBox="1">
            <a:spLocks noChangeArrowheads="1"/>
          </p:cNvSpPr>
          <p:nvPr/>
        </p:nvSpPr>
        <p:spPr bwMode="auto">
          <a:xfrm>
            <a:off x="4572000" y="3429000"/>
            <a:ext cx="1905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000">
                <a:latin typeface="Arial" charset="0"/>
              </a:rPr>
              <a:t>Contact appropriate functions-</a:t>
            </a:r>
          </a:p>
          <a:p>
            <a:r>
              <a:rPr lang="en-US" altLang="en-US" sz="1000">
                <a:latin typeface="Arial" charset="0"/>
              </a:rPr>
              <a:t>security, violence coordinator, management, SEAP, others on a “need to know” basis</a:t>
            </a:r>
          </a:p>
        </p:txBody>
      </p:sp>
      <p:sp>
        <p:nvSpPr>
          <p:cNvPr id="6180" name="Text Box 6179"/>
          <p:cNvSpPr txBox="1">
            <a:spLocks noChangeArrowheads="1"/>
          </p:cNvSpPr>
          <p:nvPr/>
        </p:nvSpPr>
        <p:spPr bwMode="auto">
          <a:xfrm>
            <a:off x="4556125" y="4554538"/>
            <a:ext cx="17351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000">
                <a:latin typeface="Arial" charset="0"/>
              </a:rPr>
              <a:t>Assess whether reasonable</a:t>
            </a:r>
          </a:p>
          <a:p>
            <a:r>
              <a:rPr lang="en-US" altLang="en-US" sz="1000">
                <a:latin typeface="Arial" charset="0"/>
              </a:rPr>
              <a:t>validity is established to </a:t>
            </a:r>
          </a:p>
          <a:p>
            <a:r>
              <a:rPr lang="en-US" altLang="en-US" sz="1000">
                <a:latin typeface="Arial" charset="0"/>
              </a:rPr>
              <a:t>continue the investigation.</a:t>
            </a:r>
          </a:p>
        </p:txBody>
      </p:sp>
      <p:sp>
        <p:nvSpPr>
          <p:cNvPr id="6181" name="Text Box 6180"/>
          <p:cNvSpPr txBox="1">
            <a:spLocks noChangeArrowheads="1"/>
          </p:cNvSpPr>
          <p:nvPr/>
        </p:nvSpPr>
        <p:spPr bwMode="auto">
          <a:xfrm>
            <a:off x="5546725" y="6002338"/>
            <a:ext cx="731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000">
                <a:latin typeface="Arial" charset="0"/>
              </a:rPr>
              <a:t>Bring </a:t>
            </a:r>
          </a:p>
          <a:p>
            <a:r>
              <a:rPr lang="en-US" altLang="en-US" sz="1000">
                <a:latin typeface="Arial" charset="0"/>
              </a:rPr>
              <a:t>to closure</a:t>
            </a:r>
          </a:p>
        </p:txBody>
      </p:sp>
      <p:sp>
        <p:nvSpPr>
          <p:cNvPr id="6182" name="Line 6181"/>
          <p:cNvSpPr>
            <a:spLocks noChangeShapeType="1"/>
          </p:cNvSpPr>
          <p:nvPr/>
        </p:nvSpPr>
        <p:spPr bwMode="auto">
          <a:xfrm>
            <a:off x="5715000" y="5334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3" name="Line 6182"/>
          <p:cNvSpPr>
            <a:spLocks noChangeShapeType="1"/>
          </p:cNvSpPr>
          <p:nvPr/>
        </p:nvSpPr>
        <p:spPr bwMode="auto">
          <a:xfrm>
            <a:off x="54864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4" name="Line 6183"/>
          <p:cNvSpPr>
            <a:spLocks noChangeShapeType="1"/>
          </p:cNvSpPr>
          <p:nvPr/>
        </p:nvSpPr>
        <p:spPr bwMode="auto">
          <a:xfrm>
            <a:off x="54864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Line 6184"/>
          <p:cNvSpPr>
            <a:spLocks noChangeShapeType="1"/>
          </p:cNvSpPr>
          <p:nvPr/>
        </p:nvSpPr>
        <p:spPr bwMode="auto">
          <a:xfrm>
            <a:off x="5638800" y="2743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Line 6185"/>
          <p:cNvSpPr>
            <a:spLocks noChangeShapeType="1"/>
          </p:cNvSpPr>
          <p:nvPr/>
        </p:nvSpPr>
        <p:spPr bwMode="auto">
          <a:xfrm>
            <a:off x="11430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7" name="Line 6186"/>
          <p:cNvSpPr>
            <a:spLocks noChangeShapeType="1"/>
          </p:cNvSpPr>
          <p:nvPr/>
        </p:nvSpPr>
        <p:spPr bwMode="auto">
          <a:xfrm>
            <a:off x="1143000" y="31242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8" name="Line 6187"/>
          <p:cNvSpPr>
            <a:spLocks noChangeShapeType="1"/>
          </p:cNvSpPr>
          <p:nvPr/>
        </p:nvSpPr>
        <p:spPr bwMode="auto">
          <a:xfrm flipH="1">
            <a:off x="3352800" y="4572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9" name="Text Box 6188"/>
          <p:cNvSpPr txBox="1">
            <a:spLocks noChangeArrowheads="1"/>
          </p:cNvSpPr>
          <p:nvPr/>
        </p:nvSpPr>
        <p:spPr bwMode="auto">
          <a:xfrm>
            <a:off x="3657600" y="4267200"/>
            <a:ext cx="488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200" b="1">
                <a:latin typeface="Arial" charset="0"/>
              </a:rPr>
              <a:t>YES</a:t>
            </a:r>
          </a:p>
        </p:txBody>
      </p:sp>
      <p:sp>
        <p:nvSpPr>
          <p:cNvPr id="6190" name="Text Box 6189"/>
          <p:cNvSpPr txBox="1">
            <a:spLocks noChangeArrowheads="1"/>
          </p:cNvSpPr>
          <p:nvPr/>
        </p:nvSpPr>
        <p:spPr bwMode="auto">
          <a:xfrm>
            <a:off x="5699125" y="5443538"/>
            <a:ext cx="4127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200" b="1">
                <a:latin typeface="Arial" charset="0"/>
              </a:rPr>
              <a:t>NO</a:t>
            </a:r>
          </a:p>
        </p:txBody>
      </p:sp>
      <p:sp>
        <p:nvSpPr>
          <p:cNvPr id="6191" name="Text Box 6190"/>
          <p:cNvSpPr txBox="1">
            <a:spLocks noChangeArrowheads="1"/>
          </p:cNvSpPr>
          <p:nvPr/>
        </p:nvSpPr>
        <p:spPr bwMode="auto">
          <a:xfrm>
            <a:off x="3657600" y="7162800"/>
            <a:ext cx="29718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 sz="1200">
              <a:latin typeface="Arial" charset="0"/>
            </a:endParaRPr>
          </a:p>
          <a:p>
            <a:r>
              <a:rPr lang="en-US" altLang="en-US" sz="1200">
                <a:latin typeface="Arial" charset="0"/>
              </a:rPr>
              <a:t>            </a:t>
            </a:r>
            <a:r>
              <a:rPr lang="en-US" altLang="en-US" sz="1200" b="1" i="1">
                <a:latin typeface="Arial" charset="0"/>
              </a:rPr>
              <a:t>Remember:</a:t>
            </a:r>
          </a:p>
          <a:p>
            <a:endParaRPr lang="en-US" altLang="en-US" sz="1200" b="1" i="1">
              <a:latin typeface="Arial" charset="0"/>
            </a:endParaRPr>
          </a:p>
          <a:p>
            <a:pPr>
              <a:buFontTx/>
              <a:buChar char="•"/>
            </a:pPr>
            <a:r>
              <a:rPr lang="en-US" altLang="en-US" sz="1200" b="1" i="1">
                <a:latin typeface="Arial" charset="0"/>
              </a:rPr>
              <a:t>Clarify confidentiality and anonymity</a:t>
            </a:r>
          </a:p>
          <a:p>
            <a:r>
              <a:rPr lang="en-US" altLang="en-US" sz="1200" b="1" i="1">
                <a:latin typeface="Arial" charset="0"/>
              </a:rPr>
              <a:t> boundaries early</a:t>
            </a:r>
          </a:p>
          <a:p>
            <a:endParaRPr lang="en-US" altLang="en-US" sz="1200" b="1" i="1">
              <a:latin typeface="Arial" charset="0"/>
            </a:endParaRPr>
          </a:p>
          <a:p>
            <a:pPr>
              <a:buFontTx/>
              <a:buChar char="•"/>
            </a:pPr>
            <a:r>
              <a:rPr lang="en-US" altLang="en-US" sz="1200" b="1" i="1">
                <a:latin typeface="Arial" charset="0"/>
              </a:rPr>
              <a:t>Document everything in writing</a:t>
            </a:r>
          </a:p>
        </p:txBody>
      </p:sp>
      <p:sp>
        <p:nvSpPr>
          <p:cNvPr id="6192" name="Text Box 6191"/>
          <p:cNvSpPr txBox="1">
            <a:spLocks noChangeArrowheads="1"/>
          </p:cNvSpPr>
          <p:nvPr/>
        </p:nvSpPr>
        <p:spPr bwMode="auto">
          <a:xfrm>
            <a:off x="609600" y="609600"/>
            <a:ext cx="5551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3200">
                <a:latin typeface="Arial" charset="0"/>
              </a:rPr>
              <a:t>Threat of Violence Flow Chart</a:t>
            </a:r>
          </a:p>
        </p:txBody>
      </p:sp>
      <p:sp>
        <p:nvSpPr>
          <p:cNvPr id="6193" name="Line 6192"/>
          <p:cNvSpPr>
            <a:spLocks noChangeShapeType="1"/>
          </p:cNvSpPr>
          <p:nvPr/>
        </p:nvSpPr>
        <p:spPr bwMode="auto">
          <a:xfrm>
            <a:off x="1828800" y="4876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4" name="Line 6193"/>
          <p:cNvSpPr>
            <a:spLocks noChangeShapeType="1"/>
          </p:cNvSpPr>
          <p:nvPr/>
        </p:nvSpPr>
        <p:spPr bwMode="auto">
          <a:xfrm>
            <a:off x="3352800" y="198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5" name="Line 6194"/>
          <p:cNvSpPr>
            <a:spLocks noChangeShapeType="1"/>
          </p:cNvSpPr>
          <p:nvPr/>
        </p:nvSpPr>
        <p:spPr bwMode="auto">
          <a:xfrm>
            <a:off x="654050" y="1219200"/>
            <a:ext cx="54800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Viol_oh5/02/00</a:t>
            </a:r>
            <a:endParaRPr lang="en-US" sz="140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665B00-F274-4887-AFA0-A15A69D69C16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781050" y="8210550"/>
            <a:ext cx="1428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2628900" y="8210550"/>
            <a:ext cx="2171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457200" y="0"/>
            <a:ext cx="6400800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3200" b="1">
                <a:latin typeface="Arial" charset="0"/>
              </a:rPr>
              <a:t>How Trauma Affects Employees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909638" y="2133600"/>
            <a:ext cx="5413375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 sz="1600">
              <a:latin typeface="Arial" charset="0"/>
            </a:endParaRPr>
          </a:p>
          <a:p>
            <a:endParaRPr lang="en-US" altLang="en-US" sz="1600">
              <a:latin typeface="Arial" charset="0"/>
            </a:endParaRPr>
          </a:p>
          <a:p>
            <a:r>
              <a:rPr lang="en-US" altLang="en-US" b="1">
                <a:latin typeface="Arial" charset="0"/>
              </a:rPr>
              <a:t>Stage One:  	   </a:t>
            </a:r>
          </a:p>
          <a:p>
            <a:r>
              <a:rPr lang="en-US" altLang="en-US" b="1">
                <a:latin typeface="Arial" charset="0"/>
              </a:rPr>
              <a:t>	Emotional Reaction </a:t>
            </a:r>
          </a:p>
          <a:p>
            <a:endParaRPr lang="en-US" altLang="en-US">
              <a:latin typeface="Arial" charset="0"/>
            </a:endParaRPr>
          </a:p>
          <a:p>
            <a:endParaRPr lang="en-US" altLang="en-US">
              <a:latin typeface="Arial" charset="0"/>
            </a:endParaRPr>
          </a:p>
          <a:p>
            <a:r>
              <a:rPr lang="en-US" altLang="en-US" b="1">
                <a:latin typeface="Arial" charset="0"/>
              </a:rPr>
              <a:t>Stage Two:	 </a:t>
            </a:r>
          </a:p>
          <a:p>
            <a:r>
              <a:rPr lang="en-US" altLang="en-US" b="1">
                <a:latin typeface="Arial" charset="0"/>
              </a:rPr>
              <a:t>	  Impact</a:t>
            </a:r>
          </a:p>
          <a:p>
            <a:endParaRPr lang="en-US" altLang="en-US" b="1">
              <a:latin typeface="Arial" charset="0"/>
            </a:endParaRPr>
          </a:p>
          <a:p>
            <a:endParaRPr lang="en-US" altLang="en-US" b="1">
              <a:latin typeface="Arial" charset="0"/>
            </a:endParaRPr>
          </a:p>
          <a:p>
            <a:r>
              <a:rPr lang="en-US" altLang="en-US" b="1">
                <a:latin typeface="Arial" charset="0"/>
              </a:rPr>
              <a:t>Stage Three: </a:t>
            </a:r>
          </a:p>
          <a:p>
            <a:r>
              <a:rPr lang="en-US" altLang="en-US" b="1">
                <a:latin typeface="Arial" charset="0"/>
              </a:rPr>
              <a:t>	  Reconciliation </a:t>
            </a:r>
            <a:endParaRPr lang="en-US" altLang="en-US" sz="2000" b="1">
              <a:latin typeface="Arial" charset="0"/>
            </a:endParaRPr>
          </a:p>
          <a:p>
            <a:endParaRPr lang="en-US" altLang="en-US" sz="2000" b="1">
              <a:latin typeface="Arial" charset="0"/>
            </a:endParaRPr>
          </a:p>
          <a:p>
            <a:endParaRPr lang="en-US" altLang="en-US" sz="2000">
              <a:latin typeface="Arial" charset="0"/>
            </a:endParaRPr>
          </a:p>
          <a:p>
            <a:endParaRPr lang="en-US" altLang="en-US" sz="1600">
              <a:latin typeface="Arial" charset="0"/>
            </a:endParaRPr>
          </a:p>
          <a:p>
            <a:pPr eaLnBrk="1" hangingPunct="1"/>
            <a:endParaRPr lang="en-US" altLang="en-US" sz="1600">
              <a:latin typeface="Arial" charset="0"/>
            </a:endParaRPr>
          </a:p>
        </p:txBody>
      </p:sp>
      <p:sp>
        <p:nvSpPr>
          <p:cNvPr id="19464" name="Line 6"/>
          <p:cNvSpPr>
            <a:spLocks noChangeShapeType="1"/>
          </p:cNvSpPr>
          <p:nvPr/>
        </p:nvSpPr>
        <p:spPr bwMode="auto">
          <a:xfrm>
            <a:off x="577850" y="1447800"/>
            <a:ext cx="55562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9465" name="Picture 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6629400"/>
            <a:ext cx="27844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Viol_oh5/02/00</a:t>
            </a:r>
            <a:endParaRPr lang="en-US" sz="140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C6924A-69F6-468F-A983-C033FE125A3F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781050" y="8210550"/>
            <a:ext cx="1428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2628900" y="8210550"/>
            <a:ext cx="2171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7175" name="Rectangle 4"/>
          <p:cNvSpPr>
            <a:spLocks noChangeArrowheads="1"/>
          </p:cNvSpPr>
          <p:nvPr/>
        </p:nvSpPr>
        <p:spPr bwMode="auto">
          <a:xfrm>
            <a:off x="1143000" y="609600"/>
            <a:ext cx="525780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 sz="3200" b="1">
              <a:latin typeface="Arial" charset="0"/>
            </a:endParaRPr>
          </a:p>
          <a:p>
            <a:endParaRPr lang="en-US" altLang="en-US" sz="3200" b="1">
              <a:latin typeface="Arial" charset="0"/>
            </a:endParaRPr>
          </a:p>
          <a:p>
            <a:endParaRPr lang="en-US" altLang="en-US" sz="3200" b="1">
              <a:latin typeface="Arial" charset="0"/>
            </a:endParaRPr>
          </a:p>
          <a:p>
            <a:endParaRPr lang="en-US" altLang="en-US" sz="3200" b="1">
              <a:latin typeface="Arial" charset="0"/>
            </a:endParaRPr>
          </a:p>
          <a:p>
            <a:r>
              <a:rPr lang="en-US" altLang="en-US" sz="3200" b="1">
                <a:latin typeface="Arial" charset="0"/>
              </a:rPr>
              <a:t> </a:t>
            </a:r>
          </a:p>
          <a:p>
            <a:r>
              <a:rPr lang="en-US" altLang="en-US" sz="3200" b="1">
                <a:latin typeface="Arial" charset="0"/>
              </a:rPr>
              <a:t>Critical Incident </a:t>
            </a:r>
          </a:p>
          <a:p>
            <a:r>
              <a:rPr lang="en-US" altLang="en-US" sz="3200" b="1">
                <a:latin typeface="Arial" charset="0"/>
              </a:rPr>
              <a:t>Stress Debriefing (CISD)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990600" y="1600200"/>
            <a:ext cx="6705600" cy="754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n"/>
            </a:pPr>
            <a:r>
              <a:rPr lang="en-US" altLang="en-US" sz="2000" b="1" u="sng">
                <a:latin typeface="Arial" charset="0"/>
              </a:rPr>
              <a:t>Definition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ä"/>
            </a:pPr>
            <a:r>
              <a:rPr lang="en-US" altLang="en-US" sz="1800" b="1">
                <a:latin typeface="Arial" charset="0"/>
              </a:rPr>
              <a:t>Structured informal confidential discussion 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ä"/>
            </a:pPr>
            <a:r>
              <a:rPr lang="en-US" altLang="en-US" sz="1800" b="1">
                <a:latin typeface="Arial" charset="0"/>
              </a:rPr>
              <a:t>Education ,validation , and support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ä"/>
            </a:pPr>
            <a:r>
              <a:rPr lang="en-US" altLang="en-US" sz="1800" b="1">
                <a:latin typeface="Arial" charset="0"/>
              </a:rPr>
              <a:t>Reassurance, opportunity to vent 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ä"/>
            </a:pPr>
            <a:r>
              <a:rPr lang="en-US" altLang="en-US" sz="1800" b="1">
                <a:latin typeface="Arial" charset="0"/>
              </a:rPr>
              <a:t>Opportunity to vent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ä"/>
            </a:pPr>
            <a:r>
              <a:rPr lang="en-US" altLang="en-US" sz="1800" b="1">
                <a:latin typeface="Arial" charset="0"/>
              </a:rPr>
              <a:t>Not counseling</a:t>
            </a:r>
            <a:r>
              <a:rPr lang="en-US" altLang="en-US" sz="1800" b="1">
                <a:latin typeface="Book Antiqua" pitchFamily="18" charset="0"/>
              </a:rPr>
              <a:t/>
            </a:r>
            <a:br>
              <a:rPr lang="en-US" altLang="en-US" sz="1800" b="1">
                <a:latin typeface="Book Antiqua" pitchFamily="18" charset="0"/>
              </a:rPr>
            </a:br>
            <a:endParaRPr lang="en-US" altLang="en-US" sz="1800" b="1">
              <a:latin typeface="Book Antiqua" pitchFamily="18" charset="0"/>
            </a:endParaRPr>
          </a:p>
          <a:p>
            <a:pPr lvl="1">
              <a:spcBef>
                <a:spcPct val="20000"/>
              </a:spcBef>
            </a:pPr>
            <a:endParaRPr lang="en-US" altLang="en-US" sz="1800" b="1">
              <a:latin typeface="Book Antiqua" pitchFamily="18" charset="0"/>
            </a:endParaRPr>
          </a:p>
          <a:p>
            <a:pPr lvl="1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ä"/>
            </a:pPr>
            <a:endParaRPr lang="en-US" altLang="en-US" sz="1800" b="1">
              <a:latin typeface="Book Antiqua" pitchFamily="18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n"/>
            </a:pPr>
            <a:r>
              <a:rPr lang="en-US" altLang="en-US" sz="2000" b="1" u="sng">
                <a:latin typeface="Arial" charset="0"/>
              </a:rPr>
              <a:t>Purpose and goals</a:t>
            </a:r>
            <a:endParaRPr lang="en-US" altLang="en-US" sz="1800" b="1" u="sng">
              <a:latin typeface="Arial" charset="0"/>
            </a:endParaRPr>
          </a:p>
          <a:p>
            <a:pPr lvl="1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ä"/>
            </a:pPr>
            <a:r>
              <a:rPr lang="en-US" altLang="en-US" sz="1800" b="1">
                <a:latin typeface="Arial" charset="0"/>
              </a:rPr>
              <a:t>To facilitate recovery &amp; related concerns</a:t>
            </a:r>
          </a:p>
          <a:p>
            <a:pPr lvl="1">
              <a:spcBef>
                <a:spcPct val="20000"/>
              </a:spcBef>
            </a:pPr>
            <a:endParaRPr lang="en-US" altLang="en-US" sz="1800" b="1">
              <a:latin typeface="Arial" charset="0"/>
            </a:endParaRPr>
          </a:p>
          <a:p>
            <a:pPr lvl="1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ä"/>
            </a:pPr>
            <a:endParaRPr lang="en-US" altLang="en-US" sz="2000" b="1">
              <a:latin typeface="Book Antiqua" pitchFamily="18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n"/>
            </a:pPr>
            <a:r>
              <a:rPr lang="en-US" altLang="en-US" sz="2000" b="1" u="sng">
                <a:latin typeface="Arial" charset="0"/>
              </a:rPr>
              <a:t>Process</a:t>
            </a:r>
            <a:endParaRPr lang="en-US" altLang="en-US" sz="1800" b="1" u="sng">
              <a:latin typeface="Arial" charset="0"/>
            </a:endParaRPr>
          </a:p>
          <a:p>
            <a:pPr lvl="1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ä"/>
            </a:pPr>
            <a:r>
              <a:rPr lang="en-US" altLang="en-US" sz="1800" b="1">
                <a:latin typeface="Arial" charset="0"/>
              </a:rPr>
              <a:t>Introduction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ä"/>
            </a:pPr>
            <a:r>
              <a:rPr lang="en-US" altLang="en-US" sz="1800" b="1">
                <a:latin typeface="Arial" charset="0"/>
              </a:rPr>
              <a:t>Facts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ä"/>
            </a:pPr>
            <a:r>
              <a:rPr lang="en-US" altLang="en-US" sz="1800" b="1">
                <a:latin typeface="Arial" charset="0"/>
              </a:rPr>
              <a:t>Thoughts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ä"/>
            </a:pPr>
            <a:r>
              <a:rPr lang="en-US" altLang="en-US" sz="1800" b="1">
                <a:latin typeface="Arial" charset="0"/>
              </a:rPr>
              <a:t>Reactions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ä"/>
            </a:pPr>
            <a:r>
              <a:rPr lang="en-US" altLang="en-US" sz="1800" b="1">
                <a:latin typeface="Arial" charset="0"/>
              </a:rPr>
              <a:t>Symptoms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ä"/>
            </a:pPr>
            <a:r>
              <a:rPr lang="en-US" altLang="en-US" sz="1800" b="1">
                <a:latin typeface="Arial" charset="0"/>
              </a:rPr>
              <a:t>Teaching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ä"/>
            </a:pPr>
            <a:r>
              <a:rPr lang="en-US" altLang="en-US" sz="1800" b="1">
                <a:latin typeface="Arial" charset="0"/>
              </a:rPr>
              <a:t>Re-entry</a:t>
            </a:r>
          </a:p>
        </p:txBody>
      </p:sp>
      <p:sp>
        <p:nvSpPr>
          <p:cNvPr id="7177" name="Line 6"/>
          <p:cNvSpPr>
            <a:spLocks noChangeShapeType="1"/>
          </p:cNvSpPr>
          <p:nvPr/>
        </p:nvSpPr>
        <p:spPr bwMode="auto">
          <a:xfrm>
            <a:off x="765175" y="1600200"/>
            <a:ext cx="56324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0" name="Object 0">
            <a:hlinkClick r:id="" action="ppaction://ole?verb=0"/>
          </p:cNvPr>
          <p:cNvGraphicFramePr>
            <a:graphicFrameLocks/>
          </p:cNvGraphicFramePr>
          <p:nvPr/>
        </p:nvGraphicFramePr>
        <p:xfrm>
          <a:off x="3200400" y="5257800"/>
          <a:ext cx="3302000" cy="197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Clip" r:id="rId4" imgW="3300120" imgH="1973160" progId="MS_ClipArt_Gallery.2">
                  <p:embed/>
                </p:oleObj>
              </mc:Choice>
              <mc:Fallback>
                <p:oleObj name="Clip" r:id="rId4" imgW="3300120" imgH="1973160" progId="MS_ClipArt_Gallery.2">
                  <p:embed/>
                  <p:pic>
                    <p:nvPicPr>
                      <p:cNvPr id="0" name="Object 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257800"/>
                        <a:ext cx="3302000" cy="197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5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55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5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55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55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55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554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554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554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554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554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554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554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Viol_oh5/02/00</a:t>
            </a:r>
            <a:endParaRPr lang="en-US" sz="140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A0E6B1-C190-4832-A93B-3CAAE01DA73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1268" name="Rectangle 1028"/>
          <p:cNvSpPr>
            <a:spLocks noChangeArrowheads="1"/>
          </p:cNvSpPr>
          <p:nvPr/>
        </p:nvSpPr>
        <p:spPr bwMode="auto">
          <a:xfrm>
            <a:off x="774700" y="8210550"/>
            <a:ext cx="1428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11269" name="Rectangle 1029"/>
          <p:cNvSpPr>
            <a:spLocks noChangeArrowheads="1"/>
          </p:cNvSpPr>
          <p:nvPr/>
        </p:nvSpPr>
        <p:spPr bwMode="auto">
          <a:xfrm>
            <a:off x="2622550" y="8210550"/>
            <a:ext cx="2171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11270" name="Rectangle 1030"/>
          <p:cNvSpPr>
            <a:spLocks noChangeArrowheads="1"/>
          </p:cNvSpPr>
          <p:nvPr/>
        </p:nvSpPr>
        <p:spPr bwMode="auto">
          <a:xfrm>
            <a:off x="901700" y="755650"/>
            <a:ext cx="50419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3200" b="1">
                <a:latin typeface="Arial" charset="0"/>
              </a:rPr>
              <a:t>Program Objectives</a:t>
            </a:r>
          </a:p>
        </p:txBody>
      </p:sp>
      <p:sp>
        <p:nvSpPr>
          <p:cNvPr id="137223" name="Rectangle 1031"/>
          <p:cNvSpPr>
            <a:spLocks noChangeArrowheads="1"/>
          </p:cNvSpPr>
          <p:nvPr/>
        </p:nvSpPr>
        <p:spPr bwMode="auto">
          <a:xfrm>
            <a:off x="762000" y="2057400"/>
            <a:ext cx="5880100" cy="600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2000" b="1">
                <a:latin typeface="Arial" charset="0"/>
              </a:rPr>
              <a:t>1.  Participants will understand the specific role of management and supervisory personnel in maintaining a safe place to work.</a:t>
            </a:r>
          </a:p>
          <a:p>
            <a:endParaRPr lang="en-US" altLang="en-US" sz="2000" b="1">
              <a:latin typeface="Arial" charset="0"/>
            </a:endParaRPr>
          </a:p>
          <a:p>
            <a:endParaRPr lang="en-US" altLang="en-US" sz="2000" b="1">
              <a:latin typeface="Arial" charset="0"/>
            </a:endParaRPr>
          </a:p>
          <a:p>
            <a:r>
              <a:rPr lang="en-US" altLang="en-US" sz="2000" b="1">
                <a:latin typeface="Arial" charset="0"/>
              </a:rPr>
              <a:t>2. Participants will be able to identify action steps relating to a report of actual or potential violence.</a:t>
            </a:r>
          </a:p>
          <a:p>
            <a:endParaRPr lang="en-US" altLang="en-US" sz="2000" b="1">
              <a:latin typeface="Arial" charset="0"/>
            </a:endParaRPr>
          </a:p>
          <a:p>
            <a:endParaRPr lang="en-US" altLang="en-US" sz="2000" b="1">
              <a:latin typeface="Arial" charset="0"/>
            </a:endParaRPr>
          </a:p>
          <a:p>
            <a:r>
              <a:rPr lang="en-US" altLang="en-US" sz="2000" b="1">
                <a:latin typeface="Arial" charset="0"/>
              </a:rPr>
              <a:t>3. Participants will be able to recognize resources available following an incident of workplace violence.</a:t>
            </a:r>
          </a:p>
          <a:p>
            <a:endParaRPr lang="en-US" altLang="en-US" sz="2000" b="1">
              <a:latin typeface="Arial" charset="0"/>
            </a:endParaRPr>
          </a:p>
          <a:p>
            <a:endParaRPr lang="en-US" altLang="en-US" sz="2000" b="1">
              <a:latin typeface="Arial" charset="0"/>
            </a:endParaRPr>
          </a:p>
          <a:p>
            <a:r>
              <a:rPr lang="en-US" altLang="en-US" sz="2000" b="1">
                <a:latin typeface="Arial" charset="0"/>
              </a:rPr>
              <a:t>4.  Participants will understand the impact of violence on employees and the workplace.</a:t>
            </a:r>
          </a:p>
          <a:p>
            <a:endParaRPr lang="en-US" altLang="en-US" sz="1600">
              <a:latin typeface="Arial" charset="0"/>
            </a:endParaRPr>
          </a:p>
          <a:p>
            <a:endParaRPr lang="en-US" altLang="en-US" sz="1600">
              <a:latin typeface="Arial" charset="0"/>
            </a:endParaRPr>
          </a:p>
          <a:p>
            <a:endParaRPr lang="en-US" altLang="en-US" sz="1600">
              <a:latin typeface="Arial" charset="0"/>
            </a:endParaRPr>
          </a:p>
        </p:txBody>
      </p:sp>
      <p:sp>
        <p:nvSpPr>
          <p:cNvPr id="11272" name="Line 1032"/>
          <p:cNvSpPr>
            <a:spLocks noChangeShapeType="1"/>
          </p:cNvSpPr>
          <p:nvPr/>
        </p:nvSpPr>
        <p:spPr bwMode="auto">
          <a:xfrm>
            <a:off x="646113" y="1371600"/>
            <a:ext cx="50228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273" name="Picture 103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650" y="457200"/>
            <a:ext cx="14859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7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7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72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Viol_oh5/02/00</a:t>
            </a:r>
            <a:endParaRPr lang="en-US" sz="140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1A4492-6D61-4F79-8F4A-9390D18460EB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781050" y="8210550"/>
            <a:ext cx="1428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2628900" y="8210550"/>
            <a:ext cx="2171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838200" y="609600"/>
            <a:ext cx="5486400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3200" b="1">
                <a:latin typeface="Arial" charset="0"/>
              </a:rPr>
              <a:t>Ensuring A Safe Place to Work:  Prevention</a:t>
            </a:r>
            <a:r>
              <a:rPr lang="en-US" altLang="en-US" sz="3200">
                <a:latin typeface="Arial" charset="0"/>
              </a:rPr>
              <a:t/>
            </a:r>
            <a:br>
              <a:rPr lang="en-US" altLang="en-US" sz="3200">
                <a:latin typeface="Arial" charset="0"/>
              </a:rPr>
            </a:br>
            <a:endParaRPr lang="en-US" altLang="en-US" sz="3200">
              <a:latin typeface="Arial" charset="0"/>
            </a:endParaRPr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838200" y="1447800"/>
            <a:ext cx="6019800" cy="635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pic>
        <p:nvPicPr>
          <p:cNvPr id="12296" name="Picture 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4181475"/>
            <a:ext cx="1952625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Line 7"/>
          <p:cNvSpPr>
            <a:spLocks noChangeShapeType="1"/>
          </p:cNvSpPr>
          <p:nvPr/>
        </p:nvSpPr>
        <p:spPr bwMode="auto">
          <a:xfrm>
            <a:off x="957263" y="1295400"/>
            <a:ext cx="50990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992188" y="1373188"/>
            <a:ext cx="5470525" cy="679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2000" b="1">
                <a:latin typeface="Arial" charset="0"/>
              </a:rPr>
              <a:t>Develop/ communicate agency policy and </a:t>
            </a:r>
          </a:p>
          <a:p>
            <a:r>
              <a:rPr lang="en-US" altLang="en-US" sz="2000" b="1">
                <a:latin typeface="Arial" charset="0"/>
              </a:rPr>
              <a:t>procedure</a:t>
            </a:r>
          </a:p>
          <a:p>
            <a:endParaRPr lang="en-US" altLang="en-US" sz="2000" b="1">
              <a:latin typeface="Arial" charset="0"/>
            </a:endParaRPr>
          </a:p>
          <a:p>
            <a:r>
              <a:rPr lang="en-US" altLang="en-US" sz="2000" b="1">
                <a:latin typeface="Arial" charset="0"/>
              </a:rPr>
              <a:t>Identify/address situations</a:t>
            </a:r>
          </a:p>
          <a:p>
            <a:endParaRPr lang="en-US" altLang="en-US" sz="2000" b="1">
              <a:latin typeface="Arial" charset="0"/>
            </a:endParaRPr>
          </a:p>
          <a:p>
            <a:r>
              <a:rPr lang="en-US" altLang="en-US" sz="2000" b="1">
                <a:latin typeface="Arial" charset="0"/>
              </a:rPr>
              <a:t>Report concerns</a:t>
            </a:r>
          </a:p>
          <a:p>
            <a:endParaRPr lang="en-US" altLang="en-US" sz="2000" b="1">
              <a:latin typeface="Arial" charset="0"/>
            </a:endParaRPr>
          </a:p>
          <a:p>
            <a:r>
              <a:rPr lang="en-US" altLang="en-US" sz="2000" b="1">
                <a:latin typeface="Arial" charset="0"/>
              </a:rPr>
              <a:t>Involve employees</a:t>
            </a:r>
          </a:p>
          <a:p>
            <a:endParaRPr lang="en-US" altLang="en-US" sz="2000" b="1">
              <a:latin typeface="Arial" charset="0"/>
            </a:endParaRPr>
          </a:p>
          <a:p>
            <a:r>
              <a:rPr lang="en-US" altLang="en-US" sz="2000" b="1">
                <a:latin typeface="Arial" charset="0"/>
              </a:rPr>
              <a:t>Provide training</a:t>
            </a:r>
          </a:p>
          <a:p>
            <a:endParaRPr lang="en-US" altLang="en-US" sz="2000" b="1">
              <a:latin typeface="Arial" charset="0"/>
            </a:endParaRPr>
          </a:p>
          <a:p>
            <a:r>
              <a:rPr lang="en-US" altLang="en-US" sz="2000" b="1">
                <a:latin typeface="Arial" charset="0"/>
              </a:rPr>
              <a:t>Manage change</a:t>
            </a:r>
          </a:p>
          <a:p>
            <a:endParaRPr lang="en-US" altLang="en-US" sz="2000" b="1">
              <a:latin typeface="Arial" charset="0"/>
            </a:endParaRPr>
          </a:p>
          <a:p>
            <a:r>
              <a:rPr lang="en-US" altLang="en-US" sz="2000" b="1">
                <a:latin typeface="Arial" charset="0"/>
              </a:rPr>
              <a:t>Provide evaluations/ feedback</a:t>
            </a:r>
          </a:p>
          <a:p>
            <a:endParaRPr lang="en-US" altLang="en-US" sz="2000" b="1">
              <a:latin typeface="Arial" charset="0"/>
            </a:endParaRPr>
          </a:p>
          <a:p>
            <a:r>
              <a:rPr lang="en-US" altLang="en-US" sz="2000" b="1">
                <a:latin typeface="Arial" charset="0"/>
              </a:rPr>
              <a:t>Evaluate processes</a:t>
            </a:r>
          </a:p>
          <a:p>
            <a:endParaRPr lang="en-US" altLang="en-US" sz="2000" b="1">
              <a:latin typeface="Arial" charset="0"/>
            </a:endParaRPr>
          </a:p>
          <a:p>
            <a:r>
              <a:rPr lang="en-US" altLang="en-US" sz="2000" b="1">
                <a:latin typeface="Arial" charset="0"/>
              </a:rPr>
              <a:t>Take safety/ security  measures</a:t>
            </a:r>
          </a:p>
          <a:p>
            <a:endParaRPr lang="en-US" altLang="en-US" sz="2000" b="1">
              <a:latin typeface="Arial" charset="0"/>
            </a:endParaRPr>
          </a:p>
          <a:p>
            <a:r>
              <a:rPr lang="en-US" altLang="en-US" sz="2000" b="1">
                <a:latin typeface="Arial" charset="0"/>
              </a:rPr>
              <a:t>Inform and communicate</a:t>
            </a:r>
          </a:p>
          <a:p>
            <a:endParaRPr lang="en-US" altLang="en-US" sz="2000" b="1">
              <a:latin typeface="Arial" charset="0"/>
            </a:endParaRPr>
          </a:p>
          <a:p>
            <a:r>
              <a:rPr lang="en-US" altLang="en-US" sz="2000" b="1">
                <a:latin typeface="Arial" charset="0"/>
              </a:rPr>
              <a:t>Provide SEAP and other benefit information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Viol_oh5/02/00</a:t>
            </a:r>
            <a:endParaRPr lang="en-US" sz="140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8B061A-9D1C-4EA7-B1FC-8BB835E5785B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781050" y="8210550"/>
            <a:ext cx="1428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2628900" y="8210550"/>
            <a:ext cx="2171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762000" y="457200"/>
            <a:ext cx="435451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3200" b="1">
                <a:latin typeface="Arial" charset="0"/>
              </a:rPr>
              <a:t>Building</a:t>
            </a:r>
          </a:p>
          <a:p>
            <a:r>
              <a:rPr lang="en-US" altLang="en-US" sz="3200" b="1">
                <a:latin typeface="Arial" charset="0"/>
              </a:rPr>
              <a:t>Employee Awareness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1052513" y="2481263"/>
            <a:ext cx="5254625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b="1">
                <a:latin typeface="Arial" charset="0"/>
              </a:rPr>
              <a:t>1.  Be  aware of changes and how </a:t>
            </a:r>
          </a:p>
          <a:p>
            <a:r>
              <a:rPr lang="en-US" altLang="en-US" b="1">
                <a:latin typeface="Arial" charset="0"/>
              </a:rPr>
              <a:t>     they occur in people.</a:t>
            </a:r>
          </a:p>
          <a:p>
            <a:endParaRPr lang="en-US" altLang="en-US" b="1">
              <a:latin typeface="Arial" charset="0"/>
            </a:endParaRPr>
          </a:p>
          <a:p>
            <a:r>
              <a:rPr lang="en-US" altLang="en-US" b="1">
                <a:latin typeface="Arial" charset="0"/>
              </a:rPr>
              <a:t>2.  Be  understanding of personal   </a:t>
            </a:r>
          </a:p>
          <a:p>
            <a:r>
              <a:rPr lang="en-US" altLang="en-US" b="1">
                <a:latin typeface="Arial" charset="0"/>
              </a:rPr>
              <a:t>     situations.</a:t>
            </a:r>
          </a:p>
          <a:p>
            <a:endParaRPr lang="en-US" altLang="en-US" b="1">
              <a:latin typeface="Arial" charset="0"/>
            </a:endParaRPr>
          </a:p>
          <a:p>
            <a:r>
              <a:rPr lang="en-US" altLang="en-US" b="1">
                <a:latin typeface="Arial" charset="0"/>
              </a:rPr>
              <a:t>3.  Pay attention to behavior.</a:t>
            </a:r>
          </a:p>
          <a:p>
            <a:endParaRPr lang="en-US" altLang="en-US" b="1">
              <a:latin typeface="Arial" charset="0"/>
            </a:endParaRPr>
          </a:p>
          <a:p>
            <a:r>
              <a:rPr lang="en-US" altLang="en-US" b="1">
                <a:latin typeface="Arial" charset="0"/>
              </a:rPr>
              <a:t>4.  Be  truthful.</a:t>
            </a:r>
          </a:p>
          <a:p>
            <a:endParaRPr lang="en-US" altLang="en-US" b="1">
              <a:latin typeface="Arial" charset="0"/>
            </a:endParaRPr>
          </a:p>
          <a:p>
            <a:r>
              <a:rPr lang="en-US" altLang="en-US" b="1">
                <a:latin typeface="Arial" charset="0"/>
              </a:rPr>
              <a:t>5.  Know  where to go for help.</a:t>
            </a:r>
          </a:p>
          <a:p>
            <a:endParaRPr lang="en-US" altLang="en-US" b="1">
              <a:latin typeface="Arial" charset="0"/>
            </a:endParaRPr>
          </a:p>
          <a:p>
            <a:endParaRPr lang="en-US" altLang="en-US" b="1">
              <a:latin typeface="Arial" charset="0"/>
            </a:endParaRPr>
          </a:p>
          <a:p>
            <a:pPr eaLnBrk="1" hangingPunct="1"/>
            <a:endParaRPr lang="en-US" altLang="en-US" b="1">
              <a:latin typeface="Arial" charset="0"/>
            </a:endParaRPr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>
            <a:off x="765175" y="1524000"/>
            <a:ext cx="55562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321" name="Picture 8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6629400"/>
            <a:ext cx="254000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Viol_oh5/02/00</a:t>
            </a:r>
            <a:endParaRPr lang="en-US" sz="140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1AF296-82A8-4B2D-B19A-736BD72D5CB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029" name="Rectangle 3075"/>
          <p:cNvSpPr>
            <a:spLocks noChangeArrowheads="1"/>
          </p:cNvSpPr>
          <p:nvPr/>
        </p:nvSpPr>
        <p:spPr bwMode="auto">
          <a:xfrm>
            <a:off x="457200" y="381000"/>
            <a:ext cx="5791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kumimoji="1" lang="en-US" altLang="en-US" sz="3200">
                <a:latin typeface="Arial" charset="0"/>
              </a:rPr>
              <a:t>Tips for Dealing with </a:t>
            </a:r>
            <a:br>
              <a:rPr kumimoji="1" lang="en-US" altLang="en-US" sz="3200">
                <a:latin typeface="Arial" charset="0"/>
              </a:rPr>
            </a:br>
            <a:r>
              <a:rPr kumimoji="1" lang="en-US" altLang="en-US" sz="3200">
                <a:latin typeface="Arial" charset="0"/>
              </a:rPr>
              <a:t>Domestic Violence</a:t>
            </a:r>
            <a:endParaRPr kumimoji="1" lang="en-US" altLang="en-US" sz="32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30" name="Text Box 3076"/>
          <p:cNvSpPr txBox="1">
            <a:spLocks noChangeArrowheads="1"/>
          </p:cNvSpPr>
          <p:nvPr/>
        </p:nvSpPr>
        <p:spPr bwMode="auto">
          <a:xfrm>
            <a:off x="974725" y="2401888"/>
            <a:ext cx="4240213" cy="508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>
                <a:latin typeface="Arial" charset="0"/>
              </a:rPr>
              <a:t>Let the employee know what </a:t>
            </a:r>
          </a:p>
          <a:p>
            <a:r>
              <a:rPr lang="en-US" altLang="en-US">
                <a:latin typeface="Arial" charset="0"/>
              </a:rPr>
              <a:t>you have observed.</a:t>
            </a:r>
          </a:p>
          <a:p>
            <a:endParaRPr lang="en-US" altLang="en-US">
              <a:latin typeface="Arial" charset="0"/>
            </a:endParaRPr>
          </a:p>
          <a:p>
            <a:pPr>
              <a:buFontTx/>
              <a:buChar char="•"/>
            </a:pPr>
            <a:r>
              <a:rPr lang="en-US" altLang="en-US">
                <a:latin typeface="Arial" charset="0"/>
              </a:rPr>
              <a:t>Express concern.</a:t>
            </a:r>
          </a:p>
          <a:p>
            <a:endParaRPr lang="en-US" altLang="en-US">
              <a:latin typeface="Arial" charset="0"/>
            </a:endParaRPr>
          </a:p>
          <a:p>
            <a:pPr>
              <a:buFontTx/>
              <a:buChar char="•"/>
            </a:pPr>
            <a:r>
              <a:rPr lang="en-US" altLang="en-US">
                <a:latin typeface="Arial" charset="0"/>
              </a:rPr>
              <a:t>Make a statement of support.</a:t>
            </a:r>
          </a:p>
          <a:p>
            <a:endParaRPr lang="en-US" altLang="en-US">
              <a:latin typeface="Arial" charset="0"/>
            </a:endParaRPr>
          </a:p>
          <a:p>
            <a:pPr>
              <a:buFontTx/>
              <a:buChar char="•"/>
            </a:pPr>
            <a:r>
              <a:rPr lang="en-US" altLang="en-US">
                <a:latin typeface="Arial" charset="0"/>
              </a:rPr>
              <a:t>Offer a SEAP referral.</a:t>
            </a:r>
          </a:p>
          <a:p>
            <a:endParaRPr lang="en-US" altLang="en-US">
              <a:latin typeface="Arial" charset="0"/>
            </a:endParaRPr>
          </a:p>
          <a:p>
            <a:pPr>
              <a:buFontTx/>
              <a:buChar char="•"/>
            </a:pPr>
            <a:r>
              <a:rPr lang="en-US" altLang="en-US">
                <a:latin typeface="Arial" charset="0"/>
              </a:rPr>
              <a:t>Discuss confidentiality.</a:t>
            </a:r>
          </a:p>
          <a:p>
            <a:endParaRPr lang="en-US" altLang="en-US">
              <a:latin typeface="Arial" charset="0"/>
            </a:endParaRPr>
          </a:p>
          <a:p>
            <a:endParaRPr lang="en-US" altLang="en-US">
              <a:latin typeface="Arial" charset="0"/>
            </a:endParaRPr>
          </a:p>
          <a:p>
            <a:endParaRPr lang="en-US" altLang="en-US">
              <a:latin typeface="Arial" charset="0"/>
            </a:endParaRPr>
          </a:p>
          <a:p>
            <a:endParaRPr lang="en-US" altLang="en-US" sz="1600">
              <a:latin typeface="Arial" charset="0"/>
            </a:endParaRPr>
          </a:p>
        </p:txBody>
      </p:sp>
      <p:sp>
        <p:nvSpPr>
          <p:cNvPr id="1031" name="Line 3078"/>
          <p:cNvSpPr>
            <a:spLocks noChangeShapeType="1"/>
          </p:cNvSpPr>
          <p:nvPr/>
        </p:nvSpPr>
        <p:spPr bwMode="auto">
          <a:xfrm>
            <a:off x="762000" y="1600200"/>
            <a:ext cx="50990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6" name="Object 3077"/>
          <p:cNvGraphicFramePr>
            <a:graphicFrameLocks noChangeAspect="1"/>
          </p:cNvGraphicFramePr>
          <p:nvPr/>
        </p:nvGraphicFramePr>
        <p:xfrm>
          <a:off x="4495800" y="381000"/>
          <a:ext cx="1866900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lip" r:id="rId3" imgW="1867680" imgH="1467720" progId="MS_ClipArt_Gallery.2">
                  <p:embed/>
                </p:oleObj>
              </mc:Choice>
              <mc:Fallback>
                <p:oleObj name="Clip" r:id="rId3" imgW="1867680" imgH="1467720" progId="MS_ClipArt_Gallery.2">
                  <p:embed/>
                  <p:pic>
                    <p:nvPicPr>
                      <p:cNvPr id="0" name="Object 30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81000"/>
                        <a:ext cx="1866900" cy="146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Viol_oh5/02/00</a:t>
            </a:r>
            <a:endParaRPr lang="en-US" sz="140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B821A4-DC75-476A-80B2-297039783FDB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781050" y="8210550"/>
            <a:ext cx="1428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2628900" y="8210550"/>
            <a:ext cx="2171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762000" y="990600"/>
            <a:ext cx="5257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3200" b="1">
                <a:latin typeface="Arial" charset="0"/>
              </a:rPr>
              <a:t>Behaviors to Watch For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603250" y="1295400"/>
            <a:ext cx="6026150" cy="590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tabLst>
                <a:tab pos="292100" algn="l"/>
                <a:tab pos="406400" algn="l"/>
                <a:tab pos="4572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857250" indent="-285750">
              <a:tabLst>
                <a:tab pos="292100" algn="l"/>
                <a:tab pos="406400" algn="l"/>
                <a:tab pos="4572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292100" algn="l"/>
                <a:tab pos="406400" algn="l"/>
                <a:tab pos="4572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292100" algn="l"/>
                <a:tab pos="406400" algn="l"/>
                <a:tab pos="4572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292100" algn="l"/>
                <a:tab pos="406400" algn="l"/>
                <a:tab pos="4572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  <a:tab pos="406400" algn="l"/>
                <a:tab pos="4572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  <a:tab pos="406400" algn="l"/>
                <a:tab pos="4572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  <a:tab pos="406400" algn="l"/>
                <a:tab pos="4572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  <a:tab pos="406400" algn="l"/>
                <a:tab pos="4572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 b="1" i="1">
                <a:latin typeface="Arial" charset="0"/>
              </a:rPr>
              <a:t>    </a:t>
            </a:r>
          </a:p>
          <a:p>
            <a:endParaRPr lang="en-US" altLang="en-US" sz="1800" b="1" i="1">
              <a:latin typeface="Arial" charset="0"/>
            </a:endParaRPr>
          </a:p>
          <a:p>
            <a:r>
              <a:rPr lang="en-US" altLang="en-US" sz="1800" b="1" i="1">
                <a:latin typeface="Arial" charset="0"/>
              </a:rPr>
              <a:t>Regardless of a situation’s potential for violence, </a:t>
            </a:r>
          </a:p>
          <a:p>
            <a:r>
              <a:rPr lang="en-US" altLang="en-US" sz="1800" b="1" i="1">
                <a:latin typeface="Arial" charset="0"/>
              </a:rPr>
              <a:t>    problems must be addressed promptly.</a:t>
            </a:r>
          </a:p>
          <a:p>
            <a:pPr lvl="1">
              <a:spcBef>
                <a:spcPct val="100000"/>
              </a:spcBef>
              <a:buClr>
                <a:schemeClr val="tx1"/>
              </a:buClr>
              <a:buSzPct val="75000"/>
              <a:buFont typeface="Monotype Sorts" pitchFamily="2" charset="2"/>
              <a:buChar char="ä"/>
            </a:pPr>
            <a:r>
              <a:rPr lang="en-US" altLang="en-US" sz="1800" b="1">
                <a:latin typeface="Arial" charset="0"/>
              </a:rPr>
              <a:t>Attendance</a:t>
            </a:r>
          </a:p>
          <a:p>
            <a:pPr lvl="1">
              <a:spcBef>
                <a:spcPct val="76000"/>
              </a:spcBef>
              <a:buClr>
                <a:schemeClr val="tx1"/>
              </a:buClr>
              <a:buSzPct val="75000"/>
              <a:buFont typeface="Monotype Sorts" pitchFamily="2" charset="2"/>
              <a:buChar char="ä"/>
            </a:pPr>
            <a:r>
              <a:rPr lang="en-US" altLang="en-US" sz="1800" b="1">
                <a:latin typeface="Arial" charset="0"/>
              </a:rPr>
              <a:t>Issues requiring                                        excessive amounts                                           of supervisor/                                         manager’s time</a:t>
            </a:r>
          </a:p>
          <a:p>
            <a:pPr lvl="1">
              <a:spcBef>
                <a:spcPct val="76000"/>
              </a:spcBef>
              <a:buClr>
                <a:schemeClr val="tx1"/>
              </a:buClr>
              <a:buSzPct val="75000"/>
              <a:buFont typeface="Monotype Sorts" pitchFamily="2" charset="2"/>
              <a:buChar char="ä"/>
            </a:pPr>
            <a:r>
              <a:rPr lang="en-US" altLang="en-US" sz="1800" b="1">
                <a:latin typeface="Arial" charset="0"/>
              </a:rPr>
              <a:t>Decreased productivity</a:t>
            </a:r>
          </a:p>
          <a:p>
            <a:pPr lvl="1">
              <a:spcBef>
                <a:spcPct val="76000"/>
              </a:spcBef>
              <a:buClr>
                <a:schemeClr val="tx1"/>
              </a:buClr>
              <a:buSzPct val="75000"/>
              <a:buFont typeface="Monotype Sorts" pitchFamily="2" charset="2"/>
              <a:buChar char="ä"/>
            </a:pPr>
            <a:r>
              <a:rPr lang="en-US" altLang="en-US" sz="1800" b="1">
                <a:latin typeface="Arial" charset="0"/>
              </a:rPr>
              <a:t>Work pattern</a:t>
            </a:r>
          </a:p>
          <a:p>
            <a:pPr lvl="1">
              <a:spcBef>
                <a:spcPct val="76000"/>
              </a:spcBef>
              <a:buClr>
                <a:schemeClr val="tx1"/>
              </a:buClr>
              <a:buSzPct val="75000"/>
              <a:buFont typeface="Monotype Sorts" pitchFamily="2" charset="2"/>
              <a:buChar char="ä"/>
            </a:pPr>
            <a:r>
              <a:rPr lang="en-US" altLang="en-US" sz="1800" b="1">
                <a:latin typeface="Arial" charset="0"/>
              </a:rPr>
              <a:t>Relationships</a:t>
            </a:r>
          </a:p>
          <a:p>
            <a:pPr lvl="1">
              <a:spcBef>
                <a:spcPct val="76000"/>
              </a:spcBef>
              <a:buClr>
                <a:schemeClr val="tx1"/>
              </a:buClr>
              <a:buSzPct val="75000"/>
              <a:buFont typeface="Monotype Sorts" pitchFamily="2" charset="2"/>
              <a:buChar char="ä"/>
            </a:pPr>
            <a:r>
              <a:rPr lang="en-US" altLang="en-US" sz="1800" b="1">
                <a:latin typeface="Arial" charset="0"/>
              </a:rPr>
              <a:t>Concentration</a:t>
            </a:r>
          </a:p>
          <a:p>
            <a:pPr lvl="1">
              <a:spcBef>
                <a:spcPct val="76000"/>
              </a:spcBef>
              <a:buClr>
                <a:schemeClr val="tx1"/>
              </a:buClr>
              <a:buSzPct val="75000"/>
              <a:buFont typeface="Monotype Sorts" pitchFamily="2" charset="2"/>
              <a:buChar char="ä"/>
            </a:pPr>
            <a:r>
              <a:rPr lang="en-US" altLang="en-US" sz="1800" b="1">
                <a:latin typeface="Arial" charset="0"/>
              </a:rPr>
              <a:t>Safety concerns</a:t>
            </a:r>
          </a:p>
          <a:p>
            <a:pPr eaLnBrk="1" hangingPunct="1">
              <a:spcBef>
                <a:spcPct val="76000"/>
              </a:spcBef>
              <a:buClr>
                <a:schemeClr val="tx1"/>
              </a:buClr>
              <a:buSzPct val="75000"/>
              <a:buFont typeface="Monotype Sorts" pitchFamily="2" charset="2"/>
              <a:buChar char="ä"/>
            </a:pPr>
            <a:endParaRPr lang="en-US" altLang="en-US" sz="1800" b="1">
              <a:latin typeface="Arial" charset="0"/>
            </a:endParaRPr>
          </a:p>
        </p:txBody>
      </p:sp>
      <p:sp>
        <p:nvSpPr>
          <p:cNvPr id="14344" name="Line 6"/>
          <p:cNvSpPr>
            <a:spLocks noChangeShapeType="1"/>
          </p:cNvSpPr>
          <p:nvPr/>
        </p:nvSpPr>
        <p:spPr bwMode="auto">
          <a:xfrm>
            <a:off x="917575" y="1676400"/>
            <a:ext cx="50990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3581400" y="2743200"/>
            <a:ext cx="2838450" cy="5867400"/>
          </a:xfrm>
          <a:noFill/>
        </p:spPr>
        <p:txBody>
          <a:bodyPr lIns="90488" tIns="44450" rIns="90488" bIns="44450"/>
          <a:lstStyle/>
          <a:p>
            <a:pPr lvl="1">
              <a:spcBef>
                <a:spcPct val="76000"/>
              </a:spcBef>
              <a:buClr>
                <a:schemeClr val="tx1"/>
              </a:buClr>
              <a:buFont typeface="Monotype Sorts" pitchFamily="2" charset="2"/>
              <a:buChar char="ä"/>
            </a:pPr>
            <a:r>
              <a:rPr lang="en-US" altLang="en-US" sz="1800" b="1" smtClean="0"/>
              <a:t>Poor health and hygiene</a:t>
            </a:r>
          </a:p>
          <a:p>
            <a:pPr lvl="1">
              <a:spcBef>
                <a:spcPct val="76000"/>
              </a:spcBef>
              <a:buClr>
                <a:schemeClr val="tx1"/>
              </a:buClr>
              <a:buFont typeface="Monotype Sorts" pitchFamily="2" charset="2"/>
              <a:buChar char="ä"/>
            </a:pPr>
            <a:r>
              <a:rPr lang="en-US" altLang="en-US" sz="1800" b="1" smtClean="0"/>
              <a:t>Behavior changes</a:t>
            </a:r>
          </a:p>
          <a:p>
            <a:pPr lvl="1">
              <a:spcBef>
                <a:spcPct val="76000"/>
              </a:spcBef>
              <a:buClr>
                <a:schemeClr val="tx1"/>
              </a:buClr>
              <a:buFont typeface="Monotype Sorts" pitchFamily="2" charset="2"/>
              <a:buChar char="ä"/>
            </a:pPr>
            <a:r>
              <a:rPr lang="en-US" altLang="en-US" sz="1800" b="1" smtClean="0"/>
              <a:t>Fascination with guns or other weapons</a:t>
            </a:r>
          </a:p>
          <a:p>
            <a:pPr lvl="1">
              <a:spcBef>
                <a:spcPct val="76000"/>
              </a:spcBef>
              <a:buClr>
                <a:schemeClr val="tx1"/>
              </a:buClr>
              <a:buFont typeface="Monotype Sorts" pitchFamily="2" charset="2"/>
              <a:buChar char="ä"/>
            </a:pPr>
            <a:r>
              <a:rPr lang="en-US" altLang="en-US" sz="1800" b="1" smtClean="0"/>
              <a:t>Possible substance abuse</a:t>
            </a:r>
          </a:p>
          <a:p>
            <a:pPr lvl="1">
              <a:spcBef>
                <a:spcPct val="76000"/>
              </a:spcBef>
              <a:buClr>
                <a:schemeClr val="tx1"/>
              </a:buClr>
              <a:buFont typeface="Monotype Sorts" pitchFamily="2" charset="2"/>
              <a:buChar char="ä"/>
            </a:pPr>
            <a:r>
              <a:rPr lang="en-US" altLang="en-US" sz="1800" b="1" smtClean="0"/>
              <a:t>Stress </a:t>
            </a:r>
          </a:p>
          <a:p>
            <a:pPr lvl="1">
              <a:spcBef>
                <a:spcPct val="76000"/>
              </a:spcBef>
              <a:buClr>
                <a:schemeClr val="tx1"/>
              </a:buClr>
              <a:buFont typeface="Monotype Sorts" pitchFamily="2" charset="2"/>
              <a:buChar char="ä"/>
            </a:pPr>
            <a:r>
              <a:rPr lang="en-US" altLang="en-US" sz="1800" b="1" smtClean="0"/>
              <a:t>Excuses</a:t>
            </a:r>
          </a:p>
          <a:p>
            <a:pPr lvl="1">
              <a:spcBef>
                <a:spcPct val="76000"/>
              </a:spcBef>
              <a:buClr>
                <a:schemeClr val="tx1"/>
              </a:buClr>
              <a:buFont typeface="Monotype Sorts" pitchFamily="2" charset="2"/>
              <a:buChar char="ä"/>
            </a:pPr>
            <a:r>
              <a:rPr lang="en-US" altLang="en-US" sz="1800" b="1" smtClean="0"/>
              <a:t>Depression</a:t>
            </a:r>
          </a:p>
        </p:txBody>
      </p:sp>
      <p:pic>
        <p:nvPicPr>
          <p:cNvPr id="14346" name="Picture 8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6705600"/>
            <a:ext cx="1787525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0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0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0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0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utoUpdateAnimBg="0"/>
      <p:bldP spid="4301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Viol_oh5/02/00</a:t>
            </a:r>
            <a:endParaRPr lang="en-US" sz="140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244A5B-3584-415E-BBD4-733D6C7E0841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781050" y="8210550"/>
            <a:ext cx="1428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2628900" y="8210550"/>
            <a:ext cx="2171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15366" name="Rectangle 4"/>
          <p:cNvSpPr>
            <a:spLocks noGrp="1" noChangeArrowheads="1"/>
          </p:cNvSpPr>
          <p:nvPr>
            <p:ph type="title"/>
          </p:nvPr>
        </p:nvSpPr>
        <p:spPr>
          <a:xfrm>
            <a:off x="1028700" y="533400"/>
            <a:ext cx="5829300" cy="1524000"/>
          </a:xfrm>
          <a:noFill/>
        </p:spPr>
        <p:txBody>
          <a:bodyPr lIns="90488" tIns="44450" rIns="90488" bIns="44450"/>
          <a:lstStyle/>
          <a:p>
            <a:r>
              <a:rPr lang="en-US" altLang="en-US" sz="3200" b="1" smtClean="0">
                <a:solidFill>
                  <a:schemeClr val="tx1"/>
                </a:solidFill>
                <a:latin typeface="Arial" charset="0"/>
              </a:rPr>
              <a:t>A Reminder</a:t>
            </a:r>
            <a:endParaRPr lang="en-US" altLang="en-US" sz="3200" b="1" smtClean="0">
              <a:latin typeface="Arial" charset="0"/>
            </a:endParaRPr>
          </a:p>
        </p:txBody>
      </p:sp>
      <p:sp>
        <p:nvSpPr>
          <p:cNvPr id="15367" name="Line 5"/>
          <p:cNvSpPr>
            <a:spLocks noChangeShapeType="1"/>
          </p:cNvSpPr>
          <p:nvPr/>
        </p:nvSpPr>
        <p:spPr bwMode="auto">
          <a:xfrm>
            <a:off x="1071563" y="1600200"/>
            <a:ext cx="510063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5368" name="Picture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562600"/>
            <a:ext cx="24384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1144588" y="2135188"/>
            <a:ext cx="4721225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b="1">
                <a:latin typeface="Arial" charset="0"/>
              </a:rPr>
              <a:t>Some behaviors may indicate a</a:t>
            </a:r>
          </a:p>
          <a:p>
            <a:r>
              <a:rPr lang="en-US" altLang="en-US" b="1">
                <a:latin typeface="Arial" charset="0"/>
              </a:rPr>
              <a:t>potential for workplace violence.</a:t>
            </a:r>
          </a:p>
          <a:p>
            <a:endParaRPr lang="en-US" altLang="en-US" b="1">
              <a:latin typeface="Arial" charset="0"/>
            </a:endParaRPr>
          </a:p>
          <a:p>
            <a:r>
              <a:rPr lang="en-US" altLang="en-US" b="1">
                <a:latin typeface="Arial" charset="0"/>
              </a:rPr>
              <a:t>Remember to include SEAP when intervening.</a:t>
            </a:r>
          </a:p>
          <a:p>
            <a:endParaRPr lang="en-US" altLang="en-US" b="1">
              <a:latin typeface="Arial" charset="0"/>
            </a:endParaRPr>
          </a:p>
          <a:p>
            <a:r>
              <a:rPr lang="en-US" altLang="en-US" b="1">
                <a:latin typeface="Arial" charset="0"/>
              </a:rPr>
              <a:t> </a:t>
            </a:r>
          </a:p>
        </p:txBody>
      </p:sp>
      <p:sp>
        <p:nvSpPr>
          <p:cNvPr id="15370" name="Text Box 8"/>
          <p:cNvSpPr txBox="1">
            <a:spLocks noChangeArrowheads="1"/>
          </p:cNvSpPr>
          <p:nvPr/>
        </p:nvSpPr>
        <p:spPr bwMode="auto">
          <a:xfrm rot="-1750509">
            <a:off x="2743200" y="5334000"/>
            <a:ext cx="35052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3600">
                <a:latin typeface="Arial" charset="0"/>
              </a:rPr>
              <a:t>It is better to err on the side of caution than to do nothing.</a:t>
            </a:r>
            <a:endParaRPr lang="en-US" altLang="en-US">
              <a:latin typeface="Arial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Viol_oh5/02/00</a:t>
            </a:r>
            <a:endParaRPr lang="en-US" sz="140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31CDB8-7D4F-4FDA-A92C-F22CD146019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6388" name="Rectangle 1027"/>
          <p:cNvSpPr>
            <a:spLocks noChangeArrowheads="1"/>
          </p:cNvSpPr>
          <p:nvPr/>
        </p:nvSpPr>
        <p:spPr bwMode="auto">
          <a:xfrm>
            <a:off x="193675" y="8210550"/>
            <a:ext cx="1428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16389" name="Rectangle 1028"/>
          <p:cNvSpPr>
            <a:spLocks noChangeArrowheads="1"/>
          </p:cNvSpPr>
          <p:nvPr/>
        </p:nvSpPr>
        <p:spPr bwMode="auto">
          <a:xfrm>
            <a:off x="2041525" y="8210550"/>
            <a:ext cx="2171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138245" name="Rectangle 1029"/>
          <p:cNvSpPr>
            <a:spLocks noChangeArrowheads="1"/>
          </p:cNvSpPr>
          <p:nvPr/>
        </p:nvSpPr>
        <p:spPr bwMode="auto">
          <a:xfrm>
            <a:off x="990600" y="4495800"/>
            <a:ext cx="5246688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FontTx/>
              <a:buChar char="•"/>
            </a:pPr>
            <a:r>
              <a:rPr lang="en-US" altLang="en-US" b="1">
                <a:latin typeface="Arial" charset="0"/>
              </a:rPr>
              <a:t>Employees are to report any workplace situation which may contribute to the occurrence of violence to their supervisor in accordance with agency policy.</a:t>
            </a:r>
          </a:p>
          <a:p>
            <a:pPr algn="ctr"/>
            <a:endParaRPr lang="en-US" altLang="en-US" b="1">
              <a:latin typeface="Arial" charset="0"/>
            </a:endParaRPr>
          </a:p>
          <a:p>
            <a:pPr algn="ctr">
              <a:buFontTx/>
              <a:buChar char="•"/>
            </a:pPr>
            <a:r>
              <a:rPr lang="en-US" altLang="en-US" b="1">
                <a:latin typeface="Arial" charset="0"/>
              </a:rPr>
              <a:t>Supervisors are to take appropriate action and report back to the employee in a timely manner.</a:t>
            </a:r>
          </a:p>
        </p:txBody>
      </p:sp>
      <p:sp>
        <p:nvSpPr>
          <p:cNvPr id="16391" name="Line 1030"/>
          <p:cNvSpPr>
            <a:spLocks noChangeShapeType="1"/>
          </p:cNvSpPr>
          <p:nvPr/>
        </p:nvSpPr>
        <p:spPr bwMode="auto">
          <a:xfrm>
            <a:off x="635000" y="1600200"/>
            <a:ext cx="49466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392" name="Picture 103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81200"/>
            <a:ext cx="19081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3" name="Rectangle 1032"/>
          <p:cNvSpPr>
            <a:spLocks noChangeArrowheads="1"/>
          </p:cNvSpPr>
          <p:nvPr/>
        </p:nvSpPr>
        <p:spPr bwMode="auto">
          <a:xfrm>
            <a:off x="631825" y="609600"/>
            <a:ext cx="6226175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3200" b="1">
                <a:latin typeface="Arial" charset="0"/>
              </a:rPr>
              <a:t>The Importance of</a:t>
            </a:r>
          </a:p>
          <a:p>
            <a:r>
              <a:rPr lang="en-US" altLang="en-US" sz="3200" b="1">
                <a:latin typeface="Arial" charset="0"/>
              </a:rPr>
              <a:t>Reporting Incidents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8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8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Viol_oh5/02/00</a:t>
            </a:r>
            <a:endParaRPr lang="en-US" sz="140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D899F3-3CD8-49B7-AA16-E45DD18F06EC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053" name="Rectangle 1027"/>
          <p:cNvSpPr>
            <a:spLocks noChangeArrowheads="1"/>
          </p:cNvSpPr>
          <p:nvPr/>
        </p:nvSpPr>
        <p:spPr bwMode="auto">
          <a:xfrm>
            <a:off x="193675" y="8210550"/>
            <a:ext cx="1428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2054" name="Rectangle 1028"/>
          <p:cNvSpPr>
            <a:spLocks noChangeArrowheads="1"/>
          </p:cNvSpPr>
          <p:nvPr/>
        </p:nvSpPr>
        <p:spPr bwMode="auto">
          <a:xfrm>
            <a:off x="2041525" y="8210550"/>
            <a:ext cx="2171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2055" name="Line 1030"/>
          <p:cNvSpPr>
            <a:spLocks noChangeShapeType="1"/>
          </p:cNvSpPr>
          <p:nvPr/>
        </p:nvSpPr>
        <p:spPr bwMode="auto">
          <a:xfrm>
            <a:off x="609600" y="1676400"/>
            <a:ext cx="49466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1032"/>
          <p:cNvSpPr>
            <a:spLocks noChangeArrowheads="1"/>
          </p:cNvSpPr>
          <p:nvPr/>
        </p:nvSpPr>
        <p:spPr bwMode="auto">
          <a:xfrm>
            <a:off x="631825" y="609600"/>
            <a:ext cx="6226175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3200" b="1">
                <a:latin typeface="Arial" charset="0"/>
              </a:rPr>
              <a:t>Do’s and Don’ts </a:t>
            </a:r>
          </a:p>
          <a:p>
            <a:r>
              <a:rPr lang="en-US" altLang="en-US" sz="3200" b="1">
                <a:latin typeface="Arial" charset="0"/>
              </a:rPr>
              <a:t>for Supervisors</a:t>
            </a:r>
          </a:p>
        </p:txBody>
      </p:sp>
      <p:graphicFrame>
        <p:nvGraphicFramePr>
          <p:cNvPr id="2050" name="Object 1024"/>
          <p:cNvGraphicFramePr>
            <a:graphicFrameLocks noChangeAspect="1"/>
          </p:cNvGraphicFramePr>
          <p:nvPr/>
        </p:nvGraphicFramePr>
        <p:xfrm>
          <a:off x="4648200" y="381000"/>
          <a:ext cx="1701800" cy="183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lip" r:id="rId3" imgW="1701360" imgH="1836720" progId="MS_ClipArt_Gallery.2">
                  <p:embed/>
                </p:oleObj>
              </mc:Choice>
              <mc:Fallback>
                <p:oleObj name="Clip" r:id="rId3" imgW="1701360" imgH="183672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81000"/>
                        <a:ext cx="1701800" cy="183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275" name="Rectangle 1035"/>
          <p:cNvSpPr>
            <a:spLocks noChangeArrowheads="1"/>
          </p:cNvSpPr>
          <p:nvPr/>
        </p:nvSpPr>
        <p:spPr bwMode="auto">
          <a:xfrm>
            <a:off x="558800" y="2133600"/>
            <a:ext cx="6299200" cy="5953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Don’t...</a:t>
            </a:r>
          </a:p>
          <a:p>
            <a:pPr>
              <a:defRPr/>
            </a:pPr>
            <a:endParaRPr lang="en-US" b="1" i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600" b="1">
                <a:latin typeface="Arial" charset="0"/>
              </a:rPr>
              <a:t>try to diagnose the problem.</a:t>
            </a:r>
          </a:p>
          <a:p>
            <a:pPr>
              <a:buFontTx/>
              <a:buChar char="•"/>
              <a:defRPr/>
            </a:pPr>
            <a:r>
              <a:rPr lang="en-US" sz="1600" b="1">
                <a:latin typeface="Arial" charset="0"/>
              </a:rPr>
              <a:t>discuss drinking unless it occurs on the job.</a:t>
            </a:r>
          </a:p>
          <a:p>
            <a:pPr>
              <a:buFontTx/>
              <a:buChar char="•"/>
              <a:defRPr/>
            </a:pPr>
            <a:r>
              <a:rPr lang="en-US" sz="1600" b="1">
                <a:latin typeface="Arial" charset="0"/>
              </a:rPr>
              <a:t>moralize.  Restrict criticism to job performance or attendance.</a:t>
            </a:r>
          </a:p>
          <a:p>
            <a:pPr>
              <a:buFontTx/>
              <a:buChar char="•"/>
              <a:defRPr/>
            </a:pPr>
            <a:r>
              <a:rPr lang="en-US" sz="1600" b="1">
                <a:latin typeface="Arial" charset="0"/>
              </a:rPr>
              <a:t>be misled by sympathy evoking tactics.</a:t>
            </a:r>
          </a:p>
          <a:p>
            <a:pPr>
              <a:buFontTx/>
              <a:buChar char="•"/>
              <a:defRPr/>
            </a:pPr>
            <a:r>
              <a:rPr lang="en-US" sz="1600" b="1">
                <a:latin typeface="Arial" charset="0"/>
              </a:rPr>
              <a:t>“cover up” for a friend.</a:t>
            </a:r>
          </a:p>
          <a:p>
            <a:pPr>
              <a:buFontTx/>
              <a:buChar char="•"/>
              <a:defRPr/>
            </a:pPr>
            <a:r>
              <a:rPr lang="en-US" sz="1600" b="1">
                <a:latin typeface="Arial" charset="0"/>
              </a:rPr>
              <a:t>put the person in the basement to file reports.</a:t>
            </a:r>
          </a:p>
          <a:p>
            <a:pPr>
              <a:buFontTx/>
              <a:buChar char="•"/>
              <a:defRPr/>
            </a:pPr>
            <a:r>
              <a:rPr lang="en-US" sz="1600" b="1">
                <a:latin typeface="Arial" charset="0"/>
              </a:rPr>
              <a:t>ignore the problem or the signs.</a:t>
            </a:r>
            <a:endParaRPr lang="en-US" b="1">
              <a:latin typeface="Arial" charset="0"/>
            </a:endParaRPr>
          </a:p>
          <a:p>
            <a:pPr>
              <a:defRPr/>
            </a:pPr>
            <a:endParaRPr lang="en-US" sz="1600">
              <a:latin typeface="Arial" charset="0"/>
            </a:endParaRPr>
          </a:p>
          <a:p>
            <a:pPr>
              <a:defRPr/>
            </a:pPr>
            <a:endParaRPr lang="en-US" sz="1600">
              <a:latin typeface="Arial" charset="0"/>
            </a:endParaRPr>
          </a:p>
          <a:p>
            <a:pPr>
              <a:defRPr/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Do…</a:t>
            </a:r>
          </a:p>
          <a:p>
            <a:pPr>
              <a:defRPr/>
            </a:pPr>
            <a:endParaRPr lang="en-US" b="1" i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600" b="1">
                <a:latin typeface="Arial" charset="0"/>
              </a:rPr>
              <a:t>point out that SEAP is available, confidential, and can help.</a:t>
            </a:r>
          </a:p>
          <a:p>
            <a:pPr>
              <a:buFontTx/>
              <a:buChar char="•"/>
              <a:defRPr/>
            </a:pPr>
            <a:r>
              <a:rPr lang="en-US" sz="1600" b="1">
                <a:latin typeface="Arial" charset="0"/>
              </a:rPr>
              <a:t>make it clear that the Commonwealth is concerned only with</a:t>
            </a:r>
          </a:p>
          <a:p>
            <a:pPr>
              <a:defRPr/>
            </a:pPr>
            <a:r>
              <a:rPr lang="en-US" sz="1600" b="1">
                <a:latin typeface="Arial" charset="0"/>
              </a:rPr>
              <a:t>  job performance.</a:t>
            </a:r>
          </a:p>
          <a:p>
            <a:pPr>
              <a:buFontTx/>
              <a:buChar char="•"/>
              <a:defRPr/>
            </a:pPr>
            <a:r>
              <a:rPr lang="en-US" sz="1600" b="1">
                <a:latin typeface="Arial" charset="0"/>
              </a:rPr>
              <a:t>explain that the employee must decide for him or her self</a:t>
            </a:r>
          </a:p>
          <a:p>
            <a:pPr>
              <a:defRPr/>
            </a:pPr>
            <a:r>
              <a:rPr lang="en-US" sz="1600" b="1">
                <a:latin typeface="Arial" charset="0"/>
              </a:rPr>
              <a:t> whether or not to seek assistance.</a:t>
            </a:r>
          </a:p>
          <a:p>
            <a:pPr>
              <a:buFontTx/>
              <a:buChar char="•"/>
              <a:defRPr/>
            </a:pPr>
            <a:r>
              <a:rPr lang="en-US" sz="1600" b="1">
                <a:latin typeface="Arial" charset="0"/>
              </a:rPr>
              <a:t>remember that chemical dependence is a progressive disease.</a:t>
            </a:r>
          </a:p>
          <a:p>
            <a:pPr>
              <a:buFontTx/>
              <a:buChar char="•"/>
              <a:defRPr/>
            </a:pPr>
            <a:r>
              <a:rPr lang="en-US" sz="1600" b="1">
                <a:latin typeface="Arial" charset="0"/>
              </a:rPr>
              <a:t>remember that as a supervisor, it is your responsibility to </a:t>
            </a:r>
          </a:p>
          <a:p>
            <a:pPr>
              <a:buFontTx/>
              <a:buChar char="•"/>
              <a:defRPr/>
            </a:pPr>
            <a:r>
              <a:rPr lang="en-US" sz="1600" b="1">
                <a:latin typeface="Arial" charset="0"/>
              </a:rPr>
              <a:t>respond to any threat or actual act of violence.</a:t>
            </a:r>
            <a:endParaRPr lang="en-US" sz="1600">
              <a:latin typeface="Arial" charset="0"/>
            </a:endParaRPr>
          </a:p>
          <a:p>
            <a:pPr>
              <a:buFontTx/>
              <a:buChar char="•"/>
              <a:defRPr/>
            </a:pPr>
            <a:endParaRPr lang="en-US" sz="1600">
              <a:latin typeface="Arial" charset="0"/>
            </a:endParaRP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3D75243F1A3046A5A8FEC4A60A6F34" ma:contentTypeVersion="1" ma:contentTypeDescription="Create a new document." ma:contentTypeScope="" ma:versionID="efd98c14846be8cd11e29e857a2c72d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d024c9e117fc9e5fa023bfcd8efcd7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C025228-E599-440A-9350-50E5A1EBB654}"/>
</file>

<file path=customXml/itemProps2.xml><?xml version="1.0" encoding="utf-8"?>
<ds:datastoreItem xmlns:ds="http://schemas.openxmlformats.org/officeDocument/2006/customXml" ds:itemID="{8F03B36B-FE5C-46AA-9282-0BD37A5495F1}"/>
</file>

<file path=customXml/itemProps3.xml><?xml version="1.0" encoding="utf-8"?>
<ds:datastoreItem xmlns:ds="http://schemas.openxmlformats.org/officeDocument/2006/customXml" ds:itemID="{34F8B802-3ECC-4A19-B4C0-34C92C9872EE}"/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Designs\Dads Tie.pot</Template>
  <TotalTime>230</TotalTime>
  <Pages>29</Pages>
  <Words>1036</Words>
  <Application>Microsoft Office PowerPoint</Application>
  <PresentationFormat>On-screen Show (4:3)</PresentationFormat>
  <Paragraphs>368</Paragraphs>
  <Slides>17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Times New Roman</vt:lpstr>
      <vt:lpstr>Arial</vt:lpstr>
      <vt:lpstr>Monotype Sorts</vt:lpstr>
      <vt:lpstr>Book Antiqua</vt:lpstr>
      <vt:lpstr>Dads Tie</vt:lpstr>
      <vt:lpstr>Microsoft Clip 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Reminder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Safe Workplace: Preventing Workplace Violence  A Workshop for Managers &amp; Supervisors</dc:title>
  <dc:creator>Karen Gangel</dc:creator>
  <dc:description>Managers' presentation Overheads</dc:description>
  <cp:lastModifiedBy>degan</cp:lastModifiedBy>
  <cp:revision>33</cp:revision>
  <cp:lastPrinted>2000-05-04T14:47:48Z</cp:lastPrinted>
  <dcterms:created xsi:type="dcterms:W3CDTF">1999-01-21T18:47:18Z</dcterms:created>
  <dcterms:modified xsi:type="dcterms:W3CDTF">2015-03-03T21:41:39Z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0x0101002A3D75243F1A3046A5A8FEC4A60A6F34</vt:lpwstr>
  </property>
  <property fmtid="{D5CDD505-2E9C-101B-9397-08002B2CF9AE}" pid="3" name="Order">
    <vt:r8>1100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