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notesSlides/notesSlide27.xml" ContentType="application/vnd.openxmlformats-officedocument.presentationml.notesSlide+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62" r:id="rId5"/>
    <p:sldId id="300" r:id="rId6"/>
    <p:sldId id="263" r:id="rId7"/>
    <p:sldId id="265" r:id="rId8"/>
    <p:sldId id="266" r:id="rId9"/>
    <p:sldId id="301" r:id="rId10"/>
    <p:sldId id="306" r:id="rId11"/>
    <p:sldId id="317" r:id="rId12"/>
    <p:sldId id="270" r:id="rId13"/>
    <p:sldId id="271" r:id="rId14"/>
    <p:sldId id="318" r:id="rId15"/>
    <p:sldId id="319" r:id="rId16"/>
    <p:sldId id="276" r:id="rId17"/>
    <p:sldId id="302" r:id="rId18"/>
    <p:sldId id="316" r:id="rId19"/>
    <p:sldId id="312" r:id="rId20"/>
    <p:sldId id="282" r:id="rId21"/>
    <p:sldId id="284" r:id="rId22"/>
    <p:sldId id="314" r:id="rId23"/>
    <p:sldId id="313" r:id="rId24"/>
    <p:sldId id="324" r:id="rId25"/>
    <p:sldId id="321" r:id="rId26"/>
    <p:sldId id="320" r:id="rId27"/>
    <p:sldId id="322" r:id="rId28"/>
    <p:sldId id="323" r:id="rId29"/>
    <p:sldId id="326" r:id="rId30"/>
    <p:sldId id="315" r:id="rId31"/>
  </p:sldIdLst>
  <p:sldSz cx="6858000" cy="9144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19191"/>
    <a:srgbClr val="474747"/>
    <a:srgbClr val="676767"/>
    <a:srgbClr val="8CF4EA"/>
    <a:srgbClr val="FFFFFF"/>
    <a:srgbClr val="114FFB"/>
    <a:srgbClr val="EAE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5" d="100"/>
          <a:sy n="75" d="100"/>
        </p:scale>
        <p:origin x="-1314" y="-10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p:scale>
          <a:sx n="66" d="100"/>
          <a:sy n="66" d="100"/>
        </p:scale>
        <p:origin x="-94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5898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09600" y="304800"/>
            <a:ext cx="5638800" cy="8305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1" name="Rectangle 3"/>
          <p:cNvSpPr>
            <a:spLocks noChangeArrowheads="1" noTextEdit="1"/>
          </p:cNvSpPr>
          <p:nvPr>
            <p:ph type="sldImg" idx="2"/>
          </p:nvPr>
        </p:nvSpPr>
        <p:spPr bwMode="auto">
          <a:xfrm>
            <a:off x="2149475" y="692150"/>
            <a:ext cx="255905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sldNum" sz="quarter" idx="5"/>
          </p:nvPr>
        </p:nvSpPr>
        <p:spPr bwMode="auto">
          <a:xfrm>
            <a:off x="3883025"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charset="0"/>
              </a:defRPr>
            </a:lvl1pPr>
          </a:lstStyle>
          <a:p>
            <a:pPr>
              <a:defRPr/>
            </a:pPr>
            <a:fld id="{80355E0A-B913-4FB4-B424-1F5FAD2920CC}" type="slidenum">
              <a:rPr lang="en-US"/>
              <a:pPr>
                <a:defRPr/>
              </a:pPr>
              <a:t>‹#›</a:t>
            </a:fld>
            <a:endParaRPr lang="en-US"/>
          </a:p>
        </p:txBody>
      </p:sp>
    </p:spTree>
    <p:extLst>
      <p:ext uri="{BB962C8B-B14F-4D97-AF65-F5344CB8AC3E}">
        <p14:creationId xmlns:p14="http://schemas.microsoft.com/office/powerpoint/2010/main" val="556886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22CB7B2C-DE71-4389-9709-F8A0C9B81AF5}" type="slidenum">
              <a:rPr lang="en-US" altLang="en-US" sz="1200">
                <a:latin typeface="Times New Roman" charset="0"/>
              </a:rPr>
              <a:pPr/>
              <a:t>1</a:t>
            </a:fld>
            <a:endParaRPr lang="en-US" altLang="en-US" sz="1200">
              <a:latin typeface="Times New Roman" charset="0"/>
            </a:endParaRPr>
          </a:p>
        </p:txBody>
      </p:sp>
      <p:sp>
        <p:nvSpPr>
          <p:cNvPr id="33795" name="Rectangle 2"/>
          <p:cNvSpPr>
            <a:spLocks noGrp="1" noChangeArrowheads="1"/>
          </p:cNvSpPr>
          <p:nvPr>
            <p:ph type="body" idx="1"/>
          </p:nvPr>
        </p:nvSpPr>
        <p:spPr>
          <a:xfrm>
            <a:off x="2667000" y="0"/>
            <a:ext cx="4191000" cy="5334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b="1" i="1" smtClean="0"/>
          </a:p>
          <a:p>
            <a:r>
              <a:rPr lang="en-US" altLang="en-US" sz="2800" b="1" smtClean="0"/>
              <a:t>      </a:t>
            </a:r>
            <a:r>
              <a:rPr lang="en-US" altLang="en-US" sz="2800" b="1" u="sng" smtClean="0"/>
              <a:t>Trainer’s Guide</a:t>
            </a:r>
            <a:endParaRPr lang="en-US" altLang="en-US" sz="2800" b="1" smtClean="0"/>
          </a:p>
          <a:p>
            <a:endParaRPr lang="en-US" altLang="en-US" b="1" i="1" smtClean="0"/>
          </a:p>
          <a:p>
            <a:r>
              <a:rPr lang="en-US" altLang="en-US" b="1" i="1" smtClean="0"/>
              <a:t>Trainer:</a:t>
            </a:r>
            <a:r>
              <a:rPr lang="en-US" altLang="en-US" i="1" smtClean="0"/>
              <a:t>  Participants may want to know how to physically defuse or de-escalate a potentially violent situation.  Other than discussing some common sense techniques, .eg, asking the co-worker to sit down, speaking slower and more softly if the co-worker speaks loudly and rapidly, this particular training is not designed to provide training in this area because:</a:t>
            </a:r>
          </a:p>
          <a:p>
            <a:r>
              <a:rPr lang="en-US" altLang="en-US" i="1" smtClean="0"/>
              <a:t>	-In high stress situations, the individual will probably not remember the techniques discussed in training.</a:t>
            </a:r>
          </a:p>
          <a:p>
            <a:r>
              <a:rPr lang="en-US" altLang="en-US" i="1" smtClean="0"/>
              <a:t>	-Learning these techniques may create a false sense of security for the employee that s/he will be able to control the behavior of a co-worker.</a:t>
            </a:r>
          </a:p>
          <a:p>
            <a:r>
              <a:rPr lang="en-US" altLang="en-US" i="1" smtClean="0"/>
              <a:t>	-The few techniques that may be discussed may not be appropriate for all situations.</a:t>
            </a:r>
          </a:p>
          <a:p>
            <a:r>
              <a:rPr lang="en-US" altLang="en-US" i="1" smtClean="0"/>
              <a:t>	-The employee may not ask for assistance or use other internal/ external resources appropriately.</a:t>
            </a:r>
          </a:p>
          <a:p>
            <a:r>
              <a:rPr lang="en-US" altLang="en-US" b="1" i="1" smtClean="0"/>
              <a:t>NOTE:  Please be aware of your audience and gear vocabulary used in presenting this information to specific needs.</a:t>
            </a:r>
          </a:p>
          <a:p>
            <a:r>
              <a:rPr lang="en-US" altLang="en-US" b="1" smtClean="0"/>
              <a:t>Introduction:   </a:t>
            </a:r>
            <a:r>
              <a:rPr lang="en-US" altLang="en-US" smtClean="0"/>
              <a:t>1.  Self</a:t>
            </a:r>
          </a:p>
          <a:p>
            <a:r>
              <a:rPr lang="en-US" altLang="en-US" smtClean="0"/>
              <a:t>                          2. Topic</a:t>
            </a:r>
          </a:p>
          <a:p>
            <a:r>
              <a:rPr lang="en-US" altLang="en-US" smtClean="0"/>
              <a:t>Violence and the threat of violence are impacting more and more employees everyday.  Many employees find themselves in the difficult position of working with someone whose behavior is hostile, threatening or intimidating.  Other types of incidents of violence may also enter in to the workplace.</a:t>
            </a:r>
          </a:p>
          <a:p>
            <a:endParaRPr lang="en-US" altLang="en-US" smtClean="0"/>
          </a:p>
          <a:p>
            <a:endParaRPr lang="en-US" altLang="en-US" b="1" smtClean="0"/>
          </a:p>
          <a:p>
            <a:endParaRPr lang="en-US" altLang="en-US" b="1" smtClean="0"/>
          </a:p>
        </p:txBody>
      </p:sp>
      <p:sp>
        <p:nvSpPr>
          <p:cNvPr id="33796" name="Rectangle 3"/>
          <p:cNvSpPr>
            <a:spLocks noChangeArrowheads="1" noTextEdit="1"/>
          </p:cNvSpPr>
          <p:nvPr>
            <p:ph type="sldImg"/>
          </p:nvPr>
        </p:nvSpPr>
        <p:spPr>
          <a:xfrm>
            <a:off x="0" y="0"/>
            <a:ext cx="2562225" cy="3416300"/>
          </a:xfrm>
          <a:ln cap="flat"/>
        </p:spPr>
      </p:sp>
      <p:sp>
        <p:nvSpPr>
          <p:cNvPr id="33797" name="Rectangle 4"/>
          <p:cNvSpPr>
            <a:spLocks noChangeArrowheads="1"/>
          </p:cNvSpPr>
          <p:nvPr/>
        </p:nvSpPr>
        <p:spPr bwMode="auto">
          <a:xfrm>
            <a:off x="2668588" y="382588"/>
            <a:ext cx="4035425" cy="246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50000"/>
              </a:spcBef>
            </a:pPr>
            <a:endParaRPr lang="en-US" altLang="en-US" sz="1200"/>
          </a:p>
          <a:p>
            <a:pPr>
              <a:spcBef>
                <a:spcPct val="50000"/>
              </a:spcBef>
            </a:pPr>
            <a:endParaRPr lang="en-US" altLang="en-US" sz="1200"/>
          </a:p>
          <a:p>
            <a:pPr>
              <a:spcBef>
                <a:spcPct val="50000"/>
              </a:spcBef>
            </a:pPr>
            <a:endParaRPr lang="en-US" altLang="en-US" sz="1200"/>
          </a:p>
          <a:p>
            <a:pPr>
              <a:spcBef>
                <a:spcPct val="50000"/>
              </a:spcBef>
            </a:pPr>
            <a:endParaRPr lang="en-US" altLang="en-US" sz="1200"/>
          </a:p>
          <a:p>
            <a:pPr>
              <a:spcBef>
                <a:spcPct val="50000"/>
              </a:spcBef>
            </a:pPr>
            <a:endParaRPr lang="en-US" altLang="en-US" sz="1200"/>
          </a:p>
          <a:p>
            <a:pPr>
              <a:spcBef>
                <a:spcPct val="50000"/>
              </a:spcBef>
            </a:pPr>
            <a:endParaRPr lang="en-US" altLang="en-US" sz="1200"/>
          </a:p>
          <a:p>
            <a:pPr>
              <a:spcBef>
                <a:spcPct val="50000"/>
              </a:spcBef>
            </a:pPr>
            <a:endParaRPr lang="en-US" altLang="en-US" sz="1200"/>
          </a:p>
          <a:p>
            <a:pPr>
              <a:spcBef>
                <a:spcPct val="50000"/>
              </a:spcBef>
            </a:pPr>
            <a:endParaRPr lang="en-US" altLang="en-US" sz="1200"/>
          </a:p>
          <a:p>
            <a:pPr latinLnBrk="1">
              <a:spcBef>
                <a:spcPct val="50000"/>
              </a:spcBef>
            </a:pPr>
            <a:endParaRPr lang="en-US" altLang="en-US" sz="1200"/>
          </a:p>
        </p:txBody>
      </p:sp>
      <p:sp>
        <p:nvSpPr>
          <p:cNvPr id="33798" name="Text Box 6"/>
          <p:cNvSpPr txBox="1">
            <a:spLocks noChangeArrowheads="1"/>
          </p:cNvSpPr>
          <p:nvPr/>
        </p:nvSpPr>
        <p:spPr bwMode="auto">
          <a:xfrm>
            <a:off x="0" y="3538538"/>
            <a:ext cx="24384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i="1"/>
              <a:t>Icebreaker activity (share name, job, violence related experience or other activity as appropriate)</a:t>
            </a:r>
          </a:p>
          <a:p>
            <a:endParaRPr lang="en-US" altLang="en-US" sz="1200" b="1" i="1"/>
          </a:p>
          <a:p>
            <a:r>
              <a:rPr lang="en-US" altLang="en-US" sz="1200" b="1" i="1"/>
              <a:t>Housekeeping issues:  Phones, breaks, bathrooms, etc.</a:t>
            </a:r>
          </a:p>
          <a:p>
            <a:endParaRPr lang="en-US" altLang="en-US" sz="1200" b="1" i="1"/>
          </a:p>
          <a:p>
            <a:r>
              <a:rPr lang="en-US" altLang="en-US" sz="1200" b="1" i="1"/>
              <a:t>Discuss benefits of participant involvement.</a:t>
            </a:r>
          </a:p>
          <a:p>
            <a:endParaRPr lang="en-US" altLang="en-US" sz="1200" b="1" i="1"/>
          </a:p>
          <a:p>
            <a:r>
              <a:rPr lang="en-US" altLang="en-US" sz="1200" b="1" i="1"/>
              <a:t>Discussion:</a:t>
            </a:r>
            <a:r>
              <a:rPr lang="en-US" altLang="en-US" sz="1200"/>
              <a:t>  </a:t>
            </a:r>
            <a:r>
              <a:rPr lang="en-US" altLang="en-US" sz="1200" i="1"/>
              <a:t>Why do employees and employers need to be concerned with workplace</a:t>
            </a:r>
            <a:r>
              <a:rPr lang="en-US" altLang="en-US" sz="2400" i="1">
                <a:latin typeface="Times New Roman" charset="0"/>
              </a:rPr>
              <a:t> </a:t>
            </a:r>
            <a:r>
              <a:rPr lang="en-US" altLang="en-US" sz="1200" i="1"/>
              <a:t>violence? (Typical answers:  save money, law suits, personal safety, turnover, etc.  Accept just about anything.  You may want to list responses on chart paper; depends on group size. </a:t>
            </a:r>
          </a:p>
          <a:p>
            <a:r>
              <a:rPr lang="en-US" altLang="en-US" sz="1200" i="1"/>
              <a:t> Is workplace violence a relevant topic for PA employees?</a:t>
            </a:r>
          </a:p>
          <a:p>
            <a:endParaRPr lang="en-US" altLang="en-US" sz="2800"/>
          </a:p>
        </p:txBody>
      </p:sp>
      <p:sp>
        <p:nvSpPr>
          <p:cNvPr id="33799" name="Rectangle 7"/>
          <p:cNvSpPr>
            <a:spLocks noChangeArrowheads="1"/>
          </p:cNvSpPr>
          <p:nvPr/>
        </p:nvSpPr>
        <p:spPr bwMode="auto">
          <a:xfrm>
            <a:off x="2667000" y="4419600"/>
            <a:ext cx="3886200" cy="6096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33800" name="Text Box 8"/>
          <p:cNvSpPr txBox="1">
            <a:spLocks noChangeArrowheads="1"/>
          </p:cNvSpPr>
          <p:nvPr/>
        </p:nvSpPr>
        <p:spPr bwMode="auto">
          <a:xfrm>
            <a:off x="62325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
        <p:nvSpPr>
          <p:cNvPr id="33801" name="Text Box 9"/>
          <p:cNvSpPr txBox="1">
            <a:spLocks noChangeArrowheads="1"/>
          </p:cNvSpPr>
          <p:nvPr/>
        </p:nvSpPr>
        <p:spPr bwMode="auto">
          <a:xfrm>
            <a:off x="365125" y="7888288"/>
            <a:ext cx="62642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2400"/>
              <a:t>NOTE:  </a:t>
            </a:r>
            <a:r>
              <a:rPr lang="en-US" altLang="en-US" sz="1800" i="1"/>
              <a:t>An </a:t>
            </a:r>
            <a:r>
              <a:rPr lang="en-US" altLang="en-US" sz="1800" b="1" i="1"/>
              <a:t>* </a:t>
            </a:r>
            <a:r>
              <a:rPr lang="en-US" altLang="en-US" sz="1800" i="1"/>
              <a:t>at the top of the page indicates that an overhead transparency matches the handout/topic.  Not all overheads look exactly like the corresponding handout.</a:t>
            </a:r>
          </a:p>
          <a:p>
            <a:endParaRPr lang="en-US" altLang="en-US" sz="2400"/>
          </a:p>
        </p:txBody>
      </p:sp>
      <p:sp>
        <p:nvSpPr>
          <p:cNvPr id="33802" name="Rectangle 10"/>
          <p:cNvSpPr>
            <a:spLocks noChangeArrowheads="1"/>
          </p:cNvSpPr>
          <p:nvPr/>
        </p:nvSpPr>
        <p:spPr bwMode="auto">
          <a:xfrm>
            <a:off x="381000" y="7924800"/>
            <a:ext cx="6172200" cy="990600"/>
          </a:xfrm>
          <a:prstGeom prst="rect">
            <a:avLst/>
          </a:prstGeom>
          <a:noFill/>
          <a:ln w="12700">
            <a:solidFill>
              <a:schemeClr val="tx1"/>
            </a:solidFill>
            <a:prstDash val="lg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7CF01AD9-03AD-4CD2-A03B-1EFEF908B2A7}" type="slidenum">
              <a:rPr lang="en-US" altLang="en-US" sz="1200">
                <a:latin typeface="Times New Roman" charset="0"/>
              </a:rPr>
              <a:pPr/>
              <a:t>10</a:t>
            </a:fld>
            <a:endParaRPr lang="en-US" altLang="en-US" sz="1200">
              <a:latin typeface="Times New Roman" charset="0"/>
            </a:endParaRPr>
          </a:p>
        </p:txBody>
      </p:sp>
      <p:sp>
        <p:nvSpPr>
          <p:cNvPr id="43011" name="Rectangle 2"/>
          <p:cNvSpPr>
            <a:spLocks noChangeArrowheads="1" noTextEdit="1"/>
          </p:cNvSpPr>
          <p:nvPr>
            <p:ph type="sldImg"/>
          </p:nvPr>
        </p:nvSpPr>
        <p:spPr>
          <a:xfrm>
            <a:off x="0" y="0"/>
            <a:ext cx="2562225" cy="3416300"/>
          </a:xfrm>
          <a:ln/>
        </p:spPr>
      </p:sp>
      <p:sp>
        <p:nvSpPr>
          <p:cNvPr id="43012" name="Rectangle 3"/>
          <p:cNvSpPr>
            <a:spLocks noGrp="1" noChangeArrowheads="1"/>
          </p:cNvSpPr>
          <p:nvPr>
            <p:ph type="body" idx="1"/>
          </p:nvPr>
        </p:nvSpPr>
        <p:spPr>
          <a:xfrm>
            <a:off x="2590800" y="609600"/>
            <a:ext cx="4267200" cy="8305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5.  If the employee does disclose, </a:t>
            </a:r>
            <a:r>
              <a:rPr lang="en-US" altLang="en-US" b="1" smtClean="0"/>
              <a:t>let her know  that</a:t>
            </a:r>
            <a:r>
              <a:rPr lang="en-US" altLang="en-US" smtClean="0"/>
              <a:t> </a:t>
            </a:r>
            <a:r>
              <a:rPr lang="en-US" altLang="en-US" b="1" smtClean="0"/>
              <a:t>the discussion will remain confidential, unless it poses a threat</a:t>
            </a:r>
            <a:r>
              <a:rPr lang="en-US" altLang="en-US" smtClean="0"/>
              <a:t> to workplace safety, at which point help would have to be requested.</a:t>
            </a:r>
          </a:p>
          <a:p>
            <a:endParaRPr lang="en-US" altLang="en-US" smtClean="0"/>
          </a:p>
          <a:p>
            <a:r>
              <a:rPr lang="en-US" altLang="en-US" b="1" smtClean="0"/>
              <a:t>As an employee suspecting a co-worker may be a victim of domestic violence you can</a:t>
            </a:r>
            <a:r>
              <a:rPr lang="en-US" altLang="en-US" smtClean="0"/>
              <a:t>:</a:t>
            </a:r>
          </a:p>
          <a:p>
            <a:r>
              <a:rPr lang="en-US" altLang="en-US" smtClean="0"/>
              <a:t>1.  </a:t>
            </a:r>
            <a:r>
              <a:rPr lang="en-US" altLang="en-US" b="1" smtClean="0"/>
              <a:t>Believe in her and let her know you do</a:t>
            </a:r>
            <a:r>
              <a:rPr lang="en-US" altLang="en-US" smtClean="0"/>
              <a:t> (If you know her partner, remember that abusers frequently behave differently in public than they do in private.).</a:t>
            </a:r>
          </a:p>
          <a:p>
            <a:r>
              <a:rPr lang="en-US" altLang="en-US" smtClean="0"/>
              <a:t>2.  </a:t>
            </a:r>
            <a:r>
              <a:rPr lang="en-US" altLang="en-US" b="1" smtClean="0"/>
              <a:t>Listen to what she tells you</a:t>
            </a:r>
            <a:r>
              <a:rPr lang="en-US" altLang="en-US" smtClean="0"/>
              <a:t> (Avoid making judgments, ask clarifying questions,  do not give advice).</a:t>
            </a:r>
          </a:p>
          <a:p>
            <a:r>
              <a:rPr lang="en-US" altLang="en-US" smtClean="0"/>
              <a:t>3.  </a:t>
            </a:r>
            <a:r>
              <a:rPr lang="en-US" altLang="en-US" b="1" smtClean="0"/>
              <a:t>Build on her strengths</a:t>
            </a:r>
            <a:r>
              <a:rPr lang="en-US" altLang="en-US" smtClean="0"/>
              <a:t> (Point out her successful coping strategies, solved problems, her courage and determination).</a:t>
            </a:r>
          </a:p>
          <a:p>
            <a:r>
              <a:rPr lang="en-US" altLang="en-US" smtClean="0"/>
              <a:t>4.  </a:t>
            </a:r>
            <a:r>
              <a:rPr lang="en-US" altLang="en-US" b="1" smtClean="0"/>
              <a:t>Validate her feelings</a:t>
            </a:r>
            <a:r>
              <a:rPr lang="en-US" altLang="en-US" smtClean="0"/>
              <a:t> (Let her know her feelings are normal.).</a:t>
            </a:r>
          </a:p>
          <a:p>
            <a:r>
              <a:rPr lang="en-US" altLang="en-US" smtClean="0"/>
              <a:t>5.  </a:t>
            </a:r>
            <a:r>
              <a:rPr lang="en-US" altLang="en-US" b="1" smtClean="0"/>
              <a:t>Avoid victim blaming</a:t>
            </a:r>
            <a:r>
              <a:rPr lang="en-US" altLang="en-US" smtClean="0"/>
              <a:t> (The abuse is not her fault.  The abuse is her partner’s problem and responsibility but do not say negative things about him.).</a:t>
            </a:r>
          </a:p>
          <a:p>
            <a:r>
              <a:rPr lang="en-US" altLang="en-US" smtClean="0"/>
              <a:t>6.  </a:t>
            </a:r>
            <a:r>
              <a:rPr lang="en-US" altLang="en-US" b="1" smtClean="0"/>
              <a:t>Take her fear seriously</a:t>
            </a:r>
            <a:r>
              <a:rPr lang="en-US" altLang="en-US" smtClean="0"/>
              <a:t>  (“Your situation sounds dangerous and I am concerned about your safety.”).</a:t>
            </a:r>
          </a:p>
          <a:p>
            <a:r>
              <a:rPr lang="en-US" altLang="en-US" smtClean="0"/>
              <a:t>7.  </a:t>
            </a:r>
            <a:r>
              <a:rPr lang="en-US" altLang="en-US" b="1" smtClean="0"/>
              <a:t>Offer help</a:t>
            </a:r>
            <a:r>
              <a:rPr lang="en-US" altLang="en-US" smtClean="0"/>
              <a:t> (If you cannot do what she asks of you, help to identify other ways for her to get assistance, SEAP, etc.).</a:t>
            </a:r>
          </a:p>
          <a:p>
            <a:r>
              <a:rPr lang="en-US" altLang="en-US" smtClean="0"/>
              <a:t>8.  </a:t>
            </a:r>
            <a:r>
              <a:rPr lang="en-US" altLang="en-US" b="1" smtClean="0"/>
              <a:t>Support her decisions</a:t>
            </a:r>
            <a:r>
              <a:rPr lang="en-US" altLang="en-US" smtClean="0"/>
              <a:t> ( Every decision in an abusive relationship has an associated risk; be patient, respectful.).</a:t>
            </a:r>
          </a:p>
        </p:txBody>
      </p:sp>
      <p:sp>
        <p:nvSpPr>
          <p:cNvPr id="43013" name="Text Box 4"/>
          <p:cNvSpPr txBox="1">
            <a:spLocks noChangeArrowheads="1"/>
          </p:cNvSpPr>
          <p:nvPr/>
        </p:nvSpPr>
        <p:spPr bwMode="auto">
          <a:xfrm>
            <a:off x="136525" y="7196138"/>
            <a:ext cx="23796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t>Information about Domestic </a:t>
            </a:r>
          </a:p>
          <a:p>
            <a:r>
              <a:rPr lang="en-US" altLang="en-US" sz="1200"/>
              <a:t>Violence referenced here is from</a:t>
            </a:r>
          </a:p>
          <a:p>
            <a:r>
              <a:rPr lang="en-US" altLang="en-US" sz="1200"/>
              <a:t>US Office of Personnel</a:t>
            </a:r>
          </a:p>
          <a:p>
            <a:r>
              <a:rPr lang="en-US" altLang="en-US" sz="1200"/>
              <a:t>Management, Responding to</a:t>
            </a:r>
          </a:p>
          <a:p>
            <a:r>
              <a:rPr lang="en-US" altLang="en-US" sz="1200"/>
              <a:t>Domestic Violence:  </a:t>
            </a:r>
            <a:r>
              <a:rPr lang="en-US" altLang="en-US" sz="1200" b="1" i="1"/>
              <a:t>Where </a:t>
            </a:r>
          </a:p>
          <a:p>
            <a:r>
              <a:rPr lang="en-US" altLang="en-US" sz="1200" b="1" i="1"/>
              <a:t>Federal Employees Can Find</a:t>
            </a:r>
          </a:p>
          <a:p>
            <a:r>
              <a:rPr lang="en-US" altLang="en-US" sz="1200" b="1" i="1"/>
              <a:t>Help</a:t>
            </a:r>
          </a:p>
        </p:txBody>
      </p:sp>
      <p:sp>
        <p:nvSpPr>
          <p:cNvPr id="43014" name="Text Box 5"/>
          <p:cNvSpPr txBox="1">
            <a:spLocks noChangeArrowheads="1"/>
          </p:cNvSpPr>
          <p:nvPr/>
        </p:nvSpPr>
        <p:spPr bwMode="auto">
          <a:xfrm>
            <a:off x="288925" y="3690938"/>
            <a:ext cx="20526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i="1"/>
              <a:t>Encourage referral to the</a:t>
            </a:r>
          </a:p>
          <a:p>
            <a:r>
              <a:rPr lang="en-US" altLang="en-US" sz="1200" i="1"/>
              <a:t>SEAP for suspected </a:t>
            </a:r>
          </a:p>
          <a:p>
            <a:r>
              <a:rPr lang="en-US" altLang="en-US" sz="1200" i="1"/>
              <a:t>domestic violence.  Victims </a:t>
            </a:r>
          </a:p>
          <a:p>
            <a:r>
              <a:rPr lang="en-US" altLang="en-US" sz="1200" i="1"/>
              <a:t>and potential victims will be</a:t>
            </a:r>
          </a:p>
          <a:p>
            <a:r>
              <a:rPr lang="en-US" altLang="en-US" sz="1200" i="1"/>
              <a:t>given support as well as </a:t>
            </a:r>
          </a:p>
          <a:p>
            <a:r>
              <a:rPr lang="en-US" altLang="en-US" sz="1200" i="1"/>
              <a:t>proper direction to other </a:t>
            </a:r>
          </a:p>
          <a:p>
            <a:r>
              <a:rPr lang="en-US" altLang="en-US" sz="1200" i="1"/>
              <a:t>means of assistance.</a:t>
            </a:r>
          </a:p>
          <a:p>
            <a:endParaRPr lang="en-US" altLang="en-US" sz="1200" i="1"/>
          </a:p>
          <a:p>
            <a:r>
              <a:rPr lang="en-US" altLang="en-US" sz="1200" i="1"/>
              <a:t>Remember, the SEAP is a </a:t>
            </a:r>
          </a:p>
          <a:p>
            <a:r>
              <a:rPr lang="en-US" altLang="en-US" sz="1200" i="1"/>
              <a:t>confidential source of help.</a:t>
            </a:r>
            <a:endParaRPr lang="en-US" altLang="en-US" sz="1200"/>
          </a:p>
        </p:txBody>
      </p:sp>
      <p:sp>
        <p:nvSpPr>
          <p:cNvPr id="43015" name="Text Box 6"/>
          <p:cNvSpPr txBox="1">
            <a:spLocks noChangeArrowheads="1"/>
          </p:cNvSpPr>
          <p:nvPr/>
        </p:nvSpPr>
        <p:spPr bwMode="auto">
          <a:xfrm>
            <a:off x="6232525" y="1682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24A06B0D-C295-409E-897C-B6DDE8A1B7DD}" type="slidenum">
              <a:rPr lang="en-US" altLang="en-US" sz="1200">
                <a:latin typeface="Times New Roman" charset="0"/>
              </a:rPr>
              <a:pPr/>
              <a:t>11</a:t>
            </a:fld>
            <a:endParaRPr lang="en-US" altLang="en-US" sz="1200">
              <a:latin typeface="Times New Roman" charset="0"/>
            </a:endParaRPr>
          </a:p>
        </p:txBody>
      </p:sp>
      <p:sp>
        <p:nvSpPr>
          <p:cNvPr id="44035" name="Rectangle 2"/>
          <p:cNvSpPr>
            <a:spLocks noChangeArrowheads="1" noTextEdit="1"/>
          </p:cNvSpPr>
          <p:nvPr>
            <p:ph type="sldImg"/>
          </p:nvPr>
        </p:nvSpPr>
        <p:spPr>
          <a:xfrm>
            <a:off x="285750" y="228600"/>
            <a:ext cx="2400300" cy="3200400"/>
          </a:xfrm>
          <a:ln/>
        </p:spPr>
      </p:sp>
      <p:sp>
        <p:nvSpPr>
          <p:cNvPr id="44036" name="Rectangle 3"/>
          <p:cNvSpPr>
            <a:spLocks noGrp="1" noChangeArrowheads="1"/>
          </p:cNvSpPr>
          <p:nvPr>
            <p:ph type="body" idx="1"/>
          </p:nvPr>
        </p:nvSpPr>
        <p:spPr>
          <a:xfrm>
            <a:off x="2743200" y="152400"/>
            <a:ext cx="3962400" cy="86106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with participants.</a:t>
            </a:r>
          </a:p>
          <a:p>
            <a:endParaRPr lang="en-US" altLang="en-US" smtClean="0"/>
          </a:p>
          <a:p>
            <a:r>
              <a:rPr lang="en-US" altLang="en-US" smtClean="0"/>
              <a:t>Potentially violent behavior is demonstrated through a variety of behaviors ranging from insubordination and strained working relationships to murder or suicide.  Any behavior that creates a hostile, intimidating workplace is violent behavior.  </a:t>
            </a:r>
          </a:p>
          <a:p>
            <a:endParaRPr lang="en-US" altLang="en-US" smtClean="0"/>
          </a:p>
          <a:p>
            <a:r>
              <a:rPr lang="en-US" altLang="en-US" b="1" smtClean="0"/>
              <a:t>Trainer: </a:t>
            </a:r>
          </a:p>
          <a:p>
            <a:r>
              <a:rPr lang="en-US" altLang="en-US" b="1" smtClean="0"/>
              <a:t> Emphasize that these indicators may or may not relate to the likelihood of the occurrence of workplace violence.  These same behaviors may be a result of any number of situations.  It is important that employees remember realize their responsibility in reporting any behavior that causes concern.  It is not their job to diagnose or label individuals demonstrating one of these behaviors.</a:t>
            </a:r>
          </a:p>
        </p:txBody>
      </p:sp>
      <p:sp>
        <p:nvSpPr>
          <p:cNvPr id="44037" name="Text Box 4"/>
          <p:cNvSpPr txBox="1">
            <a:spLocks noChangeArrowheads="1"/>
          </p:cNvSpPr>
          <p:nvPr/>
        </p:nvSpPr>
        <p:spPr bwMode="auto">
          <a:xfrm>
            <a:off x="62325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642EA341-EAF3-4936-97C6-8A98929E9064}" type="slidenum">
              <a:rPr lang="en-US" altLang="en-US" sz="1200">
                <a:latin typeface="Times New Roman" charset="0"/>
              </a:rPr>
              <a:pPr/>
              <a:t>12</a:t>
            </a:fld>
            <a:endParaRPr lang="en-US" altLang="en-US" sz="1200">
              <a:latin typeface="Times New Roman" charset="0"/>
            </a:endParaRPr>
          </a:p>
        </p:txBody>
      </p:sp>
      <p:sp>
        <p:nvSpPr>
          <p:cNvPr id="45059" name="Rectangle 2"/>
          <p:cNvSpPr>
            <a:spLocks noChangeArrowheads="1" noTextEdit="1"/>
          </p:cNvSpPr>
          <p:nvPr>
            <p:ph type="sldImg"/>
          </p:nvPr>
        </p:nvSpPr>
        <p:spPr>
          <a:xfrm>
            <a:off x="195263" y="0"/>
            <a:ext cx="2171700" cy="2895600"/>
          </a:xfrm>
          <a:ln cap="flat"/>
        </p:spPr>
      </p:sp>
      <p:sp>
        <p:nvSpPr>
          <p:cNvPr id="45060" name="Rectangle 4"/>
          <p:cNvSpPr>
            <a:spLocks noChangeArrowheads="1"/>
          </p:cNvSpPr>
          <p:nvPr/>
        </p:nvSpPr>
        <p:spPr bwMode="auto">
          <a:xfrm>
            <a:off x="2362200" y="381000"/>
            <a:ext cx="4495800" cy="830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t>According to Northwestern National Life Insurance Company, the attackers were as follows:</a:t>
            </a:r>
          </a:p>
          <a:p>
            <a:r>
              <a:rPr lang="en-US" altLang="en-US" sz="1200"/>
              <a:t>Customer, 44%, Stranger, 24%; Co-worker, 20%; Boss, 7%; Former employee, 3%; Other, 3%. </a:t>
            </a:r>
          </a:p>
          <a:p>
            <a:r>
              <a:rPr lang="en-US" altLang="en-US" sz="1200"/>
              <a:t>Total is more than 100% because some victims were attacked by more than one person.</a:t>
            </a:r>
          </a:p>
          <a:p>
            <a:endParaRPr lang="en-US" altLang="en-US" sz="1200"/>
          </a:p>
          <a:p>
            <a:r>
              <a:rPr lang="en-US" altLang="en-US" sz="1200"/>
              <a:t>Caution must be used when using a profile of the violent employee.  It is important to stress that a profile only works after the fact.  In other words, just because the employee</a:t>
            </a:r>
          </a:p>
          <a:p>
            <a:r>
              <a:rPr lang="en-US" altLang="en-US" sz="1200"/>
              <a:t>fits the profile does not mean s/he will become violent.  For every one employee who does become violent in the workplace and fits a profile, there are probably 100 who match the </a:t>
            </a:r>
          </a:p>
          <a:p>
            <a:r>
              <a:rPr lang="en-US" altLang="en-US" sz="1200"/>
              <a:t>profile and will never become violent.  Profiles are not good predictors of who will or who will not become violent.  Forensic psychiatrist Park Dietz argues that past workplace rampages were committed by men and women of all races and ages.  Relying on profiles carries a twofold risk; that people will be wrongly accused as dangerous, and others will be disregarded because they do not fit the profile.</a:t>
            </a:r>
          </a:p>
          <a:p>
            <a:endParaRPr lang="en-US" altLang="en-US" sz="1200"/>
          </a:p>
          <a:p>
            <a:r>
              <a:rPr lang="en-US" altLang="en-US" sz="1200"/>
              <a:t>One of the best indicators for potential violence is to be a good observer of normal behavior for an individual, and to be aware of deviations from that person’s normal interactions.</a:t>
            </a:r>
          </a:p>
          <a:p>
            <a:r>
              <a:rPr lang="en-US" altLang="en-US" sz="1200" b="1"/>
              <a:t>Unusual or abnormal behavior is a change in someone’s routine</a:t>
            </a:r>
            <a:r>
              <a:rPr lang="en-US" altLang="en-US" sz="1200"/>
              <a:t>.  Changes from normal to abnormal behavior are caused by both known and unknown events.    These changes can be acute or chronic.  Each person has his/her own type of normal behavior. Know  the difference between disillusioned, disaffected and disgruntled employees  </a:t>
            </a:r>
          </a:p>
          <a:p>
            <a:endParaRPr lang="en-US" altLang="en-US" sz="1200"/>
          </a:p>
          <a:p>
            <a:r>
              <a:rPr lang="en-US" altLang="en-US" sz="1200" b="1"/>
              <a:t>Disillusioned employees</a:t>
            </a:r>
            <a:r>
              <a:rPr lang="en-US" altLang="en-US" sz="1200"/>
              <a:t> are disappointed about work related issues (promotion, changes).</a:t>
            </a:r>
          </a:p>
          <a:p>
            <a:endParaRPr lang="en-US" altLang="en-US" sz="1200"/>
          </a:p>
          <a:p>
            <a:r>
              <a:rPr lang="en-US" altLang="en-US" sz="1200" b="1"/>
              <a:t>Disaffected employees’</a:t>
            </a:r>
            <a:r>
              <a:rPr lang="en-US" altLang="en-US" sz="1200"/>
              <a:t> levels of motivation are not in line with organizational goals.</a:t>
            </a:r>
          </a:p>
          <a:p>
            <a:endParaRPr lang="en-US" altLang="en-US" sz="1200"/>
          </a:p>
          <a:p>
            <a:r>
              <a:rPr lang="en-US" altLang="en-US" sz="1200" b="1"/>
              <a:t>Disgruntled employees</a:t>
            </a:r>
            <a:r>
              <a:rPr lang="en-US" altLang="en-US" sz="1200"/>
              <a:t> are motivated toward goals very different from those of the organization.</a:t>
            </a:r>
          </a:p>
          <a:p>
            <a:endParaRPr lang="en-US" altLang="en-US" sz="1200"/>
          </a:p>
          <a:p>
            <a:r>
              <a:rPr lang="en-US" altLang="en-US" sz="1200"/>
              <a:t>Most disgruntled employees function well except in one area.  They have an overwhelming</a:t>
            </a:r>
          </a:p>
          <a:p>
            <a:r>
              <a:rPr lang="en-US" altLang="en-US" sz="1200"/>
              <a:t>need to reach their own goals regardless of right or wrong.  </a:t>
            </a:r>
          </a:p>
          <a:p>
            <a:endParaRPr lang="en-US" altLang="en-US" sz="1200"/>
          </a:p>
          <a:p>
            <a:r>
              <a:rPr lang="en-US" altLang="en-US" sz="1200" b="1"/>
              <a:t>Be observant.</a:t>
            </a:r>
          </a:p>
        </p:txBody>
      </p:sp>
      <p:sp>
        <p:nvSpPr>
          <p:cNvPr id="45061" name="Text Box 7"/>
          <p:cNvSpPr txBox="1">
            <a:spLocks noChangeArrowheads="1"/>
          </p:cNvSpPr>
          <p:nvPr/>
        </p:nvSpPr>
        <p:spPr bwMode="auto">
          <a:xfrm>
            <a:off x="0" y="3005138"/>
            <a:ext cx="22860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i="1" u="sng"/>
              <a:t>Trainer needs to be aware of the basic profile information.  Use with Caution (stereo-</a:t>
            </a:r>
          </a:p>
          <a:p>
            <a:r>
              <a:rPr lang="en-US" altLang="en-US" sz="1200" b="1" i="1" u="sng"/>
              <a:t>typing can cause us to miss out on other observations.  </a:t>
            </a:r>
          </a:p>
          <a:p>
            <a:r>
              <a:rPr lang="en-US" altLang="en-US" sz="1200" b="1" i="1" u="sng"/>
              <a:t>Basic profile includes the following:  Male, age 30-50, loner,history of aggression, paranoia, anger, depression,multiple problems (job, money, health, relationships, etc.), extreme religious views, fascination with weapons.</a:t>
            </a:r>
          </a:p>
          <a:p>
            <a:endParaRPr lang="en-US" altLang="en-US" sz="1200" b="1" i="1"/>
          </a:p>
          <a:p>
            <a:endParaRPr lang="en-US" altLang="en-US" sz="1200" b="1" i="1"/>
          </a:p>
          <a:p>
            <a:endParaRPr lang="en-US" altLang="en-US" sz="1200" b="1" i="1"/>
          </a:p>
          <a:p>
            <a:endParaRPr lang="en-US" altLang="en-US" sz="1200" b="1" i="1"/>
          </a:p>
          <a:p>
            <a:r>
              <a:rPr lang="en-US" altLang="en-US" sz="1200" b="1" i="1"/>
              <a:t>ASK</a:t>
            </a:r>
            <a:r>
              <a:rPr lang="en-US" altLang="en-US" sz="1200" i="1"/>
              <a:t>:  Which of these groups might be the most potentially violent?  Answer:  All of them!  Think of disillusioned, disaffected and disgruntled employees as part of a continuum of behavior.</a:t>
            </a:r>
          </a:p>
          <a:p>
            <a:endParaRPr lang="en-US" altLang="en-US" sz="1400"/>
          </a:p>
          <a:p>
            <a:endParaRPr lang="en-US" altLang="en-US" sz="2800"/>
          </a:p>
        </p:txBody>
      </p:sp>
      <p:sp>
        <p:nvSpPr>
          <p:cNvPr id="45062" name="Text Box 8"/>
          <p:cNvSpPr txBox="1">
            <a:spLocks noChangeArrowheads="1"/>
          </p:cNvSpPr>
          <p:nvPr/>
        </p:nvSpPr>
        <p:spPr bwMode="auto">
          <a:xfrm>
            <a:off x="6324600" y="15240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72A102E0-AC6D-42B0-94B7-494E9080B13C}" type="slidenum">
              <a:rPr lang="en-US" altLang="en-US" sz="1200">
                <a:latin typeface="Times New Roman" charset="0"/>
              </a:rPr>
              <a:pPr/>
              <a:t>13</a:t>
            </a:fld>
            <a:endParaRPr lang="en-US" altLang="en-US" sz="1200">
              <a:latin typeface="Times New Roman" charset="0"/>
            </a:endParaRPr>
          </a:p>
        </p:txBody>
      </p:sp>
      <p:sp>
        <p:nvSpPr>
          <p:cNvPr id="46083" name="Rectangle 2"/>
          <p:cNvSpPr>
            <a:spLocks noChangeArrowheads="1" noTextEdit="1"/>
          </p:cNvSpPr>
          <p:nvPr>
            <p:ph type="sldImg"/>
          </p:nvPr>
        </p:nvSpPr>
        <p:spPr>
          <a:xfrm>
            <a:off x="-1588" y="0"/>
            <a:ext cx="2562226" cy="3416300"/>
          </a:xfrm>
          <a:ln cap="flat"/>
        </p:spPr>
      </p:sp>
      <p:sp>
        <p:nvSpPr>
          <p:cNvPr id="46084" name="Rectangle 3"/>
          <p:cNvSpPr>
            <a:spLocks noGrp="1" noChangeArrowheads="1"/>
          </p:cNvSpPr>
          <p:nvPr>
            <p:ph type="body" idx="1"/>
          </p:nvPr>
        </p:nvSpPr>
        <p:spPr>
          <a:xfrm>
            <a:off x="2667000" y="685800"/>
            <a:ext cx="4191000" cy="8686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There are some behavioral signs frequently associated with individuals who become violent in the workplace.  Almost without fail, the violent employee will exhibit one or more of these characteristics.</a:t>
            </a:r>
          </a:p>
          <a:p>
            <a:r>
              <a:rPr lang="en-US" altLang="en-US" b="1" u="sng" smtClean="0"/>
              <a:t>History of violence</a:t>
            </a:r>
            <a:r>
              <a:rPr lang="en-US" altLang="en-US" smtClean="0"/>
              <a:t> is the best predictor of future violence, whether it is a domestic history of physical and verbal abuse during adulthood or a lifestyle filled with antisocial activities, such as membership in gangs.  Individuals who have a developmental history of violence, i.e., were abused as children, are also more likely to be violent.</a:t>
            </a:r>
          </a:p>
          <a:p>
            <a:endParaRPr lang="en-US" altLang="en-US" smtClean="0"/>
          </a:p>
          <a:p>
            <a:r>
              <a:rPr lang="en-US" altLang="en-US" b="1" u="sng" smtClean="0"/>
              <a:t>Mental illness </a:t>
            </a:r>
            <a:r>
              <a:rPr lang="en-US" altLang="en-US" smtClean="0"/>
              <a:t>such as psychoses, depression, and personality disorders can be a strong indicator of a potential for violence.  </a:t>
            </a:r>
            <a:r>
              <a:rPr lang="en-US" altLang="en-US" b="1" i="1" smtClean="0"/>
              <a:t>Psychoses </a:t>
            </a:r>
            <a:r>
              <a:rPr lang="en-US" altLang="en-US" smtClean="0"/>
              <a:t>is simply a loss of contact from reality and can arise from several types of mental illness or from substance abuse.  Individuals exhibiting psychotic delusions, mood swings, depression or paranoia should all be taken seriously regardless of whether their symptoms are subtle or blatant.</a:t>
            </a:r>
          </a:p>
          <a:p>
            <a:endParaRPr lang="en-US" altLang="en-US" smtClean="0"/>
          </a:p>
          <a:p>
            <a:r>
              <a:rPr lang="en-US" altLang="en-US" b="1" i="1" smtClean="0"/>
              <a:t>Depression </a:t>
            </a:r>
            <a:r>
              <a:rPr lang="en-US" altLang="en-US" smtClean="0"/>
              <a:t>is a common form of mental illness that can precipitate a violent event.  Almost one in seven individuals diagnosed with a depressive disorder will commit a violent act on themselves or others, including homicide and suicide.</a:t>
            </a:r>
          </a:p>
          <a:p>
            <a:endParaRPr lang="en-US" altLang="en-US" smtClean="0"/>
          </a:p>
          <a:p>
            <a:r>
              <a:rPr lang="en-US" altLang="en-US" smtClean="0"/>
              <a:t>Individuals with some </a:t>
            </a:r>
            <a:r>
              <a:rPr lang="en-US" altLang="en-US" b="1" i="1" smtClean="0"/>
              <a:t>personality disorders</a:t>
            </a:r>
            <a:r>
              <a:rPr lang="en-US" altLang="en-US" smtClean="0"/>
              <a:t> tend to be irritable and aggressive.  They have little regard for truth, are impulsive, and have little remorse about wrong-doing.  They may try to justify their violent behavior.  They may also be unstable and have difficulty forming close relationships.  They have radical mood shifts and act on their anger inappropriately.  They also tend to be manipulative.</a:t>
            </a:r>
          </a:p>
          <a:p>
            <a:endParaRPr lang="en-US" altLang="en-US" smtClean="0"/>
          </a:p>
        </p:txBody>
      </p:sp>
      <p:sp>
        <p:nvSpPr>
          <p:cNvPr id="46085" name="Text Box 6"/>
          <p:cNvSpPr txBox="1">
            <a:spLocks noChangeArrowheads="1"/>
          </p:cNvSpPr>
          <p:nvPr/>
        </p:nvSpPr>
        <p:spPr bwMode="auto">
          <a:xfrm>
            <a:off x="0" y="3505200"/>
            <a:ext cx="2667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i="1"/>
              <a:t>NOTE:  Help participants to </a:t>
            </a:r>
          </a:p>
          <a:p>
            <a:r>
              <a:rPr lang="en-US" altLang="en-US" sz="1200" b="1" i="1"/>
              <a:t>understand that observing an </a:t>
            </a:r>
          </a:p>
          <a:p>
            <a:r>
              <a:rPr lang="en-US" altLang="en-US" sz="1200" b="1" i="1"/>
              <a:t>isolated incident (such as slamming a book on a desk, as </a:t>
            </a:r>
          </a:p>
          <a:p>
            <a:r>
              <a:rPr lang="en-US" altLang="en-US" sz="1200" b="1" i="1"/>
              <a:t>in the video is not a strong indicator of potentially violent behavior.  It is important to observe patterns of </a:t>
            </a:r>
          </a:p>
          <a:p>
            <a:r>
              <a:rPr lang="en-US" altLang="en-US" sz="1200" b="1" i="1"/>
              <a:t>behavior(s)</a:t>
            </a:r>
            <a:endParaRPr lang="en-US" altLang="en-US" sz="1200" i="1"/>
          </a:p>
          <a:p>
            <a:endParaRPr lang="en-US" altLang="en-US" sz="1200" i="1"/>
          </a:p>
          <a:p>
            <a:endParaRPr lang="en-US" altLang="en-US" sz="1200" i="1"/>
          </a:p>
          <a:p>
            <a:r>
              <a:rPr lang="en-US" altLang="en-US" sz="1200" i="1"/>
              <a:t>Be careful not to over react or</a:t>
            </a:r>
          </a:p>
          <a:p>
            <a:r>
              <a:rPr lang="en-US" altLang="en-US" sz="1200" i="1"/>
              <a:t>make sweeping generalizations</a:t>
            </a:r>
          </a:p>
          <a:p>
            <a:r>
              <a:rPr lang="en-US" altLang="en-US" sz="1200" i="1"/>
              <a:t>about observed behavior.  At the </a:t>
            </a:r>
          </a:p>
          <a:p>
            <a:r>
              <a:rPr lang="en-US" altLang="en-US" sz="1200" i="1"/>
              <a:t>same time, it is important to take </a:t>
            </a:r>
          </a:p>
          <a:p>
            <a:r>
              <a:rPr lang="en-US" altLang="en-US" sz="1200" i="1"/>
              <a:t>these seriously and not make </a:t>
            </a:r>
          </a:p>
          <a:p>
            <a:r>
              <a:rPr lang="en-US" altLang="en-US" sz="1200" i="1"/>
              <a:t>excuses for what you see.</a:t>
            </a:r>
          </a:p>
          <a:p>
            <a:endParaRPr lang="en-US" altLang="en-US" sz="1200" i="1"/>
          </a:p>
        </p:txBody>
      </p:sp>
      <p:sp>
        <p:nvSpPr>
          <p:cNvPr id="46086" name="Text Box 7"/>
          <p:cNvSpPr txBox="1">
            <a:spLocks noChangeArrowheads="1"/>
          </p:cNvSpPr>
          <p:nvPr/>
        </p:nvSpPr>
        <p:spPr bwMode="auto">
          <a:xfrm>
            <a:off x="838200" y="7924800"/>
            <a:ext cx="46863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i="1">
                <a:latin typeface="Times New Roman" charset="0"/>
              </a:rPr>
              <a:t>NOTE:  Please be aware of your audience and gear vocabulary used  in</a:t>
            </a:r>
          </a:p>
          <a:p>
            <a:r>
              <a:rPr lang="en-US" altLang="en-US" sz="1200" b="1" i="1">
                <a:latin typeface="Times New Roman" charset="0"/>
              </a:rPr>
              <a:t> presenting this information to specific needs.</a:t>
            </a:r>
          </a:p>
          <a:p>
            <a:endParaRPr lang="en-US" altLang="en-US" sz="1200"/>
          </a:p>
        </p:txBody>
      </p:sp>
      <p:sp>
        <p:nvSpPr>
          <p:cNvPr id="46087" name="Rectangle 8"/>
          <p:cNvSpPr>
            <a:spLocks noChangeArrowheads="1"/>
          </p:cNvSpPr>
          <p:nvPr/>
        </p:nvSpPr>
        <p:spPr bwMode="auto">
          <a:xfrm>
            <a:off x="762000" y="7848600"/>
            <a:ext cx="4800600" cy="6858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46088" name="Text Box 9"/>
          <p:cNvSpPr txBox="1">
            <a:spLocks noChangeArrowheads="1"/>
          </p:cNvSpPr>
          <p:nvPr/>
        </p:nvSpPr>
        <p:spPr bwMode="auto">
          <a:xfrm>
            <a:off x="61563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7528023C-E62A-44C5-8D84-E9995FAF8759}" type="slidenum">
              <a:rPr lang="en-US" altLang="en-US" sz="1200">
                <a:latin typeface="Times New Roman" charset="0"/>
              </a:rPr>
              <a:pPr/>
              <a:t>14</a:t>
            </a:fld>
            <a:endParaRPr lang="en-US" altLang="en-US" sz="1200">
              <a:latin typeface="Times New Roman" charset="0"/>
            </a:endParaRPr>
          </a:p>
        </p:txBody>
      </p:sp>
      <p:sp>
        <p:nvSpPr>
          <p:cNvPr id="47107" name="Rectangle 2"/>
          <p:cNvSpPr>
            <a:spLocks noChangeArrowheads="1" noTextEdit="1"/>
          </p:cNvSpPr>
          <p:nvPr>
            <p:ph type="sldImg"/>
          </p:nvPr>
        </p:nvSpPr>
        <p:spPr>
          <a:xfrm>
            <a:off x="161925" y="0"/>
            <a:ext cx="1885950" cy="2514600"/>
          </a:xfrm>
          <a:ln/>
        </p:spPr>
      </p:sp>
      <p:sp>
        <p:nvSpPr>
          <p:cNvPr id="47108" name="Rectangle 3"/>
          <p:cNvSpPr>
            <a:spLocks noGrp="1" noChangeArrowheads="1"/>
          </p:cNvSpPr>
          <p:nvPr>
            <p:ph type="body" idx="1"/>
          </p:nvPr>
        </p:nvSpPr>
        <p:spPr>
          <a:xfrm>
            <a:off x="2362200" y="609600"/>
            <a:ext cx="4495800" cy="8763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with participants.</a:t>
            </a:r>
          </a:p>
          <a:p>
            <a:endParaRPr lang="en-US" altLang="en-US" smtClean="0"/>
          </a:p>
          <a:p>
            <a:r>
              <a:rPr lang="en-US" altLang="en-US" smtClean="0"/>
              <a:t>The following situations may trigger a violent episode because the employee perpetrating the violence believes or perceives a threat to his/her physical, mental and/or emotional well being, livelihood, self esteem or security.</a:t>
            </a:r>
          </a:p>
          <a:p>
            <a:endParaRPr lang="en-US" altLang="en-US" smtClean="0"/>
          </a:p>
          <a:p>
            <a:r>
              <a:rPr lang="en-US" altLang="en-US" b="1" smtClean="0"/>
              <a:t>Domestic disputes and other lifestyle issues</a:t>
            </a:r>
            <a:r>
              <a:rPr lang="en-US" altLang="en-US" smtClean="0"/>
              <a:t> can put a strain on normal behavior.  The employee may be having marital problems, trouble with children, going through a divorce, in an abusive relationship, or have an illness in the family.  All of these can cause problems which the employee may carry to work.</a:t>
            </a:r>
          </a:p>
          <a:p>
            <a:endParaRPr lang="en-US" altLang="en-US" smtClean="0"/>
          </a:p>
          <a:p>
            <a:r>
              <a:rPr lang="en-US" altLang="en-US" b="1" smtClean="0"/>
              <a:t>Job performance</a:t>
            </a:r>
            <a:r>
              <a:rPr lang="en-US" altLang="en-US" smtClean="0"/>
              <a:t>, job stress,and occupational related situations may be evidenced early on through an increase of absenteeism.</a:t>
            </a:r>
          </a:p>
          <a:p>
            <a:endParaRPr lang="en-US" altLang="en-US" smtClean="0"/>
          </a:p>
        </p:txBody>
      </p:sp>
      <p:sp>
        <p:nvSpPr>
          <p:cNvPr id="47109" name="Text Box 4"/>
          <p:cNvSpPr txBox="1">
            <a:spLocks noChangeArrowheads="1"/>
          </p:cNvSpPr>
          <p:nvPr/>
        </p:nvSpPr>
        <p:spPr bwMode="auto">
          <a:xfrm>
            <a:off x="0" y="2971800"/>
            <a:ext cx="2563813"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i="1"/>
              <a:t>Remember:</a:t>
            </a:r>
          </a:p>
          <a:p>
            <a:r>
              <a:rPr lang="en-US" altLang="en-US" sz="1200" i="1"/>
              <a:t>We can usually tell someone is</a:t>
            </a:r>
          </a:p>
          <a:p>
            <a:r>
              <a:rPr lang="en-US" altLang="en-US" sz="1200" i="1"/>
              <a:t>Dangerous by listening to our gut </a:t>
            </a:r>
          </a:p>
          <a:p>
            <a:r>
              <a:rPr lang="en-US" altLang="en-US" sz="1200" i="1"/>
              <a:t>level instinct.</a:t>
            </a:r>
          </a:p>
          <a:p>
            <a:endParaRPr lang="en-US" altLang="en-US" sz="1200" i="1"/>
          </a:p>
          <a:p>
            <a:endParaRPr lang="en-US" altLang="en-US" sz="1200" i="1"/>
          </a:p>
          <a:p>
            <a:r>
              <a:rPr lang="en-US" altLang="en-US" sz="1200" i="1"/>
              <a:t>Behavior=Personality+Environment</a:t>
            </a:r>
            <a:endParaRPr lang="en-US" altLang="en-US" sz="1200"/>
          </a:p>
          <a:p>
            <a:endParaRPr lang="en-US" altLang="en-US" sz="1800"/>
          </a:p>
        </p:txBody>
      </p:sp>
      <p:sp>
        <p:nvSpPr>
          <p:cNvPr id="47110" name="Text Box 5"/>
          <p:cNvSpPr txBox="1">
            <a:spLocks noChangeArrowheads="1"/>
          </p:cNvSpPr>
          <p:nvPr/>
        </p:nvSpPr>
        <p:spPr bwMode="auto">
          <a:xfrm>
            <a:off x="6515100" y="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4ADB2EC6-4F49-4652-A3EE-BB9E53EC8E70}" type="slidenum">
              <a:rPr lang="en-US" altLang="en-US" sz="1200">
                <a:latin typeface="Times New Roman" charset="0"/>
              </a:rPr>
              <a:pPr/>
              <a:t>15</a:t>
            </a:fld>
            <a:endParaRPr lang="en-US" altLang="en-US" sz="1200">
              <a:latin typeface="Times New Roman" charset="0"/>
            </a:endParaRPr>
          </a:p>
        </p:txBody>
      </p:sp>
      <p:sp>
        <p:nvSpPr>
          <p:cNvPr id="48131" name="Rectangle 1026"/>
          <p:cNvSpPr>
            <a:spLocks noChangeArrowheads="1" noTextEdit="1"/>
          </p:cNvSpPr>
          <p:nvPr>
            <p:ph type="sldImg"/>
          </p:nvPr>
        </p:nvSpPr>
        <p:spPr>
          <a:xfrm>
            <a:off x="104775" y="0"/>
            <a:ext cx="2457450" cy="3276600"/>
          </a:xfrm>
          <a:ln/>
        </p:spPr>
      </p:sp>
      <p:sp>
        <p:nvSpPr>
          <p:cNvPr id="48132" name="Rectangle 1027"/>
          <p:cNvSpPr>
            <a:spLocks noGrp="1" noChangeArrowheads="1"/>
          </p:cNvSpPr>
          <p:nvPr>
            <p:ph type="body" idx="1"/>
          </p:nvPr>
        </p:nvSpPr>
        <p:spPr>
          <a:xfrm>
            <a:off x="2743200" y="381000"/>
            <a:ext cx="3581400" cy="8763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b="1" smtClean="0"/>
              <a:t>Face saving</a:t>
            </a:r>
            <a:r>
              <a:rPr lang="en-US" altLang="en-US" smtClean="0"/>
              <a:t>:  a violent episode may be precipitated as the result of a perceived embarrassing or humiliating event such as disciplinary action, demotion, furlough, or transfer in an attempt to save an employee’s self-esteem.</a:t>
            </a:r>
          </a:p>
          <a:p>
            <a:r>
              <a:rPr lang="en-US" altLang="en-US" b="1" smtClean="0"/>
              <a:t>Attention seeking</a:t>
            </a:r>
            <a:r>
              <a:rPr lang="en-US" altLang="en-US" smtClean="0"/>
              <a:t>:  If the employee is not getting his/her needs met, s/he may engage in violent behavior to draw attention to the need/ concern.  If the employee is attracted to another employee, violent behavior may generate the kind of attention s/he desires.</a:t>
            </a:r>
          </a:p>
          <a:p>
            <a:r>
              <a:rPr lang="en-US" altLang="en-US" b="1" smtClean="0"/>
              <a:t>Manipulation</a:t>
            </a:r>
            <a:r>
              <a:rPr lang="en-US" altLang="en-US" smtClean="0"/>
              <a:t>:  An employee may use violence or a threat of violence to get what s/he wants.</a:t>
            </a:r>
          </a:p>
          <a:p>
            <a:r>
              <a:rPr lang="en-US" altLang="en-US" b="1" smtClean="0"/>
              <a:t>Retaliation:</a:t>
            </a:r>
            <a:r>
              <a:rPr lang="en-US" altLang="en-US" smtClean="0"/>
              <a:t>  If the employee feels wronged, violence may be used as retribution or a way of getting even.</a:t>
            </a:r>
          </a:p>
          <a:p>
            <a:r>
              <a:rPr lang="en-US" altLang="en-US" smtClean="0"/>
              <a:t>According to Northwestern National Life Insurance Company, the motivations behind violent behavior are as follows (list on chart).  Note that percentages do not equal 100% due to overlap of motivations.:</a:t>
            </a:r>
          </a:p>
          <a:p>
            <a:pPr>
              <a:buFontTx/>
              <a:buChar char="•"/>
            </a:pPr>
            <a:r>
              <a:rPr lang="en-US" altLang="en-US" smtClean="0"/>
              <a:t>Irrational behavior, 26%</a:t>
            </a:r>
          </a:p>
          <a:p>
            <a:pPr>
              <a:buFontTx/>
              <a:buChar char="•"/>
            </a:pPr>
            <a:r>
              <a:rPr lang="en-US" altLang="en-US" smtClean="0"/>
              <a:t>Dissatisfied with service, 19%</a:t>
            </a:r>
          </a:p>
          <a:p>
            <a:pPr>
              <a:buFontTx/>
              <a:buChar char="•"/>
            </a:pPr>
            <a:r>
              <a:rPr lang="en-US" altLang="en-US" smtClean="0"/>
              <a:t>Interpersonal conflict,15%</a:t>
            </a:r>
          </a:p>
          <a:p>
            <a:pPr>
              <a:buFontTx/>
              <a:buChar char="•"/>
            </a:pPr>
            <a:r>
              <a:rPr lang="en-US" altLang="en-US" smtClean="0"/>
              <a:t>Upset about discipline, 12%</a:t>
            </a:r>
          </a:p>
          <a:p>
            <a:pPr>
              <a:buFontTx/>
              <a:buChar char="•"/>
            </a:pPr>
            <a:r>
              <a:rPr lang="en-US" altLang="en-US" smtClean="0"/>
              <a:t>Criminal behavior, 10%</a:t>
            </a:r>
          </a:p>
          <a:p>
            <a:pPr>
              <a:buFontTx/>
              <a:buChar char="•"/>
            </a:pPr>
            <a:r>
              <a:rPr lang="en-US" altLang="en-US" smtClean="0"/>
              <a:t>Personal problems, 8%</a:t>
            </a:r>
          </a:p>
          <a:p>
            <a:pPr>
              <a:buFontTx/>
              <a:buChar char="•"/>
            </a:pPr>
            <a:r>
              <a:rPr lang="en-US" altLang="en-US" smtClean="0"/>
              <a:t>Firing or layoff, 2%</a:t>
            </a:r>
          </a:p>
          <a:p>
            <a:pPr>
              <a:buFontTx/>
              <a:buChar char="•"/>
            </a:pPr>
            <a:r>
              <a:rPr lang="en-US" altLang="en-US" smtClean="0"/>
              <a:t>Prejudice, 1%.</a:t>
            </a:r>
          </a:p>
        </p:txBody>
      </p:sp>
      <p:sp>
        <p:nvSpPr>
          <p:cNvPr id="48133" name="Rectangle 1029"/>
          <p:cNvSpPr>
            <a:spLocks noChangeArrowheads="1"/>
          </p:cNvSpPr>
          <p:nvPr/>
        </p:nvSpPr>
        <p:spPr bwMode="auto">
          <a:xfrm>
            <a:off x="0" y="3581400"/>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sz="1200" i="1"/>
          </a:p>
        </p:txBody>
      </p:sp>
      <p:sp>
        <p:nvSpPr>
          <p:cNvPr id="48134" name="Text Box 1032"/>
          <p:cNvSpPr txBox="1">
            <a:spLocks noChangeArrowheads="1"/>
          </p:cNvSpPr>
          <p:nvPr/>
        </p:nvSpPr>
        <p:spPr bwMode="auto">
          <a:xfrm>
            <a:off x="62325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1A3D699D-551A-4BF5-AEBC-EB1A2D05F678}" type="slidenum">
              <a:rPr lang="en-US" altLang="en-US" sz="1200">
                <a:latin typeface="Times New Roman" charset="0"/>
              </a:rPr>
              <a:pPr/>
              <a:t>16</a:t>
            </a:fld>
            <a:endParaRPr lang="en-US" altLang="en-US" sz="1200">
              <a:latin typeface="Times New Roman" charset="0"/>
            </a:endParaRPr>
          </a:p>
        </p:txBody>
      </p:sp>
      <p:sp>
        <p:nvSpPr>
          <p:cNvPr id="49155" name="Rectangle 2"/>
          <p:cNvSpPr>
            <a:spLocks noChangeArrowheads="1" noTextEdit="1"/>
          </p:cNvSpPr>
          <p:nvPr>
            <p:ph type="sldImg"/>
          </p:nvPr>
        </p:nvSpPr>
        <p:spPr>
          <a:xfrm>
            <a:off x="0" y="0"/>
            <a:ext cx="2562225" cy="3416300"/>
          </a:xfrm>
          <a:ln cap="flat"/>
        </p:spPr>
      </p:sp>
      <p:sp>
        <p:nvSpPr>
          <p:cNvPr id="49156" name="Rectangle 3"/>
          <p:cNvSpPr>
            <a:spLocks noGrp="1" noChangeArrowheads="1"/>
          </p:cNvSpPr>
          <p:nvPr>
            <p:ph type="body" idx="1"/>
          </p:nvPr>
        </p:nvSpPr>
        <p:spPr>
          <a:xfrm>
            <a:off x="2590800" y="762000"/>
            <a:ext cx="4267200" cy="8001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Kinney and Johnson have identified a four part sequence of events which occurs in workplace violence.  The traumatic experience in the first phase of the cycle may be caused by a single major event such as job termination, or it may be preceded by a series of minor events, such as reprimands, one or two negative performance reviews, or a stressful work environment.</a:t>
            </a:r>
          </a:p>
          <a:p>
            <a:endParaRPr lang="en-US" altLang="en-US" smtClean="0"/>
          </a:p>
          <a:p>
            <a:r>
              <a:rPr lang="en-US" altLang="en-US" smtClean="0"/>
              <a:t>It is possible to intervene in the assault cycle at any point, but only if the warning signs are recognized and responded to appropriately and promptly.  </a:t>
            </a:r>
          </a:p>
        </p:txBody>
      </p:sp>
      <p:sp>
        <p:nvSpPr>
          <p:cNvPr id="49157" name="Text Box 5"/>
          <p:cNvSpPr txBox="1">
            <a:spLocks noChangeArrowheads="1"/>
          </p:cNvSpPr>
          <p:nvPr/>
        </p:nvSpPr>
        <p:spPr bwMode="auto">
          <a:xfrm>
            <a:off x="60325" y="3462338"/>
            <a:ext cx="237807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u="sng"/>
              <a:t>Note:  How  to intervene in the course of an assault will be addressed later on in the program (Responding to a Threat).</a:t>
            </a:r>
            <a:endParaRPr lang="en-US" altLang="en-US" sz="1200"/>
          </a:p>
        </p:txBody>
      </p:sp>
      <p:sp>
        <p:nvSpPr>
          <p:cNvPr id="49158" name="Text Box 6"/>
          <p:cNvSpPr txBox="1">
            <a:spLocks noChangeArrowheads="1"/>
          </p:cNvSpPr>
          <p:nvPr/>
        </p:nvSpPr>
        <p:spPr bwMode="auto">
          <a:xfrm>
            <a:off x="64611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BACF6E0F-F8E7-4898-B82B-C7134D3B61CB}" type="slidenum">
              <a:rPr lang="en-US" altLang="en-US" sz="1200">
                <a:latin typeface="Times New Roman" charset="0"/>
              </a:rPr>
              <a:pPr/>
              <a:t>17</a:t>
            </a:fld>
            <a:endParaRPr lang="en-US" altLang="en-US" sz="1200">
              <a:latin typeface="Times New Roman" charset="0"/>
            </a:endParaRPr>
          </a:p>
        </p:txBody>
      </p:sp>
      <p:sp>
        <p:nvSpPr>
          <p:cNvPr id="50179" name="Rectangle 3074"/>
          <p:cNvSpPr>
            <a:spLocks noChangeArrowheads="1" noTextEdit="1"/>
          </p:cNvSpPr>
          <p:nvPr>
            <p:ph type="sldImg"/>
          </p:nvPr>
        </p:nvSpPr>
        <p:spPr>
          <a:xfrm>
            <a:off x="0" y="0"/>
            <a:ext cx="2562225" cy="3416300"/>
          </a:xfrm>
          <a:ln/>
        </p:spPr>
      </p:sp>
      <p:sp>
        <p:nvSpPr>
          <p:cNvPr id="50180" name="Text Box 3076"/>
          <p:cNvSpPr txBox="1">
            <a:spLocks noChangeArrowheads="1"/>
          </p:cNvSpPr>
          <p:nvPr/>
        </p:nvSpPr>
        <p:spPr bwMode="auto">
          <a:xfrm>
            <a:off x="60325" y="3462338"/>
            <a:ext cx="2609850"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i="1"/>
              <a:t>Review and discuss with </a:t>
            </a:r>
          </a:p>
          <a:p>
            <a:r>
              <a:rPr lang="en-US" altLang="en-US" sz="1200" i="1"/>
              <a:t>participants.</a:t>
            </a:r>
          </a:p>
          <a:p>
            <a:endParaRPr lang="en-US" altLang="en-US" sz="1200" i="1"/>
          </a:p>
          <a:p>
            <a:r>
              <a:rPr lang="en-US" altLang="en-US" sz="1200" i="1"/>
              <a:t>Ask:  What can you do to protect</a:t>
            </a:r>
          </a:p>
          <a:p>
            <a:r>
              <a:rPr lang="en-US" altLang="en-US" sz="1200" i="1"/>
              <a:t>yourself and your personal </a:t>
            </a:r>
          </a:p>
          <a:p>
            <a:r>
              <a:rPr lang="en-US" altLang="en-US" sz="1200" i="1"/>
              <a:t>belongings?</a:t>
            </a:r>
          </a:p>
          <a:p>
            <a:r>
              <a:rPr lang="en-US" altLang="en-US" sz="1200" i="1"/>
              <a:t>…put things in  safe protected place</a:t>
            </a:r>
          </a:p>
          <a:p>
            <a:r>
              <a:rPr lang="en-US" altLang="en-US" sz="1200" i="1"/>
              <a:t>…secure valuables</a:t>
            </a:r>
          </a:p>
          <a:p>
            <a:r>
              <a:rPr lang="en-US" altLang="en-US" sz="1200" i="1"/>
              <a:t>…don’t take risks</a:t>
            </a:r>
          </a:p>
          <a:p>
            <a:r>
              <a:rPr lang="en-US" altLang="en-US" sz="1200" i="1"/>
              <a:t>…follow  “safety in numbers” rule</a:t>
            </a:r>
          </a:p>
          <a:p>
            <a:r>
              <a:rPr lang="en-US" altLang="en-US" sz="1200" i="1"/>
              <a:t>…use security awareness</a:t>
            </a:r>
          </a:p>
          <a:p>
            <a:r>
              <a:rPr lang="en-US" altLang="en-US" sz="1200" i="1"/>
              <a:t>…don’t make yourself vulnerable</a:t>
            </a:r>
          </a:p>
          <a:p>
            <a:endParaRPr lang="en-US" altLang="en-US" sz="1200" i="1"/>
          </a:p>
          <a:p>
            <a:r>
              <a:rPr lang="en-US" altLang="en-US" sz="1200" i="1"/>
              <a:t>What physical safety items are in </a:t>
            </a:r>
          </a:p>
          <a:p>
            <a:r>
              <a:rPr lang="en-US" altLang="en-US" sz="1200" i="1"/>
              <a:t>your work environment?</a:t>
            </a:r>
          </a:p>
        </p:txBody>
      </p:sp>
      <p:sp>
        <p:nvSpPr>
          <p:cNvPr id="50181" name="Rectangle 3078"/>
          <p:cNvSpPr>
            <a:spLocks noChangeArrowheads="1"/>
          </p:cNvSpPr>
          <p:nvPr>
            <p:ph type="body" idx="1"/>
          </p:nvPr>
        </p:nvSpPr>
        <p:spPr>
          <a:xfrm>
            <a:off x="2667000" y="0"/>
            <a:ext cx="4191000" cy="51816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
        <p:nvSpPr>
          <p:cNvPr id="50182" name="Text Box 3080"/>
          <p:cNvSpPr txBox="1">
            <a:spLocks noChangeArrowheads="1"/>
          </p:cNvSpPr>
          <p:nvPr/>
        </p:nvSpPr>
        <p:spPr bwMode="auto">
          <a:xfrm>
            <a:off x="61563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
        <p:nvSpPr>
          <p:cNvPr id="50183" name="Text Box 3081"/>
          <p:cNvSpPr txBox="1">
            <a:spLocks noChangeArrowheads="1"/>
          </p:cNvSpPr>
          <p:nvPr/>
        </p:nvSpPr>
        <p:spPr bwMode="auto">
          <a:xfrm>
            <a:off x="2651125" y="566738"/>
            <a:ext cx="4237038"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t>With reports of violent incidents in the news everyday,</a:t>
            </a:r>
          </a:p>
          <a:p>
            <a:r>
              <a:rPr lang="en-US" altLang="en-US" sz="1200"/>
              <a:t>many people are becoming more cautious in their daily </a:t>
            </a:r>
          </a:p>
          <a:p>
            <a:r>
              <a:rPr lang="en-US" altLang="en-US" sz="1200"/>
              <a:t>activities.</a:t>
            </a:r>
          </a:p>
          <a:p>
            <a:endParaRPr lang="en-US" altLang="en-US" sz="1200"/>
          </a:p>
          <a:p>
            <a:r>
              <a:rPr lang="en-US" altLang="en-US" sz="1200"/>
              <a:t>Have you always locked your car doors?  How do you feel </a:t>
            </a:r>
          </a:p>
          <a:p>
            <a:r>
              <a:rPr lang="en-US" altLang="en-US" sz="1200"/>
              <a:t>about driving with the windows down?  Are you more </a:t>
            </a:r>
          </a:p>
          <a:p>
            <a:r>
              <a:rPr lang="en-US" altLang="en-US" sz="1200"/>
              <a:t>cautious about “gesturing” your disapproval to other drivers?</a:t>
            </a:r>
          </a:p>
          <a:p>
            <a:endParaRPr lang="en-US" altLang="en-US" sz="1200"/>
          </a:p>
          <a:p>
            <a:r>
              <a:rPr lang="en-US" altLang="en-US" sz="1200"/>
              <a:t>Are you more careful where you park your car, especially</a:t>
            </a:r>
          </a:p>
          <a:p>
            <a:r>
              <a:rPr lang="en-US" altLang="en-US" sz="1200"/>
              <a:t>at night in a public place?  What other steps do you take</a:t>
            </a:r>
          </a:p>
          <a:p>
            <a:r>
              <a:rPr lang="en-US" altLang="en-US" sz="1200"/>
              <a:t> to avoid becoming a victim?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9306D84F-B65C-424D-989C-DA97DF8D39F8}" type="slidenum">
              <a:rPr lang="en-US" altLang="en-US" sz="1200">
                <a:latin typeface="Times New Roman" charset="0"/>
              </a:rPr>
              <a:pPr/>
              <a:t>18</a:t>
            </a:fld>
            <a:endParaRPr lang="en-US" altLang="en-US" sz="1200">
              <a:latin typeface="Times New Roman" charset="0"/>
            </a:endParaRPr>
          </a:p>
        </p:txBody>
      </p:sp>
      <p:sp>
        <p:nvSpPr>
          <p:cNvPr id="51203" name="Rectangle 2"/>
          <p:cNvSpPr>
            <a:spLocks noChangeArrowheads="1" noTextEdit="1"/>
          </p:cNvSpPr>
          <p:nvPr>
            <p:ph type="sldImg"/>
          </p:nvPr>
        </p:nvSpPr>
        <p:spPr>
          <a:xfrm>
            <a:off x="0" y="0"/>
            <a:ext cx="2562225" cy="3416300"/>
          </a:xfrm>
          <a:ln/>
        </p:spPr>
      </p:sp>
      <p:sp>
        <p:nvSpPr>
          <p:cNvPr id="51204" name="Rectangle 3"/>
          <p:cNvSpPr>
            <a:spLocks noGrp="1" noChangeArrowheads="1"/>
          </p:cNvSpPr>
          <p:nvPr>
            <p:ph type="body" idx="1"/>
          </p:nvPr>
        </p:nvSpPr>
        <p:spPr>
          <a:xfrm>
            <a:off x="3048000" y="685800"/>
            <a:ext cx="3810000" cy="807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Discuss overhead with group.  Explain that the Coordinator/Team responsibilities may vary from agency to agency depending on function, needs, etc.</a:t>
            </a:r>
          </a:p>
        </p:txBody>
      </p:sp>
      <p:sp>
        <p:nvSpPr>
          <p:cNvPr id="51205" name="Text Box 4"/>
          <p:cNvSpPr txBox="1">
            <a:spLocks noChangeArrowheads="1"/>
          </p:cNvSpPr>
          <p:nvPr/>
        </p:nvSpPr>
        <p:spPr bwMode="auto">
          <a:xfrm>
            <a:off x="63087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5A71BF1D-9EC3-403A-921C-4F74BE2904F7}" type="slidenum">
              <a:rPr lang="en-US" altLang="en-US" sz="1200">
                <a:latin typeface="Times New Roman" charset="0"/>
              </a:rPr>
              <a:pPr/>
              <a:t>19</a:t>
            </a:fld>
            <a:endParaRPr lang="en-US" altLang="en-US" sz="1200">
              <a:latin typeface="Times New Roman" charset="0"/>
            </a:endParaRPr>
          </a:p>
        </p:txBody>
      </p:sp>
      <p:sp>
        <p:nvSpPr>
          <p:cNvPr id="52227" name="Rectangle 2"/>
          <p:cNvSpPr>
            <a:spLocks noChangeArrowheads="1" noTextEdit="1"/>
          </p:cNvSpPr>
          <p:nvPr>
            <p:ph type="sldImg"/>
          </p:nvPr>
        </p:nvSpPr>
        <p:spPr>
          <a:xfrm>
            <a:off x="0" y="0"/>
            <a:ext cx="2562225" cy="3416300"/>
          </a:xfrm>
          <a:ln/>
        </p:spPr>
      </p:sp>
      <p:sp>
        <p:nvSpPr>
          <p:cNvPr id="52228" name="Rectangle 3"/>
          <p:cNvSpPr>
            <a:spLocks noGrp="1" noChangeArrowheads="1"/>
          </p:cNvSpPr>
          <p:nvPr>
            <p:ph type="body" idx="1"/>
          </p:nvPr>
        </p:nvSpPr>
        <p:spPr>
          <a:xfrm>
            <a:off x="2590800" y="685800"/>
            <a:ext cx="4267200" cy="807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b="1" smtClean="0"/>
              <a:t>Early warning signs</a:t>
            </a:r>
            <a:r>
              <a:rPr lang="en-US" altLang="en-US" smtClean="0"/>
              <a:t>:  Observe and document in detail immediately after the event has occurred.  Report concerns to a supervisor and/or other appropriate officials.  If the offending employee is the reporting employee’s immediate supervisor, the employee should notify the next level of supervision.  If the offending person is not an employee, the supervisor of the employee reporting the incident is till the appropriate one to receive the report.  Your supervisor may make contact with the Threat Assessment Team at this point to gain their assistance in assessing the potential for future violence.</a:t>
            </a:r>
          </a:p>
          <a:p>
            <a:endParaRPr lang="en-US" altLang="en-US" smtClean="0"/>
          </a:p>
          <a:p>
            <a:r>
              <a:rPr lang="en-US" altLang="en-US" b="1" smtClean="0"/>
              <a:t>When the situation escalates</a:t>
            </a:r>
            <a:r>
              <a:rPr lang="en-US" altLang="en-US" smtClean="0"/>
              <a:t>:  Document behavior in question immediately.  Contact supervisor, who will alert the Threat Management Team, and appropriate enforcement officials.  If necessary secure the safety of self and others(including contacting those who may be in danger.  When appropriate contact others who can assist you, such as SEAP, employee relations, etc.  </a:t>
            </a:r>
          </a:p>
          <a:p>
            <a:endParaRPr lang="en-US" altLang="en-US" smtClean="0"/>
          </a:p>
          <a:p>
            <a:r>
              <a:rPr lang="en-US" altLang="en-US" b="1" smtClean="0"/>
              <a:t>In an emergency</a:t>
            </a:r>
            <a:r>
              <a:rPr lang="en-US" altLang="en-US" smtClean="0"/>
              <a:t>:  Remain calm; secure safety first.  Call appropriate enforcement officials and other emergency contacts for that particular site.  Cooperate with response personnel who will assume control of the situation.  Witnesses should be prepared to provide a description of the violent or threatening individual, details of what was observed, and its exact location.  Crisis Management Team will generally meet quickly.  Seek personal assistance through the SEAP or other available services.</a:t>
            </a:r>
          </a:p>
          <a:p>
            <a:endParaRPr lang="en-US" altLang="en-US" smtClean="0"/>
          </a:p>
          <a:p>
            <a:endParaRPr lang="en-US" altLang="en-US" smtClean="0"/>
          </a:p>
          <a:p>
            <a:r>
              <a:rPr lang="en-US" altLang="en-US" b="1" smtClean="0"/>
              <a:t>TRAINER</a:t>
            </a:r>
            <a:r>
              <a:rPr lang="en-US" altLang="en-US" smtClean="0"/>
              <a:t>:  Engage participants in a discussion regarding how  difficult it is to report the behavior of some one you may know well or work closely with, especially with only early warning signs.</a:t>
            </a:r>
          </a:p>
          <a:p>
            <a:endParaRPr lang="en-US" altLang="en-US" smtClean="0"/>
          </a:p>
        </p:txBody>
      </p:sp>
      <p:sp>
        <p:nvSpPr>
          <p:cNvPr id="52229" name="Text Box 4"/>
          <p:cNvSpPr txBox="1">
            <a:spLocks noChangeArrowheads="1"/>
          </p:cNvSpPr>
          <p:nvPr/>
        </p:nvSpPr>
        <p:spPr bwMode="auto">
          <a:xfrm>
            <a:off x="136525" y="3538538"/>
            <a:ext cx="2547938"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a:t>Note:</a:t>
            </a:r>
          </a:p>
          <a:p>
            <a:r>
              <a:rPr lang="en-US" altLang="en-US" sz="1200" b="1"/>
              <a:t>Refer back to earlier handout</a:t>
            </a:r>
          </a:p>
          <a:p>
            <a:r>
              <a:rPr lang="en-US" altLang="en-US" sz="1200" b="1"/>
              <a:t>“Levels of Violence” for a </a:t>
            </a:r>
          </a:p>
          <a:p>
            <a:r>
              <a:rPr lang="en-US" altLang="en-US" sz="1200" b="1"/>
              <a:t>description of behaviors at each</a:t>
            </a:r>
          </a:p>
          <a:p>
            <a:r>
              <a:rPr lang="en-US" altLang="en-US" sz="1200" b="1"/>
              <a:t>level.</a:t>
            </a:r>
          </a:p>
          <a:p>
            <a:endParaRPr lang="en-US" altLang="en-US" sz="1200" b="1"/>
          </a:p>
          <a:p>
            <a:r>
              <a:rPr lang="en-US" altLang="en-US" sz="1200" b="1"/>
              <a:t>Remind participants to ask their </a:t>
            </a:r>
          </a:p>
          <a:p>
            <a:r>
              <a:rPr lang="en-US" altLang="en-US" sz="1200" b="1"/>
              <a:t>supervisor to develop a plan of</a:t>
            </a:r>
          </a:p>
          <a:p>
            <a:r>
              <a:rPr lang="en-US" altLang="en-US" sz="1200" b="1"/>
              <a:t>action to be available as </a:t>
            </a:r>
          </a:p>
          <a:p>
            <a:r>
              <a:rPr lang="en-US" altLang="en-US" sz="1200" b="1"/>
              <a:t>response guidelines for each </a:t>
            </a:r>
          </a:p>
          <a:p>
            <a:r>
              <a:rPr lang="en-US" altLang="en-US" sz="1200" b="1"/>
              <a:t>workgroup.</a:t>
            </a:r>
          </a:p>
        </p:txBody>
      </p:sp>
      <p:sp>
        <p:nvSpPr>
          <p:cNvPr id="52230" name="Text Box 5"/>
          <p:cNvSpPr txBox="1">
            <a:spLocks noChangeArrowheads="1"/>
          </p:cNvSpPr>
          <p:nvPr/>
        </p:nvSpPr>
        <p:spPr bwMode="auto">
          <a:xfrm>
            <a:off x="63849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A53B2B85-B6C0-434A-ACDD-EFC23266DE48}" type="slidenum">
              <a:rPr lang="en-US" altLang="en-US" sz="1200">
                <a:latin typeface="Times New Roman" charset="0"/>
              </a:rPr>
              <a:pPr/>
              <a:t>2</a:t>
            </a:fld>
            <a:endParaRPr lang="en-US" altLang="en-US" sz="1200">
              <a:latin typeface="Times New Roman" charset="0"/>
            </a:endParaRPr>
          </a:p>
        </p:txBody>
      </p:sp>
      <p:sp>
        <p:nvSpPr>
          <p:cNvPr id="34819" name="Rectangle 2"/>
          <p:cNvSpPr>
            <a:spLocks noChangeArrowheads="1" noTextEdit="1"/>
          </p:cNvSpPr>
          <p:nvPr>
            <p:ph type="sldImg"/>
          </p:nvPr>
        </p:nvSpPr>
        <p:spPr>
          <a:xfrm>
            <a:off x="0" y="0"/>
            <a:ext cx="2562225" cy="3416300"/>
          </a:xfrm>
          <a:ln cap="flat"/>
        </p:spPr>
      </p:sp>
      <p:sp>
        <p:nvSpPr>
          <p:cNvPr id="34820" name="Rectangle 3"/>
          <p:cNvSpPr>
            <a:spLocks noGrp="1" noChangeArrowheads="1"/>
          </p:cNvSpPr>
          <p:nvPr>
            <p:ph type="body" idx="1"/>
          </p:nvPr>
        </p:nvSpPr>
        <p:spPr>
          <a:xfrm>
            <a:off x="2667000" y="0"/>
            <a:ext cx="4191000" cy="426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In this presentation we will discuss the magnitude of the problem, types and levels of violence likely to occur in the workplace and why employees become violent.</a:t>
            </a:r>
          </a:p>
          <a:p>
            <a:r>
              <a:rPr lang="en-US" altLang="en-US" smtClean="0"/>
              <a:t>We will also spend some time identifying how  all employees can be a part of efforts to violence prevention and early intervention.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BCFD6B7A-AA96-4E41-8603-03BF29E40863}" type="slidenum">
              <a:rPr lang="en-US" altLang="en-US" sz="1200">
                <a:latin typeface="Times New Roman" charset="0"/>
              </a:rPr>
              <a:pPr/>
              <a:t>20</a:t>
            </a:fld>
            <a:endParaRPr lang="en-US" altLang="en-US" sz="1200">
              <a:latin typeface="Times New Roman" charset="0"/>
            </a:endParaRPr>
          </a:p>
        </p:txBody>
      </p:sp>
      <p:sp>
        <p:nvSpPr>
          <p:cNvPr id="53251" name="Rectangle 2"/>
          <p:cNvSpPr>
            <a:spLocks noChangeArrowheads="1" noTextEdit="1"/>
          </p:cNvSpPr>
          <p:nvPr>
            <p:ph type="sldImg"/>
          </p:nvPr>
        </p:nvSpPr>
        <p:spPr>
          <a:xfrm>
            <a:off x="-38100" y="0"/>
            <a:ext cx="2514600" cy="3352800"/>
          </a:xfrm>
          <a:ln cap="flat"/>
        </p:spPr>
      </p:sp>
      <p:sp>
        <p:nvSpPr>
          <p:cNvPr id="53252" name="Rectangle 3"/>
          <p:cNvSpPr>
            <a:spLocks noGrp="1" noChangeArrowheads="1"/>
          </p:cNvSpPr>
          <p:nvPr>
            <p:ph type="body" idx="1"/>
          </p:nvPr>
        </p:nvSpPr>
        <p:spPr>
          <a:xfrm>
            <a:off x="2590800" y="457200"/>
            <a:ext cx="4267200" cy="7772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Employees, managers and supervisors all have an important responsibility in creating and maintaining a safe work environment.  It is the responsibility of the employee observing or being the victim of the violent behavior to bring it to the attention of management so the situation can be addressed promptly and appropriately. </a:t>
            </a:r>
            <a:r>
              <a:rPr lang="en-US" altLang="en-US" b="1" u="sng" smtClean="0"/>
              <a:t>Think before you act</a:t>
            </a:r>
            <a:r>
              <a:rPr lang="en-US" altLang="en-US" b="1" smtClean="0"/>
              <a:t>. No John Wayne’s are needed here!</a:t>
            </a:r>
            <a:endParaRPr lang="en-US" altLang="en-US" smtClean="0"/>
          </a:p>
          <a:p>
            <a:r>
              <a:rPr lang="en-US" altLang="en-US" b="1" u="sng" smtClean="0"/>
              <a:t>Assess your personal feelings about the individual</a:t>
            </a:r>
            <a:r>
              <a:rPr lang="en-US" altLang="en-US" smtClean="0"/>
              <a:t>.  In order to prevent misunderstandings, or false accusations, before reporting a perceived problem it is important to do a </a:t>
            </a:r>
            <a:r>
              <a:rPr lang="en-US" altLang="en-US" i="1" smtClean="0"/>
              <a:t>reality check</a:t>
            </a:r>
            <a:r>
              <a:rPr lang="en-US" altLang="en-US" smtClean="0"/>
              <a:t>.  Do you like, dislike or feel neutral about him/her?  How are your personal feelings contributing to the accuracy of your perception of the situation?  Positive feelings about a co-worker may lead to denial or excusing inappropriate behavior.  Negative feelings may result in harsher reaction or intolerance of marginal behavior.</a:t>
            </a:r>
          </a:p>
          <a:p>
            <a:endParaRPr lang="en-US" altLang="en-US" smtClean="0"/>
          </a:p>
          <a:p>
            <a:r>
              <a:rPr lang="en-US" altLang="en-US" b="1" u="sng" smtClean="0"/>
              <a:t>Describe  the individual’s behavior</a:t>
            </a:r>
            <a:r>
              <a:rPr lang="en-US" altLang="en-US" smtClean="0"/>
              <a:t>.  Describe what about the behavior you find hostile, intimidating, threatening, or distressing.  This will not only give you accurate information to bring to your manager’s attention, but will clarify for you where the problem lies.  Include body language, tone of voice and verbal messages as well as other behaviors.  </a:t>
            </a:r>
          </a:p>
          <a:p>
            <a:r>
              <a:rPr lang="en-US" altLang="en-US" smtClean="0"/>
              <a:t>Since we work with diverse groups of people, we will be working with others who do not share our beliefs, customs, values or opinions.  They have the same right to those as we do.  It is not fair to them or to us to make judgments about them as people based on these criteria. </a:t>
            </a:r>
          </a:p>
          <a:p>
            <a:endParaRPr lang="en-US" altLang="en-US" smtClean="0"/>
          </a:p>
          <a:p>
            <a:r>
              <a:rPr lang="en-US" altLang="en-US" b="1" u="sng" smtClean="0"/>
              <a:t>Assess how the behavior affects you</a:t>
            </a:r>
            <a:r>
              <a:rPr lang="en-US" altLang="en-US" smtClean="0"/>
              <a:t>.  Keep the focus on how the co-worker’s behavior affects your ability to do your job and the quality of the working relationship.</a:t>
            </a:r>
          </a:p>
          <a:p>
            <a:endParaRPr lang="en-US" altLang="en-US" smtClean="0"/>
          </a:p>
          <a:p>
            <a:r>
              <a:rPr lang="en-US" altLang="en-US" b="1" u="sng" smtClean="0"/>
              <a:t>Determine whether you need assistance in handling the problem</a:t>
            </a:r>
            <a:r>
              <a:rPr lang="en-US" altLang="en-US" smtClean="0"/>
              <a:t>.  Can you discuss with your co-worker how his/her behavior affects you, your working relationship and your ability to do your job and resolve the problem?  If not, then discuss the problem with your supervisor or manager.</a:t>
            </a:r>
          </a:p>
          <a:p>
            <a:endParaRPr lang="en-US" altLang="en-US" smtClean="0"/>
          </a:p>
          <a:p>
            <a:r>
              <a:rPr lang="en-US" altLang="en-US" b="1" u="sng" smtClean="0"/>
              <a:t>Report the threat/incident</a:t>
            </a:r>
            <a:r>
              <a:rPr lang="en-US" altLang="en-US" b="1" smtClean="0"/>
              <a:t>. </a:t>
            </a:r>
            <a:r>
              <a:rPr lang="en-US" altLang="en-US" smtClean="0"/>
              <a:t>Even if a situation is quickly and peaceably resolved, follow through and make the appropriate report.  Sometimes minor incidents over time present a pattern which later leads to more serious forms of violence.</a:t>
            </a:r>
          </a:p>
        </p:txBody>
      </p:sp>
      <p:sp>
        <p:nvSpPr>
          <p:cNvPr id="53253" name="Text Box 6"/>
          <p:cNvSpPr txBox="1">
            <a:spLocks noChangeArrowheads="1"/>
          </p:cNvSpPr>
          <p:nvPr/>
        </p:nvSpPr>
        <p:spPr bwMode="auto">
          <a:xfrm>
            <a:off x="0" y="3352800"/>
            <a:ext cx="25146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000" b="1"/>
              <a:t>TRAINER</a:t>
            </a:r>
            <a:r>
              <a:rPr lang="en-US" altLang="en-US" sz="1000"/>
              <a:t>:  </a:t>
            </a:r>
            <a:r>
              <a:rPr lang="en-US" altLang="en-US" sz="1000" i="1"/>
              <a:t>Ask the group how comfortable they feel in </a:t>
            </a:r>
          </a:p>
          <a:p>
            <a:r>
              <a:rPr lang="en-US" altLang="en-US" sz="1000" i="1"/>
              <a:t>addressing problem behavior.</a:t>
            </a:r>
          </a:p>
          <a:p>
            <a:endParaRPr lang="en-US" altLang="en-US" sz="1000" i="1"/>
          </a:p>
          <a:p>
            <a:r>
              <a:rPr lang="en-US" altLang="en-US" sz="1000" i="1"/>
              <a:t>How is dealing with a potentially violent stranger different than a co-worker?</a:t>
            </a:r>
          </a:p>
          <a:p>
            <a:r>
              <a:rPr lang="en-US" altLang="en-US" sz="1000" i="1"/>
              <a:t>  …many unknowns</a:t>
            </a:r>
          </a:p>
          <a:p>
            <a:r>
              <a:rPr lang="en-US" altLang="en-US" sz="1000" i="1"/>
              <a:t>…unfamiliar with stranger’s normal behavior </a:t>
            </a:r>
          </a:p>
          <a:p>
            <a:r>
              <a:rPr lang="en-US" altLang="en-US" sz="1000" i="1"/>
              <a:t>…don’t know what stranger may be “going through”</a:t>
            </a:r>
          </a:p>
          <a:p>
            <a:r>
              <a:rPr lang="en-US" altLang="en-US" sz="1000" i="1"/>
              <a:t>…no history</a:t>
            </a:r>
          </a:p>
          <a:p>
            <a:r>
              <a:rPr lang="en-US" altLang="en-US" sz="1000" i="1"/>
              <a:t>…no idea of motivation</a:t>
            </a:r>
            <a:r>
              <a:rPr lang="en-US" altLang="en-US" sz="1200" i="1"/>
              <a:t>                  </a:t>
            </a:r>
          </a:p>
          <a:p>
            <a:r>
              <a:rPr lang="en-US" altLang="en-US" sz="1000" b="1"/>
              <a:t>TRAINER</a:t>
            </a:r>
            <a:r>
              <a:rPr lang="en-US" altLang="en-US" sz="1000"/>
              <a:t>:  </a:t>
            </a:r>
            <a:r>
              <a:rPr lang="en-US" altLang="en-US" sz="1000" i="1"/>
              <a:t>If a participant feels he/she can handle the </a:t>
            </a:r>
          </a:p>
          <a:p>
            <a:r>
              <a:rPr lang="en-US" altLang="en-US" sz="1000" i="1"/>
              <a:t>situation, there is a communication technique that can be </a:t>
            </a:r>
          </a:p>
          <a:p>
            <a:r>
              <a:rPr lang="en-US" altLang="en-US" sz="1000" i="1"/>
              <a:t>discussed that will help defuse a Level One or Two </a:t>
            </a:r>
          </a:p>
          <a:p>
            <a:r>
              <a:rPr lang="en-US" altLang="en-US" sz="1000" i="1"/>
              <a:t>situation.  Suggest that participants respond to a comment</a:t>
            </a:r>
          </a:p>
          <a:p>
            <a:r>
              <a:rPr lang="en-US" altLang="en-US" sz="1000" i="1"/>
              <a:t>or behavior by saying, “I felt ___ when you said/ did___.</a:t>
            </a:r>
          </a:p>
          <a:p>
            <a:r>
              <a:rPr lang="en-US" altLang="en-US" sz="1000" i="1"/>
              <a:t>Is that what you intended?”  When the other person tries</a:t>
            </a:r>
          </a:p>
          <a:p>
            <a:r>
              <a:rPr lang="en-US" altLang="en-US" sz="1000" i="1"/>
              <a:t>to minimize or deny the impact their statement or </a:t>
            </a:r>
          </a:p>
          <a:p>
            <a:r>
              <a:rPr lang="en-US" altLang="en-US" sz="1000" i="1"/>
              <a:t>behavior had, the participant should repeat the statement.</a:t>
            </a:r>
          </a:p>
          <a:p>
            <a:r>
              <a:rPr lang="en-US" altLang="en-US" sz="1000" i="1"/>
              <a:t>This is called a </a:t>
            </a:r>
            <a:r>
              <a:rPr lang="en-US" altLang="en-US" sz="1000" b="1" i="1"/>
              <a:t>broken record technique</a:t>
            </a:r>
            <a:r>
              <a:rPr lang="en-US" altLang="en-US" sz="1000" i="1"/>
              <a:t>.  The effect </a:t>
            </a:r>
          </a:p>
          <a:p>
            <a:r>
              <a:rPr lang="en-US" altLang="en-US" sz="1000" i="1"/>
              <a:t>this statement and technique has is to clearly communicate</a:t>
            </a:r>
          </a:p>
          <a:p>
            <a:r>
              <a:rPr lang="en-US" altLang="en-US" sz="1000" i="1"/>
              <a:t>the inappropriateness and effect a behavior or comment has, and use peer pressure in a positive way to change behavior.</a:t>
            </a:r>
            <a:endParaRPr lang="en-US" altLang="en-US" sz="1200" i="1"/>
          </a:p>
          <a:p>
            <a:endParaRPr lang="en-US" altLang="en-US" sz="2800"/>
          </a:p>
          <a:p>
            <a:r>
              <a:rPr lang="en-US" altLang="en-US" sz="1200" i="1"/>
              <a:t>            </a:t>
            </a:r>
          </a:p>
        </p:txBody>
      </p:sp>
      <p:sp>
        <p:nvSpPr>
          <p:cNvPr id="53254" name="Text Box 7"/>
          <p:cNvSpPr txBox="1">
            <a:spLocks noChangeArrowheads="1"/>
          </p:cNvSpPr>
          <p:nvPr/>
        </p:nvSpPr>
        <p:spPr bwMode="auto">
          <a:xfrm>
            <a:off x="62325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72E919B8-FAC7-4665-ACDE-2E68446D6FB0}" type="slidenum">
              <a:rPr lang="en-US" altLang="en-US" sz="1200">
                <a:latin typeface="Times New Roman" charset="0"/>
              </a:rPr>
              <a:pPr/>
              <a:t>21</a:t>
            </a:fld>
            <a:endParaRPr lang="en-US" altLang="en-US" sz="1200">
              <a:latin typeface="Times New Roman" charset="0"/>
            </a:endParaRPr>
          </a:p>
        </p:txBody>
      </p:sp>
      <p:sp>
        <p:nvSpPr>
          <p:cNvPr id="54275" name="Rectangle 2"/>
          <p:cNvSpPr>
            <a:spLocks noChangeArrowheads="1" noTextEdit="1"/>
          </p:cNvSpPr>
          <p:nvPr>
            <p:ph type="sldImg"/>
          </p:nvPr>
        </p:nvSpPr>
        <p:spPr>
          <a:xfrm>
            <a:off x="0" y="0"/>
            <a:ext cx="2562225" cy="3416300"/>
          </a:xfrm>
          <a:ln cap="flat"/>
        </p:spPr>
      </p:sp>
      <p:sp>
        <p:nvSpPr>
          <p:cNvPr id="54276" name="Rectangle 3"/>
          <p:cNvSpPr>
            <a:spLocks noGrp="1" noChangeArrowheads="1"/>
          </p:cNvSpPr>
          <p:nvPr>
            <p:ph type="body" idx="1"/>
          </p:nvPr>
        </p:nvSpPr>
        <p:spPr>
          <a:xfrm>
            <a:off x="2667000" y="914400"/>
            <a:ext cx="4191000" cy="78486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b="1" smtClean="0"/>
              <a:t>Review the points listed above</a:t>
            </a:r>
            <a:r>
              <a:rPr lang="en-US" altLang="en-US" smtClean="0"/>
              <a:t>.</a:t>
            </a:r>
          </a:p>
          <a:p>
            <a:endParaRPr lang="en-US" altLang="en-US" smtClean="0"/>
          </a:p>
          <a:p>
            <a:r>
              <a:rPr lang="en-US" altLang="en-US" smtClean="0"/>
              <a:t>Remember, once you have evaluated the situation, appropriate action is required.  In urgent situations, immediate response may be necessary to ensure safety and security for you, your co-workers and your environment.</a:t>
            </a:r>
          </a:p>
          <a:p>
            <a:endParaRPr lang="en-US" altLang="en-US" smtClean="0"/>
          </a:p>
          <a:p>
            <a:r>
              <a:rPr lang="en-US" altLang="en-US" smtClean="0"/>
              <a:t>In responding to a violent act, be careful not to make sudden moves or gestures which may trigger even more violent behavior by the perpetrator.  Stay where you are until further directed;  seek cover (under a desk, table) or just lie on the floor.  Be aware of all exits; don’t use the elevator unless directed to do so.</a:t>
            </a:r>
          </a:p>
          <a:p>
            <a:endParaRPr lang="en-US" altLang="en-US" smtClean="0"/>
          </a:p>
          <a:p>
            <a:r>
              <a:rPr lang="en-US" altLang="en-US" smtClean="0"/>
              <a:t>The three basic kinds of threats include:</a:t>
            </a:r>
          </a:p>
          <a:p>
            <a:r>
              <a:rPr lang="en-US" altLang="en-US" b="1" smtClean="0"/>
              <a:t>Direct Threats</a:t>
            </a:r>
            <a:r>
              <a:rPr lang="en-US" altLang="en-US" smtClean="0"/>
              <a:t>- clearly expressed statement of what will happen</a:t>
            </a:r>
          </a:p>
          <a:p>
            <a:r>
              <a:rPr lang="en-US" altLang="en-US" b="1" smtClean="0"/>
              <a:t>Conditional Threats</a:t>
            </a:r>
            <a:r>
              <a:rPr lang="en-US" altLang="en-US" smtClean="0"/>
              <a:t>- if a condition is met, a consequence will result</a:t>
            </a:r>
          </a:p>
          <a:p>
            <a:r>
              <a:rPr lang="en-US" altLang="en-US" b="1" smtClean="0"/>
              <a:t>Veiled Threats</a:t>
            </a:r>
            <a:r>
              <a:rPr lang="en-US" altLang="en-US" smtClean="0"/>
              <a:t>- use of body language or behaviors which indicate an intent to harm</a:t>
            </a:r>
          </a:p>
          <a:p>
            <a:endParaRPr lang="en-US" altLang="en-US" smtClean="0"/>
          </a:p>
        </p:txBody>
      </p:sp>
      <p:sp>
        <p:nvSpPr>
          <p:cNvPr id="54277" name="Text Box 6"/>
          <p:cNvSpPr txBox="1">
            <a:spLocks noChangeArrowheads="1"/>
          </p:cNvSpPr>
          <p:nvPr/>
        </p:nvSpPr>
        <p:spPr bwMode="auto">
          <a:xfrm>
            <a:off x="61563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291F1F9D-2B7B-4F32-A8C8-41050D167956}" type="slidenum">
              <a:rPr lang="en-US" altLang="en-US" sz="1200">
                <a:latin typeface="Times New Roman" charset="0"/>
              </a:rPr>
              <a:pPr/>
              <a:t>22</a:t>
            </a:fld>
            <a:endParaRPr lang="en-US" altLang="en-US" sz="1200">
              <a:latin typeface="Times New Roman" charset="0"/>
            </a:endParaRPr>
          </a:p>
        </p:txBody>
      </p:sp>
      <p:sp>
        <p:nvSpPr>
          <p:cNvPr id="55299" name="Rectangle 2"/>
          <p:cNvSpPr>
            <a:spLocks noChangeArrowheads="1" noTextEdit="1"/>
          </p:cNvSpPr>
          <p:nvPr>
            <p:ph type="sldImg"/>
          </p:nvPr>
        </p:nvSpPr>
        <p:spPr>
          <a:xfrm>
            <a:off x="714375" y="0"/>
            <a:ext cx="5429250" cy="7239000"/>
          </a:xfrm>
          <a:ln/>
        </p:spPr>
      </p:sp>
      <p:sp>
        <p:nvSpPr>
          <p:cNvPr id="55300" name="Text Box 4"/>
          <p:cNvSpPr txBox="1">
            <a:spLocks noChangeArrowheads="1"/>
          </p:cNvSpPr>
          <p:nvPr/>
        </p:nvSpPr>
        <p:spPr bwMode="auto">
          <a:xfrm>
            <a:off x="6384925" y="158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63081E79-F12B-4314-9600-7BD3DF93474E}" type="slidenum">
              <a:rPr lang="en-US" altLang="en-US" sz="1200">
                <a:latin typeface="Times New Roman" charset="0"/>
              </a:rPr>
              <a:pPr/>
              <a:t>23</a:t>
            </a:fld>
            <a:endParaRPr lang="en-US" altLang="en-US" sz="1200">
              <a:latin typeface="Times New Roman" charset="0"/>
            </a:endParaRPr>
          </a:p>
        </p:txBody>
      </p:sp>
      <p:sp>
        <p:nvSpPr>
          <p:cNvPr id="56323" name="Rectangle 2"/>
          <p:cNvSpPr>
            <a:spLocks noChangeArrowheads="1" noTextEdit="1"/>
          </p:cNvSpPr>
          <p:nvPr>
            <p:ph type="sldImg"/>
          </p:nvPr>
        </p:nvSpPr>
        <p:spPr>
          <a:xfrm>
            <a:off x="533400" y="152400"/>
            <a:ext cx="2562225" cy="3416300"/>
          </a:xfrm>
          <a:ln/>
        </p:spPr>
      </p:sp>
      <p:sp>
        <p:nvSpPr>
          <p:cNvPr id="56324" name="Rectangle 3"/>
          <p:cNvSpPr>
            <a:spLocks noGrp="1" noChangeArrowheads="1"/>
          </p:cNvSpPr>
          <p:nvPr>
            <p:ph type="body" idx="1"/>
          </p:nvPr>
        </p:nvSpPr>
        <p:spPr>
          <a:xfrm>
            <a:off x="3124200" y="1066800"/>
            <a:ext cx="3733800" cy="8305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and discuss with participants.</a:t>
            </a:r>
          </a:p>
          <a:p>
            <a:endParaRPr lang="en-US" altLang="en-US" smtClean="0"/>
          </a:p>
          <a:p>
            <a:r>
              <a:rPr lang="en-US" altLang="en-US" smtClean="0"/>
              <a:t>Allow time for any questions comments or discussion from the group.</a:t>
            </a:r>
          </a:p>
          <a:p>
            <a:endParaRPr lang="en-US" altLang="en-US" smtClean="0"/>
          </a:p>
          <a:p>
            <a:r>
              <a:rPr lang="en-US" altLang="en-US" smtClean="0"/>
              <a:t>Ask participants to submit a completed course evaluation (see next page)prior to dismissal. </a:t>
            </a:r>
          </a:p>
        </p:txBody>
      </p:sp>
      <p:sp>
        <p:nvSpPr>
          <p:cNvPr id="56325" name="Text Box 4"/>
          <p:cNvSpPr txBox="1">
            <a:spLocks noChangeArrowheads="1"/>
          </p:cNvSpPr>
          <p:nvPr/>
        </p:nvSpPr>
        <p:spPr bwMode="auto">
          <a:xfrm>
            <a:off x="6308725" y="9207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D371266B-2BB6-4AF3-9A08-8C51807EA24C}" type="slidenum">
              <a:rPr lang="en-US" altLang="en-US" sz="1200">
                <a:latin typeface="Times New Roman" charset="0"/>
              </a:rPr>
              <a:pPr/>
              <a:t>24</a:t>
            </a:fld>
            <a:endParaRPr lang="en-US" altLang="en-US" sz="1200">
              <a:latin typeface="Times New Roman" charset="0"/>
            </a:endParaRPr>
          </a:p>
        </p:txBody>
      </p:sp>
      <p:sp>
        <p:nvSpPr>
          <p:cNvPr id="57347" name="Rectangle 2"/>
          <p:cNvSpPr>
            <a:spLocks noChangeArrowheads="1" noTextEdit="1"/>
          </p:cNvSpPr>
          <p:nvPr>
            <p:ph type="sldImg"/>
          </p:nvPr>
        </p:nvSpPr>
        <p:spPr>
          <a:xfrm>
            <a:off x="2147888" y="692150"/>
            <a:ext cx="2562225" cy="3416300"/>
          </a:xfrm>
          <a:ln/>
        </p:spPr>
      </p:sp>
      <p:sp>
        <p:nvSpPr>
          <p:cNvPr id="573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78A9B390-0354-4933-BF19-6271666C7602}" type="slidenum">
              <a:rPr lang="en-US" altLang="en-US" sz="1200">
                <a:latin typeface="Times New Roman" charset="0"/>
              </a:rPr>
              <a:pPr/>
              <a:t>25</a:t>
            </a:fld>
            <a:endParaRPr lang="en-US" altLang="en-US" sz="1200">
              <a:latin typeface="Times New Roman" charset="0"/>
            </a:endParaRPr>
          </a:p>
        </p:txBody>
      </p:sp>
      <p:sp>
        <p:nvSpPr>
          <p:cNvPr id="58371" name="Rectangle 2"/>
          <p:cNvSpPr>
            <a:spLocks noChangeArrowheads="1" noTextEdit="1"/>
          </p:cNvSpPr>
          <p:nvPr>
            <p:ph type="sldImg"/>
          </p:nvPr>
        </p:nvSpPr>
        <p:spPr>
          <a:xfrm>
            <a:off x="2147888" y="692150"/>
            <a:ext cx="2562225" cy="3416300"/>
          </a:xfrm>
          <a:ln/>
        </p:spPr>
      </p:sp>
      <p:sp>
        <p:nvSpPr>
          <p:cNvPr id="583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AA5A0444-2434-461E-A24D-B6401BABC245}" type="slidenum">
              <a:rPr lang="en-US" altLang="en-US" sz="1200">
                <a:latin typeface="Times New Roman" charset="0"/>
              </a:rPr>
              <a:pPr/>
              <a:t>26</a:t>
            </a:fld>
            <a:endParaRPr lang="en-US" altLang="en-US" sz="1200">
              <a:latin typeface="Times New Roman" charset="0"/>
            </a:endParaRPr>
          </a:p>
        </p:txBody>
      </p:sp>
      <p:sp>
        <p:nvSpPr>
          <p:cNvPr id="59395" name="Rectangle 2"/>
          <p:cNvSpPr>
            <a:spLocks noChangeArrowheads="1" noTextEdit="1"/>
          </p:cNvSpPr>
          <p:nvPr>
            <p:ph type="sldImg"/>
          </p:nvPr>
        </p:nvSpPr>
        <p:spPr>
          <a:xfrm>
            <a:off x="2147888" y="692150"/>
            <a:ext cx="2562225" cy="3416300"/>
          </a:xfrm>
          <a:ln/>
        </p:spPr>
      </p:sp>
      <p:sp>
        <p:nvSpPr>
          <p:cNvPr id="593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F2F4708D-ECF8-4C0D-9D1D-9A74322881F6}" type="slidenum">
              <a:rPr lang="en-US" altLang="en-US" sz="1200">
                <a:latin typeface="Times New Roman" charset="0"/>
              </a:rPr>
              <a:pPr/>
              <a:t>30</a:t>
            </a:fld>
            <a:endParaRPr lang="en-US" altLang="en-US" sz="1200">
              <a:latin typeface="Times New Roman" charset="0"/>
            </a:endParaRPr>
          </a:p>
        </p:txBody>
      </p:sp>
      <p:sp>
        <p:nvSpPr>
          <p:cNvPr id="60419" name="Rectangle 2"/>
          <p:cNvSpPr>
            <a:spLocks noChangeArrowheads="1" noTextEdit="1"/>
          </p:cNvSpPr>
          <p:nvPr>
            <p:ph type="sldImg"/>
          </p:nvPr>
        </p:nvSpPr>
        <p:spPr>
          <a:xfrm>
            <a:off x="0" y="0"/>
            <a:ext cx="6858000" cy="9144000"/>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250B545B-642C-46F0-B834-07C5A4A88033}" type="slidenum">
              <a:rPr lang="en-US" altLang="en-US" sz="1200">
                <a:latin typeface="Times New Roman" charset="0"/>
              </a:rPr>
              <a:pPr/>
              <a:t>3</a:t>
            </a:fld>
            <a:endParaRPr lang="en-US" altLang="en-US" sz="1200">
              <a:latin typeface="Times New Roman" charset="0"/>
            </a:endParaRPr>
          </a:p>
        </p:txBody>
      </p:sp>
      <p:sp>
        <p:nvSpPr>
          <p:cNvPr id="35843" name="Rectangle 2"/>
          <p:cNvSpPr>
            <a:spLocks noChangeArrowheads="1" noTextEdit="1"/>
          </p:cNvSpPr>
          <p:nvPr>
            <p:ph type="sldImg"/>
          </p:nvPr>
        </p:nvSpPr>
        <p:spPr>
          <a:xfrm>
            <a:off x="0" y="0"/>
            <a:ext cx="2562225" cy="3416300"/>
          </a:xfrm>
          <a:ln cap="flat"/>
        </p:spPr>
      </p:sp>
      <p:sp>
        <p:nvSpPr>
          <p:cNvPr id="35844" name="Rectangle 3"/>
          <p:cNvSpPr>
            <a:spLocks noGrp="1" noChangeArrowheads="1"/>
          </p:cNvSpPr>
          <p:nvPr>
            <p:ph type="body" idx="1"/>
          </p:nvPr>
        </p:nvSpPr>
        <p:spPr>
          <a:xfrm>
            <a:off x="2590800" y="0"/>
            <a:ext cx="4267200" cy="7543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073BA7FE-8A9E-493C-9F40-577347B8BDE6}" type="slidenum">
              <a:rPr lang="en-US" altLang="en-US" sz="1200">
                <a:latin typeface="Times New Roman" charset="0"/>
              </a:rPr>
              <a:pPr/>
              <a:t>4</a:t>
            </a:fld>
            <a:endParaRPr lang="en-US" altLang="en-US" sz="1200">
              <a:latin typeface="Times New Roman" charset="0"/>
            </a:endParaRPr>
          </a:p>
        </p:txBody>
      </p:sp>
      <p:sp>
        <p:nvSpPr>
          <p:cNvPr id="36867" name="Rectangle 2"/>
          <p:cNvSpPr>
            <a:spLocks noChangeArrowheads="1" noTextEdit="1"/>
          </p:cNvSpPr>
          <p:nvPr>
            <p:ph type="sldImg"/>
          </p:nvPr>
        </p:nvSpPr>
        <p:spPr>
          <a:xfrm>
            <a:off x="0" y="0"/>
            <a:ext cx="2562225" cy="3416300"/>
          </a:xfrm>
          <a:ln cap="flat"/>
        </p:spPr>
      </p:sp>
      <p:sp>
        <p:nvSpPr>
          <p:cNvPr id="36868" name="Rectangle 3"/>
          <p:cNvSpPr>
            <a:spLocks noGrp="1" noChangeArrowheads="1"/>
          </p:cNvSpPr>
          <p:nvPr>
            <p:ph type="body" idx="1"/>
          </p:nvPr>
        </p:nvSpPr>
        <p:spPr>
          <a:xfrm>
            <a:off x="2590800" y="0"/>
            <a:ext cx="4267200" cy="4953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with participants.</a:t>
            </a:r>
          </a:p>
        </p:txBody>
      </p:sp>
      <p:sp>
        <p:nvSpPr>
          <p:cNvPr id="36869" name="Text Box 5"/>
          <p:cNvSpPr txBox="1">
            <a:spLocks noChangeArrowheads="1"/>
          </p:cNvSpPr>
          <p:nvPr/>
        </p:nvSpPr>
        <p:spPr bwMode="auto">
          <a:xfrm>
            <a:off x="63087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384275DF-D8A7-4963-A00A-23B4F3A303A1}" type="slidenum">
              <a:rPr lang="en-US" altLang="en-US" sz="1200">
                <a:latin typeface="Times New Roman" charset="0"/>
              </a:rPr>
              <a:pPr/>
              <a:t>5</a:t>
            </a:fld>
            <a:endParaRPr lang="en-US" altLang="en-US" sz="1200">
              <a:latin typeface="Times New Roman" charset="0"/>
            </a:endParaRPr>
          </a:p>
        </p:txBody>
      </p:sp>
      <p:sp>
        <p:nvSpPr>
          <p:cNvPr id="37891" name="Rectangle 2"/>
          <p:cNvSpPr>
            <a:spLocks noChangeArrowheads="1" noTextEdit="1"/>
          </p:cNvSpPr>
          <p:nvPr>
            <p:ph type="sldImg"/>
          </p:nvPr>
        </p:nvSpPr>
        <p:spPr>
          <a:xfrm>
            <a:off x="152400" y="152400"/>
            <a:ext cx="2562225" cy="3416300"/>
          </a:xfrm>
          <a:ln/>
        </p:spPr>
      </p:sp>
      <p:sp>
        <p:nvSpPr>
          <p:cNvPr id="37892" name="Rectangle 3"/>
          <p:cNvSpPr>
            <a:spLocks noGrp="1" noChangeArrowheads="1"/>
          </p:cNvSpPr>
          <p:nvPr>
            <p:ph type="body" idx="1"/>
          </p:nvPr>
        </p:nvSpPr>
        <p:spPr>
          <a:xfrm>
            <a:off x="2743200" y="0"/>
            <a:ext cx="3962400" cy="5105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with participants.</a:t>
            </a:r>
          </a:p>
          <a:p>
            <a:endParaRPr lang="en-US" altLang="en-US" smtClean="0"/>
          </a:p>
          <a:p>
            <a:r>
              <a:rPr lang="en-US" altLang="en-US" b="1" smtClean="0"/>
              <a:t>Show video</a:t>
            </a:r>
            <a:r>
              <a:rPr lang="en-US" altLang="en-US" smtClean="0"/>
              <a:t>.  Be sure to point out some of the video’s features to participants before viewing.  </a:t>
            </a:r>
          </a:p>
          <a:p>
            <a:pPr>
              <a:buFontTx/>
              <a:buChar char="•"/>
            </a:pPr>
            <a:r>
              <a:rPr lang="en-US" altLang="en-US" smtClean="0"/>
              <a:t>The video includes real Commonwealth employees describing real incidents as well as real Commonwealth employees acting out their roles.</a:t>
            </a:r>
          </a:p>
          <a:p>
            <a:pPr>
              <a:buFontTx/>
              <a:buChar char="•"/>
            </a:pPr>
            <a:r>
              <a:rPr lang="en-US" altLang="en-US" smtClean="0"/>
              <a:t>Instruct participants to watch for signs of violence in the video, and </a:t>
            </a:r>
          </a:p>
          <a:p>
            <a:pPr>
              <a:buFontTx/>
              <a:buChar char="•"/>
            </a:pPr>
            <a:r>
              <a:rPr lang="en-US" altLang="en-US" smtClean="0"/>
              <a:t>Watch for way that violence escalates.</a:t>
            </a:r>
          </a:p>
          <a:p>
            <a:endParaRPr lang="en-US" altLang="en-US" smtClean="0"/>
          </a:p>
          <a:p>
            <a:r>
              <a:rPr lang="en-US" altLang="en-US" b="1" smtClean="0"/>
              <a:t>To the Trainer</a:t>
            </a:r>
            <a:r>
              <a:rPr lang="en-US" altLang="en-US" smtClean="0"/>
              <a:t>:  It is helpful to use examples from the video as references for participants as you proceed through the training.</a:t>
            </a:r>
          </a:p>
        </p:txBody>
      </p:sp>
      <p:sp>
        <p:nvSpPr>
          <p:cNvPr id="37893" name="Text Box 4"/>
          <p:cNvSpPr txBox="1">
            <a:spLocks noChangeArrowheads="1"/>
          </p:cNvSpPr>
          <p:nvPr/>
        </p:nvSpPr>
        <p:spPr bwMode="auto">
          <a:xfrm>
            <a:off x="212725" y="3614738"/>
            <a:ext cx="2378075"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i="1"/>
              <a:t>Ask: What does employee responsibility mean?  </a:t>
            </a:r>
          </a:p>
          <a:p>
            <a:r>
              <a:rPr lang="en-US" altLang="en-US" sz="1200" i="1"/>
              <a:t>…knowing &amp; following P &amp;P</a:t>
            </a:r>
          </a:p>
          <a:p>
            <a:r>
              <a:rPr lang="en-US" altLang="en-US" sz="1200" i="1"/>
              <a:t>…Notification of being a victim   or being threatened</a:t>
            </a:r>
          </a:p>
          <a:p>
            <a:r>
              <a:rPr lang="en-US" altLang="en-US" sz="1200" i="1"/>
              <a:t>…reporting observations of potential violence</a:t>
            </a:r>
          </a:p>
          <a:p>
            <a:r>
              <a:rPr lang="en-US" altLang="en-US" sz="1200" i="1"/>
              <a:t>…reporting incidents</a:t>
            </a:r>
          </a:p>
          <a:p>
            <a:endParaRPr lang="en-US" altLang="en-US" sz="1200" i="1"/>
          </a:p>
          <a:p>
            <a:r>
              <a:rPr lang="en-US" altLang="en-US" sz="1200" i="1"/>
              <a:t>Ask:  In your opinion, when is intervention appropriate?</a:t>
            </a:r>
          </a:p>
          <a:p>
            <a:r>
              <a:rPr lang="en-US" altLang="en-US" sz="1200" i="1"/>
              <a:t>…physical assault</a:t>
            </a:r>
          </a:p>
          <a:p>
            <a:r>
              <a:rPr lang="en-US" altLang="en-US" sz="1200" i="1"/>
              <a:t>…potentially violent behavior</a:t>
            </a:r>
          </a:p>
          <a:p>
            <a:r>
              <a:rPr lang="en-US" altLang="en-US" sz="1200" i="1"/>
              <a:t>…any treats to harm others</a:t>
            </a:r>
          </a:p>
          <a:p>
            <a:r>
              <a:rPr lang="en-US" altLang="en-US" sz="1200" i="1"/>
              <a:t>…any criminal act</a:t>
            </a:r>
          </a:p>
          <a:p>
            <a:r>
              <a:rPr lang="en-US" altLang="en-US" sz="1200" i="1"/>
              <a:t>…firearms in the workplace</a:t>
            </a:r>
          </a:p>
          <a:p>
            <a:endParaRPr lang="en-US" altLang="en-US" sz="1200" i="1"/>
          </a:p>
          <a:p>
            <a:r>
              <a:rPr lang="en-US" altLang="en-US" sz="1200" i="1"/>
              <a:t>Ask:  Why isn’t violence reported?  Discuss</a:t>
            </a:r>
          </a:p>
        </p:txBody>
      </p:sp>
      <p:sp>
        <p:nvSpPr>
          <p:cNvPr id="37894" name="Text Box 5"/>
          <p:cNvSpPr txBox="1">
            <a:spLocks noChangeArrowheads="1"/>
          </p:cNvSpPr>
          <p:nvPr/>
        </p:nvSpPr>
        <p:spPr bwMode="auto">
          <a:xfrm>
            <a:off x="6019800" y="0"/>
            <a:ext cx="501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39AC2C33-D8C5-486D-981D-F00B799E2202}" type="slidenum">
              <a:rPr lang="en-US" altLang="en-US" sz="1200">
                <a:latin typeface="Times New Roman" charset="0"/>
              </a:rPr>
              <a:pPr/>
              <a:t>6</a:t>
            </a:fld>
            <a:endParaRPr lang="en-US" altLang="en-US" sz="1200">
              <a:latin typeface="Times New Roman" charset="0"/>
            </a:endParaRPr>
          </a:p>
        </p:txBody>
      </p:sp>
      <p:sp>
        <p:nvSpPr>
          <p:cNvPr id="38915" name="Rectangle 2"/>
          <p:cNvSpPr>
            <a:spLocks noChangeArrowheads="1" noTextEdit="1"/>
          </p:cNvSpPr>
          <p:nvPr>
            <p:ph type="sldImg"/>
          </p:nvPr>
        </p:nvSpPr>
        <p:spPr>
          <a:xfrm>
            <a:off x="0" y="0"/>
            <a:ext cx="2562225" cy="3416300"/>
          </a:xfrm>
          <a:ln cap="flat"/>
        </p:spPr>
      </p:sp>
      <p:sp>
        <p:nvSpPr>
          <p:cNvPr id="38916" name="Rectangle 3"/>
          <p:cNvSpPr>
            <a:spLocks noGrp="1" noChangeArrowheads="1"/>
          </p:cNvSpPr>
          <p:nvPr>
            <p:ph type="body" idx="1"/>
          </p:nvPr>
        </p:nvSpPr>
        <p:spPr>
          <a:xfrm>
            <a:off x="2590800" y="0"/>
            <a:ext cx="4267200" cy="807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IN 1995 there were 1071 homicides; of these homicides over 800 were Stranger Violence (the types of workplace violence will be addressed in a later section). 130 homicides were co-worker perpetrated, and 30 were related to domestic violence.</a:t>
            </a:r>
          </a:p>
          <a:p>
            <a:endParaRPr lang="en-US" altLang="en-US" smtClean="0"/>
          </a:p>
          <a:p>
            <a:r>
              <a:rPr lang="en-US" altLang="en-US" smtClean="0"/>
              <a:t>There are between 150 and 200 suicides on the job every year.</a:t>
            </a:r>
          </a:p>
          <a:p>
            <a:endParaRPr lang="en-US" altLang="en-US" smtClean="0"/>
          </a:p>
          <a:p>
            <a:endParaRPr lang="en-US" altLang="en-US" smtClean="0"/>
          </a:p>
        </p:txBody>
      </p:sp>
      <p:sp>
        <p:nvSpPr>
          <p:cNvPr id="38917" name="Text Box 5"/>
          <p:cNvSpPr txBox="1">
            <a:spLocks noChangeArrowheads="1"/>
          </p:cNvSpPr>
          <p:nvPr/>
        </p:nvSpPr>
        <p:spPr bwMode="auto">
          <a:xfrm>
            <a:off x="136525" y="3352800"/>
            <a:ext cx="2378075"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buFontTx/>
              <a:buChar char="•"/>
            </a:pPr>
            <a:r>
              <a:rPr lang="en-US" altLang="en-US" sz="1200" i="1"/>
              <a:t>Trainer may need to provide some reassurance to audience, especially if a participant has been a victim or knows someone who was a victim.</a:t>
            </a:r>
          </a:p>
          <a:p>
            <a:pPr>
              <a:buFontTx/>
              <a:buChar char="•"/>
            </a:pPr>
            <a:r>
              <a:rPr lang="en-US" altLang="en-US" sz="1200" i="1"/>
              <a:t>Sometimes after an incident of workplace violence, a number of employees will resign for positions elsewhere, thinking a new environment will be safer.  Discuss why this may or may not be faulty thinking (depends on how incidents are handling, precautionary measures, etc).</a:t>
            </a:r>
          </a:p>
          <a:p>
            <a:pPr>
              <a:buFontTx/>
              <a:buChar char="•"/>
            </a:pPr>
            <a:r>
              <a:rPr lang="en-US" altLang="en-US" sz="1200" i="1"/>
              <a:t>Discuss “high risk” of being a public sector  employee.  Why does this occur? (dealing with many sectors of population in support roles where people may be highly stressed or emotional, sometimes people feel that it’s OK to let off steam when they are paying taxes for a service; frustration with the systems procedures/”red tape”, etc. </a:t>
            </a:r>
          </a:p>
          <a:p>
            <a:pPr>
              <a:buFontTx/>
              <a:buChar char="•"/>
            </a:pPr>
            <a:r>
              <a:rPr lang="en-US" altLang="en-US" sz="1200" i="1"/>
              <a:t> </a:t>
            </a:r>
            <a:r>
              <a:rPr lang="en-US" altLang="en-US" sz="1200" b="1" i="1"/>
              <a:t>Defuse anxiety among participants by focusing on positive steps being taken as preventive measures in their work settings in the Commonwealth.</a:t>
            </a:r>
          </a:p>
          <a:p>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0E551FE7-77FA-476E-BFEC-D48768B2910A}" type="slidenum">
              <a:rPr lang="en-US" altLang="en-US" sz="1200">
                <a:latin typeface="Times New Roman" charset="0"/>
              </a:rPr>
              <a:pPr/>
              <a:t>7</a:t>
            </a:fld>
            <a:endParaRPr lang="en-US" altLang="en-US" sz="1200">
              <a:latin typeface="Times New Roman" charset="0"/>
            </a:endParaRPr>
          </a:p>
        </p:txBody>
      </p:sp>
      <p:sp>
        <p:nvSpPr>
          <p:cNvPr id="39939" name="Rectangle 1026"/>
          <p:cNvSpPr>
            <a:spLocks noChangeArrowheads="1" noTextEdit="1"/>
          </p:cNvSpPr>
          <p:nvPr>
            <p:ph type="sldImg"/>
          </p:nvPr>
        </p:nvSpPr>
        <p:spPr>
          <a:xfrm>
            <a:off x="0" y="0"/>
            <a:ext cx="2562225" cy="3416300"/>
          </a:xfrm>
          <a:ln cap="flat"/>
        </p:spPr>
      </p:sp>
      <p:sp>
        <p:nvSpPr>
          <p:cNvPr id="39940" name="Rectangle 1027"/>
          <p:cNvSpPr>
            <a:spLocks noGrp="1" noChangeArrowheads="1"/>
          </p:cNvSpPr>
          <p:nvPr>
            <p:ph type="body" idx="1"/>
          </p:nvPr>
        </p:nvSpPr>
        <p:spPr>
          <a:xfrm>
            <a:off x="2590800" y="0"/>
            <a:ext cx="4267200" cy="51816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Review  with group.</a:t>
            </a:r>
          </a:p>
        </p:txBody>
      </p:sp>
      <p:sp>
        <p:nvSpPr>
          <p:cNvPr id="39941" name="Text Box 1029"/>
          <p:cNvSpPr txBox="1">
            <a:spLocks noChangeArrowheads="1"/>
          </p:cNvSpPr>
          <p:nvPr/>
        </p:nvSpPr>
        <p:spPr bwMode="auto">
          <a:xfrm>
            <a:off x="6172200" y="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C2ACC273-1587-4DBB-9609-C7C7756F8222}" type="slidenum">
              <a:rPr lang="en-US" altLang="en-US" sz="1200">
                <a:latin typeface="Times New Roman" charset="0"/>
              </a:rPr>
              <a:pPr/>
              <a:t>8</a:t>
            </a:fld>
            <a:endParaRPr lang="en-US" altLang="en-US" sz="1200">
              <a:latin typeface="Times New Roman" charset="0"/>
            </a:endParaRPr>
          </a:p>
        </p:txBody>
      </p:sp>
      <p:sp>
        <p:nvSpPr>
          <p:cNvPr id="40963" name="Rectangle 2"/>
          <p:cNvSpPr>
            <a:spLocks noChangeArrowheads="1" noTextEdit="1"/>
          </p:cNvSpPr>
          <p:nvPr>
            <p:ph type="sldImg"/>
          </p:nvPr>
        </p:nvSpPr>
        <p:spPr>
          <a:xfrm>
            <a:off x="0" y="0"/>
            <a:ext cx="2562225" cy="3416300"/>
          </a:xfrm>
          <a:ln cap="flat"/>
        </p:spPr>
      </p:sp>
      <p:sp>
        <p:nvSpPr>
          <p:cNvPr id="40964" name="Rectangle 3"/>
          <p:cNvSpPr>
            <a:spLocks noGrp="1" noChangeArrowheads="1"/>
          </p:cNvSpPr>
          <p:nvPr>
            <p:ph type="body" idx="1"/>
          </p:nvPr>
        </p:nvSpPr>
        <p:spPr>
          <a:xfrm>
            <a:off x="2590800" y="685800"/>
            <a:ext cx="4267200" cy="7391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b="1" smtClean="0"/>
              <a:t>NOTES:</a:t>
            </a:r>
            <a:r>
              <a:rPr lang="en-US" altLang="en-US" smtClean="0"/>
              <a:t>  Stranger Violence = 60% of all workplace homicides; Client Violence = 30%; Employee Violence/</a:t>
            </a:r>
          </a:p>
          <a:p>
            <a:r>
              <a:rPr lang="en-US" altLang="en-US" smtClean="0"/>
              <a:t>Domestic Violence = 10% and includes violence between employees, employees and supervisors, and by personal relationships.</a:t>
            </a:r>
          </a:p>
        </p:txBody>
      </p:sp>
      <p:sp>
        <p:nvSpPr>
          <p:cNvPr id="40965" name="Text Box 6"/>
          <p:cNvSpPr txBox="1">
            <a:spLocks noChangeArrowheads="1"/>
          </p:cNvSpPr>
          <p:nvPr/>
        </p:nvSpPr>
        <p:spPr bwMode="auto">
          <a:xfrm>
            <a:off x="0" y="3505200"/>
            <a:ext cx="25908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a:t>TRAINER:  </a:t>
            </a:r>
            <a:r>
              <a:rPr lang="en-US" altLang="en-US" sz="1200" i="1"/>
              <a:t>Ask: What type of violence is most likely to </a:t>
            </a:r>
          </a:p>
          <a:p>
            <a:r>
              <a:rPr lang="en-US" altLang="en-US" sz="1200" i="1"/>
              <a:t>effect you?  Where do you feel the most vulnerable?</a:t>
            </a:r>
          </a:p>
          <a:p>
            <a:r>
              <a:rPr lang="en-US" altLang="en-US" sz="1200" i="1"/>
              <a:t>Are there differences in vulnerability in different locations?</a:t>
            </a:r>
          </a:p>
          <a:p>
            <a:r>
              <a:rPr lang="en-US" altLang="en-US" sz="1200" i="1"/>
              <a:t>Why?</a:t>
            </a:r>
          </a:p>
          <a:p>
            <a:endParaRPr lang="en-US" altLang="en-US" sz="1200" i="1"/>
          </a:p>
          <a:p>
            <a:r>
              <a:rPr lang="en-US" altLang="en-US" sz="1200" i="1"/>
              <a:t>What are possible motivations for aggressive behavior?</a:t>
            </a:r>
          </a:p>
          <a:p>
            <a:r>
              <a:rPr lang="en-US" altLang="en-US" sz="1200" i="1"/>
              <a:t>…to harass, embarrass</a:t>
            </a:r>
          </a:p>
          <a:p>
            <a:r>
              <a:rPr lang="en-US" altLang="en-US" sz="1200" i="1"/>
              <a:t>…get revenge</a:t>
            </a:r>
          </a:p>
          <a:p>
            <a:r>
              <a:rPr lang="en-US" altLang="en-US" sz="1200" i="1"/>
              <a:t>…show power</a:t>
            </a:r>
          </a:p>
          <a:p>
            <a:r>
              <a:rPr lang="en-US" altLang="en-US" sz="1200" i="1"/>
              <a:t>…gain money or status</a:t>
            </a:r>
          </a:p>
          <a:p>
            <a:r>
              <a:rPr lang="en-US" altLang="en-US" sz="1200" i="1"/>
              <a:t>…intimidate</a:t>
            </a:r>
          </a:p>
          <a:p>
            <a:r>
              <a:rPr lang="en-US" altLang="en-US" sz="1200" i="1"/>
              <a:t>…reduce boredom</a:t>
            </a:r>
          </a:p>
          <a:p>
            <a:r>
              <a:rPr lang="en-US" altLang="en-US" sz="1200" i="1"/>
              <a:t>…entertain others</a:t>
            </a:r>
          </a:p>
          <a:p>
            <a:r>
              <a:rPr lang="en-US" altLang="en-US" sz="1200" i="1"/>
              <a:t>…fear</a:t>
            </a:r>
          </a:p>
          <a:p>
            <a:r>
              <a:rPr lang="en-US" altLang="en-US" sz="1200" i="1"/>
              <a:t>…frustration</a:t>
            </a:r>
          </a:p>
          <a:p>
            <a:r>
              <a:rPr lang="en-US" altLang="en-US" sz="1200" i="1"/>
              <a:t>…emotional instability</a:t>
            </a:r>
          </a:p>
          <a:p>
            <a:r>
              <a:rPr lang="en-US" altLang="en-US" sz="1200" i="1"/>
              <a:t>…teach a lesson</a:t>
            </a:r>
          </a:p>
          <a:p>
            <a:endParaRPr lang="en-US" altLang="en-US" sz="2800"/>
          </a:p>
        </p:txBody>
      </p:sp>
      <p:sp>
        <p:nvSpPr>
          <p:cNvPr id="40966" name="Text Box 7"/>
          <p:cNvSpPr txBox="1">
            <a:spLocks noChangeArrowheads="1"/>
          </p:cNvSpPr>
          <p:nvPr/>
        </p:nvSpPr>
        <p:spPr bwMode="auto">
          <a:xfrm>
            <a:off x="6324600" y="0"/>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fld id="{0AA01F4E-1BA0-447C-B887-978C22CDEAFC}" type="slidenum">
              <a:rPr lang="en-US" altLang="en-US" sz="1200">
                <a:latin typeface="Times New Roman" charset="0"/>
              </a:rPr>
              <a:pPr/>
              <a:t>9</a:t>
            </a:fld>
            <a:endParaRPr lang="en-US" altLang="en-US" sz="1200">
              <a:latin typeface="Times New Roman" charset="0"/>
            </a:endParaRPr>
          </a:p>
        </p:txBody>
      </p:sp>
      <p:sp>
        <p:nvSpPr>
          <p:cNvPr id="41987" name="Rectangle 2"/>
          <p:cNvSpPr>
            <a:spLocks noChangeArrowheads="1" noTextEdit="1"/>
          </p:cNvSpPr>
          <p:nvPr>
            <p:ph type="sldImg"/>
          </p:nvPr>
        </p:nvSpPr>
        <p:spPr>
          <a:xfrm>
            <a:off x="0" y="0"/>
            <a:ext cx="2562225" cy="3416300"/>
          </a:xfrm>
          <a:ln/>
        </p:spPr>
      </p:sp>
      <p:sp>
        <p:nvSpPr>
          <p:cNvPr id="41988" name="Rectangle 3"/>
          <p:cNvSpPr>
            <a:spLocks noGrp="1" noChangeArrowheads="1"/>
          </p:cNvSpPr>
          <p:nvPr>
            <p:ph type="body" idx="1"/>
          </p:nvPr>
        </p:nvSpPr>
        <p:spPr>
          <a:xfrm>
            <a:off x="2667000" y="457200"/>
            <a:ext cx="4191000" cy="4648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t>Domestic violence is a problem that doesn’t disappear when women leave home and enter the workplace.  Perpetrators come to the workplace searching for their intended victim because they are often legally barred from going to their home.  Victims are often sought out and killed at work.  </a:t>
            </a:r>
          </a:p>
          <a:p>
            <a:endParaRPr lang="en-US" altLang="en-US" smtClean="0"/>
          </a:p>
          <a:p>
            <a:r>
              <a:rPr lang="en-US" altLang="en-US" smtClean="0"/>
              <a:t>Recognizing the behaviors that are associated with domestic violence is often difficult, since it is much more than physical abuse.  The abuse does get worse over time and generally includes variations of:</a:t>
            </a:r>
          </a:p>
          <a:p>
            <a:pPr>
              <a:buFontTx/>
              <a:buChar char="•"/>
            </a:pPr>
            <a:r>
              <a:rPr lang="en-US" altLang="en-US" b="1" smtClean="0"/>
              <a:t>emotional and psychological control</a:t>
            </a:r>
            <a:r>
              <a:rPr lang="en-US" altLang="en-US" smtClean="0"/>
              <a:t> (name calling, putdowns, constant criticism, overprotective, extremely jealous, humiliating)</a:t>
            </a:r>
          </a:p>
          <a:p>
            <a:pPr>
              <a:buFontTx/>
              <a:buChar char="•"/>
            </a:pPr>
            <a:r>
              <a:rPr lang="en-US" altLang="en-US" b="1" smtClean="0"/>
              <a:t>economic control</a:t>
            </a:r>
            <a:r>
              <a:rPr lang="en-US" altLang="en-US" smtClean="0"/>
              <a:t> (denies access to finances, use of car, insists on accountability for every penny spent, prevents getting a job or education, limits health care access)</a:t>
            </a:r>
          </a:p>
          <a:p>
            <a:pPr>
              <a:buFontTx/>
              <a:buChar char="•"/>
            </a:pPr>
            <a:r>
              <a:rPr lang="en-US" altLang="en-US" b="1" smtClean="0"/>
              <a:t>threats</a:t>
            </a:r>
            <a:r>
              <a:rPr lang="en-US" altLang="en-US" smtClean="0"/>
              <a:t> (untrue reports to authorities/ children’s services,to harm or kidnap child, displays weapons, uses anger or loss of temper to make demands)</a:t>
            </a:r>
          </a:p>
          <a:p>
            <a:pPr>
              <a:buFontTx/>
              <a:buChar char="•"/>
            </a:pPr>
            <a:r>
              <a:rPr lang="en-US" altLang="en-US" b="1" smtClean="0"/>
              <a:t>physical violence</a:t>
            </a:r>
            <a:r>
              <a:rPr lang="en-US" altLang="en-US" smtClean="0"/>
              <a:t> (carries out threats to harm victim, children, pets, family, friends, self; destroys property, grabs, pushes, bites, slaps, kicks, forces sex)</a:t>
            </a:r>
          </a:p>
          <a:p>
            <a:pPr>
              <a:buFontTx/>
              <a:buChar char="•"/>
            </a:pPr>
            <a:endParaRPr lang="en-US" altLang="en-US" smtClean="0"/>
          </a:p>
          <a:p>
            <a:pPr>
              <a:buFontTx/>
              <a:buChar char="•"/>
            </a:pPr>
            <a:endParaRPr lang="en-US" altLang="en-US" smtClean="0"/>
          </a:p>
          <a:p>
            <a:r>
              <a:rPr lang="en-US" altLang="en-US" smtClean="0"/>
              <a:t>It is extremely important for victims/ potential victims of domestic violence to have a personalized plan for safety and for assessing risk for themselves and their children.</a:t>
            </a:r>
          </a:p>
          <a:p>
            <a:r>
              <a:rPr lang="en-US" altLang="en-US" smtClean="0"/>
              <a:t>As a co-worker or supervisor , you may have occasions to provide support and added safety for these individuals.</a:t>
            </a:r>
          </a:p>
          <a:p>
            <a:endParaRPr lang="en-US" altLang="en-US" smtClean="0"/>
          </a:p>
          <a:p>
            <a:r>
              <a:rPr lang="en-US" altLang="en-US" smtClean="0"/>
              <a:t>Most importantly these situations must not be ignored.</a:t>
            </a:r>
          </a:p>
          <a:p>
            <a:r>
              <a:rPr lang="en-US" altLang="en-US" smtClean="0"/>
              <a:t>	</a:t>
            </a:r>
          </a:p>
          <a:p>
            <a:endParaRPr lang="en-US" altLang="en-US" smtClean="0"/>
          </a:p>
          <a:p>
            <a:endParaRPr lang="en-US" altLang="en-US" smtClean="0"/>
          </a:p>
        </p:txBody>
      </p:sp>
      <p:sp>
        <p:nvSpPr>
          <p:cNvPr id="41989" name="Text Box 8"/>
          <p:cNvSpPr txBox="1">
            <a:spLocks noChangeArrowheads="1"/>
          </p:cNvSpPr>
          <p:nvPr/>
        </p:nvSpPr>
        <p:spPr bwMode="auto">
          <a:xfrm>
            <a:off x="60325" y="3538538"/>
            <a:ext cx="26511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b="1"/>
              <a:t>Note to the Trainer</a:t>
            </a:r>
            <a:r>
              <a:rPr lang="en-US" altLang="en-US" sz="1200" b="1" i="1"/>
              <a:t>:</a:t>
            </a:r>
            <a:r>
              <a:rPr lang="en-US" altLang="en-US" sz="1200" i="1"/>
              <a:t>  </a:t>
            </a:r>
          </a:p>
          <a:p>
            <a:r>
              <a:rPr lang="en-US" altLang="en-US" sz="1200" i="1"/>
              <a:t>Adult domestic violence is one of the</a:t>
            </a:r>
          </a:p>
          <a:p>
            <a:r>
              <a:rPr lang="en-US" altLang="en-US" sz="1200" i="1"/>
              <a:t>most serious public health and </a:t>
            </a:r>
          </a:p>
          <a:p>
            <a:r>
              <a:rPr lang="en-US" altLang="en-US" sz="1200" i="1"/>
              <a:t>criminal justice issues women face </a:t>
            </a:r>
          </a:p>
          <a:p>
            <a:r>
              <a:rPr lang="en-US" altLang="en-US" sz="1200" i="1"/>
              <a:t>today.  Because the vast majority of </a:t>
            </a:r>
          </a:p>
          <a:p>
            <a:r>
              <a:rPr lang="en-US" altLang="en-US" sz="1200" i="1"/>
              <a:t>victims of domestic violence are </a:t>
            </a:r>
          </a:p>
          <a:p>
            <a:r>
              <a:rPr lang="en-US" altLang="en-US" sz="1200" i="1"/>
              <a:t>women abused by their male </a:t>
            </a:r>
          </a:p>
          <a:p>
            <a:r>
              <a:rPr lang="en-US" altLang="en-US" sz="1200" i="1"/>
              <a:t>partners one generally refers to </a:t>
            </a:r>
          </a:p>
          <a:p>
            <a:r>
              <a:rPr lang="en-US" altLang="en-US" sz="1200" i="1"/>
              <a:t>victims as females and abusers as </a:t>
            </a:r>
          </a:p>
          <a:p>
            <a:r>
              <a:rPr lang="en-US" altLang="en-US" sz="1200" i="1"/>
              <a:t>male.  However, most of this </a:t>
            </a:r>
          </a:p>
          <a:p>
            <a:r>
              <a:rPr lang="en-US" altLang="en-US" sz="1200" i="1"/>
              <a:t>information applies to all victims, </a:t>
            </a:r>
          </a:p>
          <a:p>
            <a:r>
              <a:rPr lang="en-US" altLang="en-US" sz="1200" i="1"/>
              <a:t>including men who are physically </a:t>
            </a:r>
          </a:p>
          <a:p>
            <a:r>
              <a:rPr lang="en-US" altLang="en-US" sz="1200" i="1"/>
              <a:t>abused by their female partners, </a:t>
            </a:r>
          </a:p>
          <a:p>
            <a:r>
              <a:rPr lang="en-US" altLang="en-US" sz="1200" i="1"/>
              <a:t>as well as gays and lesbians.</a:t>
            </a:r>
          </a:p>
        </p:txBody>
      </p:sp>
      <p:sp>
        <p:nvSpPr>
          <p:cNvPr id="41990" name="Rectangle 9"/>
          <p:cNvSpPr>
            <a:spLocks noChangeArrowheads="1"/>
          </p:cNvSpPr>
          <p:nvPr/>
        </p:nvSpPr>
        <p:spPr bwMode="auto">
          <a:xfrm>
            <a:off x="0" y="3581400"/>
            <a:ext cx="2667000" cy="2590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41991" name="Text Box 10"/>
          <p:cNvSpPr txBox="1">
            <a:spLocks noChangeArrowheads="1"/>
          </p:cNvSpPr>
          <p:nvPr/>
        </p:nvSpPr>
        <p:spPr bwMode="auto">
          <a:xfrm>
            <a:off x="6308725" y="-60325"/>
            <a:ext cx="342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949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690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562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152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5032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733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43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58342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587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978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327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Line 4"/>
          <p:cNvSpPr>
            <a:spLocks noChangeShapeType="1"/>
          </p:cNvSpPr>
          <p:nvPr/>
        </p:nvSpPr>
        <p:spPr bwMode="auto">
          <a:xfrm>
            <a:off x="381000" y="8610600"/>
            <a:ext cx="5715000" cy="0"/>
          </a:xfrm>
          <a:prstGeom prst="line">
            <a:avLst/>
          </a:prstGeom>
          <a:noFill/>
          <a:ln w="50800">
            <a:solidFill>
              <a:schemeClr val="tx1"/>
            </a:solidFill>
            <a:round/>
            <a:headEnd/>
            <a:tailEnd/>
          </a:ln>
          <a:effectLst/>
        </p:spPr>
        <p:txBody>
          <a:bodyPr wrap="none" anchor="ctr"/>
          <a:lstStyle/>
          <a:p>
            <a:pPr>
              <a:defRPr/>
            </a:pPr>
            <a:endParaRPr lang="en-US"/>
          </a:p>
        </p:txBody>
      </p:sp>
      <p:sp>
        <p:nvSpPr>
          <p:cNvPr id="1029" name="Line 5"/>
          <p:cNvSpPr>
            <a:spLocks noChangeShapeType="1"/>
          </p:cNvSpPr>
          <p:nvPr/>
        </p:nvSpPr>
        <p:spPr bwMode="auto">
          <a:xfrm>
            <a:off x="382588" y="1524000"/>
            <a:ext cx="5973762" cy="1588"/>
          </a:xfrm>
          <a:prstGeom prst="line">
            <a:avLst/>
          </a:prstGeom>
          <a:noFill/>
          <a:ln w="76200">
            <a:solidFill>
              <a:schemeClr val="tx1"/>
            </a:solidFill>
            <a:round/>
            <a:headEnd/>
            <a:tailEnd/>
          </a:ln>
          <a:effectLst/>
        </p:spPr>
        <p:txBody>
          <a:bodyPr wrap="none" anchor="ctr"/>
          <a:lstStyle/>
          <a:p>
            <a:pPr>
              <a:defRPr/>
            </a:pPr>
            <a:endParaRPr lang="en-US"/>
          </a:p>
        </p:txBody>
      </p:sp>
      <p:sp>
        <p:nvSpPr>
          <p:cNvPr id="1030" name="Rectangle 6"/>
          <p:cNvSpPr>
            <a:spLocks noChangeArrowheads="1"/>
          </p:cNvSpPr>
          <p:nvPr/>
        </p:nvSpPr>
        <p:spPr bwMode="auto">
          <a:xfrm>
            <a:off x="304800" y="8610600"/>
            <a:ext cx="1730375" cy="333375"/>
          </a:xfrm>
          <a:prstGeom prst="rect">
            <a:avLst/>
          </a:prstGeom>
          <a:noFill/>
          <a:ln w="12700">
            <a:noFill/>
            <a:miter lim="800000"/>
            <a:headEnd/>
            <a:tailEnd/>
          </a:ln>
          <a:effectLst/>
        </p:spPr>
        <p:txBody>
          <a:bodyPr lIns="90488" tIns="44450" rIns="90488" bIns="44450" anchor="b">
            <a:spAutoFit/>
          </a:bodyPr>
          <a:lstStyle/>
          <a:p>
            <a:pPr>
              <a:defRPr/>
            </a:pPr>
            <a:r>
              <a:rPr lang="en-US" sz="800" i="1">
                <a:solidFill>
                  <a:srgbClr val="676767"/>
                </a:solidFill>
                <a:latin typeface="Times New Roman" charset="0"/>
              </a:rPr>
              <a:t>EmpViolence_handoutandtrainer</a:t>
            </a:r>
          </a:p>
          <a:p>
            <a:pPr>
              <a:defRPr/>
            </a:pPr>
            <a:fld id="{12C318C1-B454-4B1D-A11A-7C49EBCA4098}" type="slidenum">
              <a:rPr lang="en-US" sz="800" i="1">
                <a:solidFill>
                  <a:srgbClr val="676767"/>
                </a:solidFill>
                <a:latin typeface="Times New Roman" charset="0"/>
              </a:rPr>
              <a:pPr>
                <a:defRPr/>
              </a:pPr>
              <a:t>‹#›</a:t>
            </a:fld>
            <a:r>
              <a:rPr lang="en-US" sz="800" i="1">
                <a:solidFill>
                  <a:srgbClr val="676767"/>
                </a:solidFill>
                <a:latin typeface="Times New Roman" charset="0"/>
              </a:rPr>
              <a:t>,  5/05/00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1"/>
        </a:buClr>
        <a:buSzPct val="75000"/>
        <a:buFont typeface="Monotype Sort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Monotype Sorts" pitchFamily="2" charset="2"/>
        <a:buChar char="ä"/>
        <a:defRPr sz="14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1200">
          <a:solidFill>
            <a:schemeClr val="tx1"/>
          </a:solidFill>
          <a:latin typeface="+mn-lt"/>
        </a:defRPr>
      </a:lvl3pPr>
      <a:lvl4pPr marL="1600200" indent="-228600" algn="l" rtl="0" eaLnBrk="0" fontAlgn="base" hangingPunct="0">
        <a:spcBef>
          <a:spcPct val="20000"/>
        </a:spcBef>
        <a:spcAft>
          <a:spcPct val="0"/>
        </a:spcAft>
        <a:buClr>
          <a:schemeClr val="tx1"/>
        </a:buClr>
        <a:buSzPct val="64000"/>
        <a:buFont typeface="Monotype Sorts" pitchFamily="2" charset="2"/>
        <a:buChar char="n"/>
        <a:defRPr sz="1200">
          <a:solidFill>
            <a:schemeClr val="tx1"/>
          </a:solidFill>
          <a:latin typeface="+mn-lt"/>
        </a:defRPr>
      </a:lvl4pPr>
      <a:lvl5pPr marL="2057400" indent="-228600" algn="l" rtl="0" eaLnBrk="0" fontAlgn="base" hangingPunct="0">
        <a:spcBef>
          <a:spcPct val="20000"/>
        </a:spcBef>
        <a:spcAft>
          <a:spcPct val="0"/>
        </a:spcAft>
        <a:buClr>
          <a:schemeClr val="tx1"/>
        </a:buClr>
        <a:buSzPct val="64000"/>
        <a:buFont typeface="Monotype Sorts" pitchFamily="2" charset="2"/>
        <a:buChar char="ä"/>
        <a:defRPr sz="1200">
          <a:solidFill>
            <a:schemeClr val="tx1"/>
          </a:solidFill>
          <a:latin typeface="+mn-lt"/>
        </a:defRPr>
      </a:lvl5pPr>
      <a:lvl6pPr marL="2514600" indent="-228600" algn="l" rtl="0" eaLnBrk="0" fontAlgn="base" hangingPunct="0">
        <a:spcBef>
          <a:spcPct val="20000"/>
        </a:spcBef>
        <a:spcAft>
          <a:spcPct val="0"/>
        </a:spcAft>
        <a:buClr>
          <a:schemeClr val="tx1"/>
        </a:buClr>
        <a:buSzPct val="64000"/>
        <a:buFont typeface="Monotype Sorts" pitchFamily="2" charset="2"/>
        <a:buChar char="ä"/>
        <a:defRPr sz="1200">
          <a:solidFill>
            <a:schemeClr val="tx1"/>
          </a:solidFill>
          <a:latin typeface="+mn-lt"/>
        </a:defRPr>
      </a:lvl6pPr>
      <a:lvl7pPr marL="2971800" indent="-228600" algn="l" rtl="0" eaLnBrk="0" fontAlgn="base" hangingPunct="0">
        <a:spcBef>
          <a:spcPct val="20000"/>
        </a:spcBef>
        <a:spcAft>
          <a:spcPct val="0"/>
        </a:spcAft>
        <a:buClr>
          <a:schemeClr val="tx1"/>
        </a:buClr>
        <a:buSzPct val="64000"/>
        <a:buFont typeface="Monotype Sorts" pitchFamily="2" charset="2"/>
        <a:buChar char="ä"/>
        <a:defRPr sz="1200">
          <a:solidFill>
            <a:schemeClr val="tx1"/>
          </a:solidFill>
          <a:latin typeface="+mn-lt"/>
        </a:defRPr>
      </a:lvl7pPr>
      <a:lvl8pPr marL="3429000" indent="-228600" algn="l" rtl="0" eaLnBrk="0" fontAlgn="base" hangingPunct="0">
        <a:spcBef>
          <a:spcPct val="20000"/>
        </a:spcBef>
        <a:spcAft>
          <a:spcPct val="0"/>
        </a:spcAft>
        <a:buClr>
          <a:schemeClr val="tx1"/>
        </a:buClr>
        <a:buSzPct val="64000"/>
        <a:buFont typeface="Monotype Sorts" pitchFamily="2" charset="2"/>
        <a:buChar char="ä"/>
        <a:defRPr sz="1200">
          <a:solidFill>
            <a:schemeClr val="tx1"/>
          </a:solidFill>
          <a:latin typeface="+mn-lt"/>
        </a:defRPr>
      </a:lvl8pPr>
      <a:lvl9pPr marL="3886200" indent="-228600" algn="l" rtl="0" eaLnBrk="0" fontAlgn="base" hangingPunct="0">
        <a:spcBef>
          <a:spcPct val="20000"/>
        </a:spcBef>
        <a:spcAft>
          <a:spcPct val="0"/>
        </a:spcAft>
        <a:buClr>
          <a:schemeClr val="tx1"/>
        </a:buClr>
        <a:buSzPct val="64000"/>
        <a:buFont typeface="Monotype Sorts" pitchFamily="2" charset="2"/>
        <a:buChar char="ä"/>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20.w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1.w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auto">
          <a:xfrm>
            <a:off x="0" y="2744788"/>
            <a:ext cx="6845300" cy="1938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1" compatLnSpc="1">
            <a:prstTxWarp prst="textNoShape">
              <a:avLst/>
            </a:prstTxWarp>
          </a:bodyPr>
          <a:lstStyle/>
          <a:p>
            <a:r>
              <a:rPr lang="en-US" altLang="en-US" sz="3200" smtClean="0">
                <a:latin typeface="Arial" charset="0"/>
              </a:rPr>
              <a:t>Building A Safe Workplace:</a:t>
            </a:r>
            <a:br>
              <a:rPr lang="en-US" altLang="en-US" sz="3200" smtClean="0">
                <a:latin typeface="Arial" charset="0"/>
              </a:rPr>
            </a:br>
            <a:r>
              <a:rPr lang="en-US" altLang="en-US" sz="3200" smtClean="0">
                <a:latin typeface="Arial" charset="0"/>
              </a:rPr>
              <a:t>Preventing Workplace Violence</a:t>
            </a:r>
            <a:br>
              <a:rPr lang="en-US" altLang="en-US" sz="3200" smtClean="0">
                <a:latin typeface="Arial" charset="0"/>
              </a:rPr>
            </a:br>
            <a:r>
              <a:rPr lang="en-US" altLang="en-US" sz="2400" i="1" smtClean="0">
                <a:latin typeface="Arial" charset="0"/>
              </a:rPr>
              <a:t>Employee Training</a:t>
            </a:r>
            <a:r>
              <a:rPr lang="en-US" altLang="en-US" sz="2400" b="1" i="1" smtClean="0">
                <a:latin typeface="Arial" charset="0"/>
              </a:rPr>
              <a:t/>
            </a:r>
            <a:br>
              <a:rPr lang="en-US" altLang="en-US" sz="2400" b="1" i="1" smtClean="0">
                <a:latin typeface="Arial" charset="0"/>
              </a:rPr>
            </a:br>
            <a:r>
              <a:rPr lang="en-US" altLang="en-US" sz="2400" b="1" i="1" smtClean="0">
                <a:latin typeface="Arial" charset="0"/>
              </a:rPr>
              <a:t/>
            </a:r>
            <a:br>
              <a:rPr lang="en-US" altLang="en-US" sz="2400" b="1" i="1" smtClean="0">
                <a:latin typeface="Arial" charset="0"/>
              </a:rPr>
            </a:br>
            <a:r>
              <a:rPr lang="en-US" altLang="en-US" sz="3200" b="1" smtClean="0">
                <a:latin typeface="Arial" charset="0"/>
              </a:rPr>
              <a:t/>
            </a:r>
            <a:br>
              <a:rPr lang="en-US" altLang="en-US" sz="3200" b="1" smtClean="0">
                <a:latin typeface="Arial" charset="0"/>
              </a:rPr>
            </a:br>
            <a:r>
              <a:rPr lang="en-US" altLang="en-US" sz="3200" b="1" smtClean="0">
                <a:latin typeface="Arial" charset="0"/>
              </a:rPr>
              <a:t/>
            </a:r>
            <a:br>
              <a:rPr lang="en-US" altLang="en-US" sz="3200" b="1" smtClean="0">
                <a:latin typeface="Arial" charset="0"/>
              </a:rPr>
            </a:br>
            <a:r>
              <a:rPr lang="en-US" altLang="en-US" sz="3200" b="1" smtClean="0">
                <a:latin typeface="Arial" charset="0"/>
              </a:rPr>
              <a:t/>
            </a:r>
            <a:br>
              <a:rPr lang="en-US" altLang="en-US" sz="3200" b="1" smtClean="0">
                <a:latin typeface="Arial" charset="0"/>
              </a:rPr>
            </a:br>
            <a:endParaRPr lang="en-US" altLang="en-US" sz="3200" b="1" smtClean="0">
              <a:latin typeface="Arial" charset="0"/>
            </a:endParaRPr>
          </a:p>
        </p:txBody>
      </p:sp>
      <p:sp>
        <p:nvSpPr>
          <p:cNvPr id="7171" name="Line 3"/>
          <p:cNvSpPr>
            <a:spLocks noChangeShapeType="1"/>
          </p:cNvSpPr>
          <p:nvPr/>
        </p:nvSpPr>
        <p:spPr bwMode="auto">
          <a:xfrm>
            <a:off x="484188" y="1219200"/>
            <a:ext cx="5891212" cy="0"/>
          </a:xfrm>
          <a:prstGeom prst="line">
            <a:avLst/>
          </a:prstGeom>
          <a:noFill/>
          <a:ln w="1016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72" name="Group 6"/>
          <p:cNvGrpSpPr>
            <a:grpSpLocks/>
          </p:cNvGrpSpPr>
          <p:nvPr/>
        </p:nvGrpSpPr>
        <p:grpSpPr bwMode="auto">
          <a:xfrm>
            <a:off x="609600" y="4953000"/>
            <a:ext cx="5943600" cy="1631950"/>
            <a:chOff x="150" y="4182"/>
            <a:chExt cx="4064" cy="1028"/>
          </a:xfrm>
        </p:grpSpPr>
        <p:sp>
          <p:nvSpPr>
            <p:cNvPr id="7175" name="Rectangle 4"/>
            <p:cNvSpPr>
              <a:spLocks noChangeArrowheads="1"/>
            </p:cNvSpPr>
            <p:nvPr/>
          </p:nvSpPr>
          <p:spPr bwMode="auto">
            <a:xfrm>
              <a:off x="150" y="4182"/>
              <a:ext cx="4064"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a:spcBef>
                  <a:spcPct val="20000"/>
                </a:spcBef>
              </a:pPr>
              <a:r>
                <a:rPr lang="en-US" altLang="en-US" sz="1800"/>
                <a:t>Cooperatively Developed By</a:t>
              </a:r>
            </a:p>
          </p:txBody>
        </p:sp>
        <p:pic>
          <p:nvPicPr>
            <p:cNvPr id="7176"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6" y="4440"/>
              <a:ext cx="1960" cy="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7173" name="Line 7"/>
          <p:cNvSpPr>
            <a:spLocks noChangeShapeType="1"/>
          </p:cNvSpPr>
          <p:nvPr/>
        </p:nvSpPr>
        <p:spPr bwMode="auto">
          <a:xfrm>
            <a:off x="433388" y="8601075"/>
            <a:ext cx="5992812"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4" name="Text Box 8"/>
          <p:cNvSpPr txBox="1">
            <a:spLocks noChangeArrowheads="1"/>
          </p:cNvSpPr>
          <p:nvPr/>
        </p:nvSpPr>
        <p:spPr bwMode="auto">
          <a:xfrm>
            <a:off x="1371600" y="6781800"/>
            <a:ext cx="4321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a:r>
              <a:rPr lang="en-US" altLang="en-US" sz="2000"/>
              <a:t> and</a:t>
            </a:r>
          </a:p>
          <a:p>
            <a:pPr algn="ctr"/>
            <a:endParaRPr lang="en-US" altLang="en-US" sz="2000" i="1"/>
          </a:p>
          <a:p>
            <a:pPr algn="ctr"/>
            <a:r>
              <a:rPr lang="en-US" altLang="en-US" sz="2000" i="1"/>
              <a:t>The Commonwealth of Pennsylvania</a:t>
            </a:r>
            <a:endParaRPr lang="en-US" altLang="en-US" sz="20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7"/>
          <p:cNvSpPr txBox="1">
            <a:spLocks noChangeArrowheads="1"/>
          </p:cNvSpPr>
          <p:nvPr/>
        </p:nvSpPr>
        <p:spPr bwMode="auto">
          <a:xfrm>
            <a:off x="304800" y="228600"/>
            <a:ext cx="44942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If You Know a Victim of </a:t>
            </a:r>
            <a:br>
              <a:rPr lang="en-US" altLang="en-US"/>
            </a:br>
            <a:r>
              <a:rPr lang="en-US" altLang="en-US"/>
              <a:t>Domestic Violence...</a:t>
            </a:r>
          </a:p>
        </p:txBody>
      </p:sp>
      <p:sp>
        <p:nvSpPr>
          <p:cNvPr id="16387" name="Text Box 1029"/>
          <p:cNvSpPr txBox="1">
            <a:spLocks noChangeArrowheads="1"/>
          </p:cNvSpPr>
          <p:nvPr/>
        </p:nvSpPr>
        <p:spPr bwMode="auto">
          <a:xfrm>
            <a:off x="762000" y="2514600"/>
            <a:ext cx="610235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800"/>
              <a:t>        </a:t>
            </a:r>
            <a:r>
              <a:rPr lang="en-US" altLang="en-US" sz="1800" b="1" u="sng"/>
              <a:t>DO				DON’T</a:t>
            </a:r>
            <a:endParaRPr lang="en-US" altLang="en-US" sz="1800"/>
          </a:p>
          <a:p>
            <a:endParaRPr lang="en-US" altLang="en-US" sz="1800"/>
          </a:p>
          <a:p>
            <a:r>
              <a:rPr lang="en-US" altLang="en-US" sz="1800"/>
              <a:t>Ask			Wait for him/her to come to you</a:t>
            </a:r>
          </a:p>
          <a:p>
            <a:endParaRPr lang="en-US" altLang="en-US" sz="1800"/>
          </a:p>
          <a:p>
            <a:r>
              <a:rPr lang="en-US" altLang="en-US" sz="1800"/>
              <a:t>Express concern		Judge or blame</a:t>
            </a:r>
          </a:p>
          <a:p>
            <a:endParaRPr lang="en-US" altLang="en-US" sz="1800"/>
          </a:p>
          <a:p>
            <a:r>
              <a:rPr lang="en-US" altLang="en-US" sz="1800"/>
              <a:t>Listen and validate	Pressure</a:t>
            </a:r>
          </a:p>
          <a:p>
            <a:endParaRPr lang="en-US" altLang="en-US" sz="1800"/>
          </a:p>
          <a:p>
            <a:r>
              <a:rPr lang="en-US" altLang="en-US" sz="1800"/>
              <a:t>Offer help		Give advice</a:t>
            </a:r>
          </a:p>
          <a:p>
            <a:endParaRPr lang="en-US" altLang="en-US" sz="1800"/>
          </a:p>
          <a:p>
            <a:r>
              <a:rPr lang="en-US" altLang="en-US" sz="1800"/>
              <a:t>Support his/her decisions	Place conditions on your</a:t>
            </a:r>
          </a:p>
          <a:p>
            <a:r>
              <a:rPr lang="en-US" altLang="en-US" sz="1800"/>
              <a:t>			support</a:t>
            </a:r>
          </a:p>
          <a:p>
            <a:endParaRPr lang="en-US" altLang="en-US" sz="1800"/>
          </a:p>
          <a:p>
            <a:endParaRPr lang="en-US" altLang="en-US" sz="1800"/>
          </a:p>
          <a:p>
            <a:endParaRPr lang="en-US" altLang="en-US" sz="1800"/>
          </a:p>
          <a:p>
            <a:endParaRPr lang="en-US" altLang="en-US" sz="1800"/>
          </a:p>
          <a:p>
            <a:r>
              <a:rPr lang="en-US" altLang="en-US" sz="1800" i="1"/>
              <a:t>Remember:</a:t>
            </a:r>
          </a:p>
          <a:p>
            <a:endParaRPr lang="en-US" altLang="en-US" sz="1800"/>
          </a:p>
          <a:p>
            <a:r>
              <a:rPr lang="en-US" altLang="en-US" sz="1800" i="1"/>
              <a:t>Do not ignore the situation</a:t>
            </a:r>
            <a:endParaRPr lang="en-US" altLang="en-US" sz="1800"/>
          </a:p>
          <a:p>
            <a:r>
              <a:rPr lang="en-US" altLang="en-US" sz="1800" i="1"/>
              <a:t>Refer to SEAP as a resource </a:t>
            </a:r>
          </a:p>
          <a:p>
            <a:r>
              <a:rPr lang="en-US" altLang="en-US" sz="1800" i="1"/>
              <a:t>Respect confidentiality</a:t>
            </a:r>
          </a:p>
          <a:p>
            <a:endParaRPr lang="en-US" altLang="en-US" sz="1800" i="1"/>
          </a:p>
        </p:txBody>
      </p:sp>
      <p:pic>
        <p:nvPicPr>
          <p:cNvPr id="16388" name="Picture 10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715000"/>
            <a:ext cx="2141538"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ChangeArrowheads="1"/>
          </p:cNvSpPr>
          <p:nvPr/>
        </p:nvSpPr>
        <p:spPr bwMode="auto">
          <a:xfrm>
            <a:off x="304800" y="228600"/>
            <a:ext cx="5635625"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50000"/>
              </a:spcBef>
            </a:pPr>
            <a:r>
              <a:rPr lang="en-US" altLang="en-US"/>
              <a:t>Continuum of Violence:</a:t>
            </a:r>
          </a:p>
          <a:p>
            <a:pPr>
              <a:spcBef>
                <a:spcPct val="50000"/>
              </a:spcBef>
            </a:pPr>
            <a:r>
              <a:rPr lang="en-US" altLang="en-US" sz="2800"/>
              <a:t>Behavioral Progression</a:t>
            </a:r>
          </a:p>
          <a:p>
            <a:pPr>
              <a:spcBef>
                <a:spcPct val="50000"/>
              </a:spcBef>
            </a:pPr>
            <a:endParaRPr lang="en-US" altLang="en-US"/>
          </a:p>
        </p:txBody>
      </p:sp>
      <p:sp>
        <p:nvSpPr>
          <p:cNvPr id="17411" name="Rectangle 1027"/>
          <p:cNvSpPr>
            <a:spLocks noChangeArrowheads="1"/>
          </p:cNvSpPr>
          <p:nvPr/>
        </p:nvSpPr>
        <p:spPr bwMode="auto">
          <a:xfrm>
            <a:off x="376238" y="1766888"/>
            <a:ext cx="6003925" cy="675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indent="-22860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50000"/>
              </a:spcBef>
            </a:pPr>
            <a:r>
              <a:rPr lang="en-US" altLang="en-US" sz="1600" b="1"/>
              <a:t>Early on in the process there may be</a:t>
            </a:r>
            <a:r>
              <a:rPr lang="en-US" altLang="en-US" sz="1600"/>
              <a:t>:</a:t>
            </a:r>
            <a:endParaRPr lang="en-US" altLang="en-US" sz="1400"/>
          </a:p>
          <a:p>
            <a:pPr lvl="1">
              <a:spcBef>
                <a:spcPct val="50000"/>
              </a:spcBef>
              <a:buFontTx/>
              <a:buChar char="•"/>
            </a:pPr>
            <a:r>
              <a:rPr lang="en-US" altLang="en-US" sz="1200"/>
              <a:t>Refusal to cooperate with immediate supervisor</a:t>
            </a:r>
          </a:p>
          <a:p>
            <a:pPr lvl="1">
              <a:spcBef>
                <a:spcPct val="50000"/>
              </a:spcBef>
              <a:buFontTx/>
              <a:buChar char="•"/>
            </a:pPr>
            <a:r>
              <a:rPr lang="en-US" altLang="en-US" sz="1200"/>
              <a:t>Spreading rumors and gossip to harm others</a:t>
            </a:r>
          </a:p>
          <a:p>
            <a:pPr lvl="1">
              <a:spcBef>
                <a:spcPct val="50000"/>
              </a:spcBef>
              <a:buFontTx/>
              <a:buChar char="•"/>
            </a:pPr>
            <a:r>
              <a:rPr lang="en-US" altLang="en-US" sz="1200"/>
              <a:t>Consistently arguing with co-workers</a:t>
            </a:r>
          </a:p>
          <a:p>
            <a:pPr lvl="1">
              <a:spcBef>
                <a:spcPct val="50000"/>
              </a:spcBef>
              <a:buFontTx/>
              <a:buChar char="•"/>
            </a:pPr>
            <a:r>
              <a:rPr lang="en-US" altLang="en-US" sz="1200"/>
              <a:t>Belligerence toward customers/clients</a:t>
            </a:r>
          </a:p>
          <a:p>
            <a:pPr lvl="1">
              <a:spcBef>
                <a:spcPct val="50000"/>
              </a:spcBef>
              <a:buFontTx/>
              <a:buChar char="•"/>
            </a:pPr>
            <a:r>
              <a:rPr lang="en-US" altLang="en-US" sz="1200"/>
              <a:t>Constantly swearing at others</a:t>
            </a:r>
          </a:p>
          <a:p>
            <a:pPr lvl="1">
              <a:spcBef>
                <a:spcPct val="50000"/>
              </a:spcBef>
              <a:buFontTx/>
              <a:buChar char="•"/>
            </a:pPr>
            <a:r>
              <a:rPr lang="en-US" altLang="en-US" sz="1200"/>
              <a:t>Making unwanted sexual comments</a:t>
            </a:r>
            <a:endParaRPr lang="en-US" altLang="en-US" sz="1400"/>
          </a:p>
          <a:p>
            <a:pPr>
              <a:spcBef>
                <a:spcPct val="150000"/>
              </a:spcBef>
            </a:pPr>
            <a:r>
              <a:rPr lang="en-US" altLang="en-US" sz="1600" b="1"/>
              <a:t>As feelings grow there may be:</a:t>
            </a:r>
            <a:endParaRPr lang="en-US" altLang="en-US" sz="1400" b="1"/>
          </a:p>
          <a:p>
            <a:pPr lvl="1">
              <a:spcBef>
                <a:spcPct val="50000"/>
              </a:spcBef>
              <a:buFontTx/>
              <a:buChar char="•"/>
            </a:pPr>
            <a:r>
              <a:rPr lang="en-US" altLang="en-US" sz="1200"/>
              <a:t>Increasing number of arguments with customers, vendors, co-workers and management</a:t>
            </a:r>
            <a:endParaRPr lang="en-US" altLang="en-US" sz="1200" b="1"/>
          </a:p>
          <a:p>
            <a:pPr lvl="1">
              <a:spcBef>
                <a:spcPct val="50000"/>
              </a:spcBef>
              <a:buFontTx/>
              <a:buChar char="•"/>
            </a:pPr>
            <a:r>
              <a:rPr lang="en-US" altLang="en-US" sz="1200"/>
              <a:t>Refusal to obey company policies and procedures</a:t>
            </a:r>
          </a:p>
          <a:p>
            <a:pPr lvl="1">
              <a:spcBef>
                <a:spcPct val="50000"/>
              </a:spcBef>
              <a:buFontTx/>
              <a:buChar char="•"/>
            </a:pPr>
            <a:r>
              <a:rPr lang="en-US" altLang="en-US" sz="1200"/>
              <a:t>Sabotaging equipment and stealing property </a:t>
            </a:r>
          </a:p>
          <a:p>
            <a:pPr lvl="1">
              <a:spcBef>
                <a:spcPct val="50000"/>
              </a:spcBef>
              <a:buFontTx/>
              <a:buChar char="•"/>
            </a:pPr>
            <a:r>
              <a:rPr lang="en-US" altLang="en-US" sz="1200"/>
              <a:t>Verbalizing wishes to hurt co-workers and/or management; making 	suicidal threats</a:t>
            </a:r>
          </a:p>
          <a:p>
            <a:pPr lvl="1">
              <a:spcBef>
                <a:spcPct val="50000"/>
              </a:spcBef>
              <a:buFontTx/>
              <a:buChar char="•"/>
            </a:pPr>
            <a:r>
              <a:rPr lang="en-US" altLang="en-US" sz="1200"/>
              <a:t>Sending sexual, violent, or inappropriate notes to co-workers and/or 	management.</a:t>
            </a:r>
          </a:p>
          <a:p>
            <a:pPr lvl="1">
              <a:spcBef>
                <a:spcPct val="50000"/>
              </a:spcBef>
              <a:buFontTx/>
              <a:buChar char="•"/>
            </a:pPr>
            <a:r>
              <a:rPr lang="en-US" altLang="en-US" sz="1200"/>
              <a:t>Stalking</a:t>
            </a:r>
          </a:p>
          <a:p>
            <a:pPr>
              <a:spcBef>
                <a:spcPct val="30000"/>
              </a:spcBef>
            </a:pPr>
            <a:endParaRPr lang="en-US" altLang="en-US" sz="1400"/>
          </a:p>
          <a:p>
            <a:pPr>
              <a:spcBef>
                <a:spcPct val="30000"/>
              </a:spcBef>
            </a:pPr>
            <a:r>
              <a:rPr lang="en-US" altLang="en-US" sz="1600" b="1"/>
              <a:t>As behavior escalates there may be:</a:t>
            </a:r>
            <a:endParaRPr lang="en-US" altLang="en-US" sz="1400"/>
          </a:p>
          <a:p>
            <a:pPr lvl="1">
              <a:spcBef>
                <a:spcPct val="50000"/>
              </a:spcBef>
              <a:buFontTx/>
              <a:buChar char="•"/>
            </a:pPr>
            <a:r>
              <a:rPr lang="en-US" altLang="en-US" sz="1200"/>
              <a:t>Threatening / committing suicide</a:t>
            </a:r>
          </a:p>
          <a:p>
            <a:pPr lvl="1">
              <a:spcBef>
                <a:spcPct val="50000"/>
              </a:spcBef>
              <a:buFontTx/>
              <a:buChar char="•"/>
            </a:pPr>
            <a:r>
              <a:rPr lang="en-US" altLang="en-US" sz="1200"/>
              <a:t>Physical fights</a:t>
            </a:r>
          </a:p>
          <a:p>
            <a:pPr lvl="1">
              <a:spcBef>
                <a:spcPct val="50000"/>
              </a:spcBef>
              <a:buFontTx/>
              <a:buChar char="•"/>
            </a:pPr>
            <a:r>
              <a:rPr lang="en-US" altLang="en-US" sz="1200"/>
              <a:t>Destruction of property</a:t>
            </a:r>
          </a:p>
          <a:p>
            <a:pPr lvl="1">
              <a:spcBef>
                <a:spcPct val="50000"/>
              </a:spcBef>
              <a:buFontTx/>
              <a:buChar char="•"/>
            </a:pPr>
            <a:r>
              <a:rPr lang="en-US" altLang="en-US" sz="1200"/>
              <a:t>Committing murder, physical or sexual assault, and/or arson</a:t>
            </a:r>
          </a:p>
          <a:p>
            <a:pPr lvl="1">
              <a:spcBef>
                <a:spcPct val="50000"/>
              </a:spcBef>
              <a:buFontTx/>
              <a:buChar char="•"/>
            </a:pPr>
            <a:r>
              <a:rPr lang="en-US" altLang="en-US" sz="1200"/>
              <a:t>Threatening to use/ using weapons to harm others.</a:t>
            </a:r>
          </a:p>
        </p:txBody>
      </p:sp>
      <p:sp>
        <p:nvSpPr>
          <p:cNvPr id="17412" name="Rectangle 1028"/>
          <p:cNvSpPr>
            <a:spLocks noChangeArrowheads="1"/>
          </p:cNvSpPr>
          <p:nvPr/>
        </p:nvSpPr>
        <p:spPr bwMode="auto">
          <a:xfrm>
            <a:off x="374650" y="4051300"/>
            <a:ext cx="6007100"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17413" name="Rectangle 1029"/>
          <p:cNvSpPr>
            <a:spLocks noChangeArrowheads="1"/>
          </p:cNvSpPr>
          <p:nvPr/>
        </p:nvSpPr>
        <p:spPr bwMode="auto">
          <a:xfrm>
            <a:off x="444500" y="6692900"/>
            <a:ext cx="60071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1000" y="609600"/>
            <a:ext cx="35639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What to Watch For</a:t>
            </a:r>
            <a:endParaRPr lang="en-US" altLang="en-US" sz="1400"/>
          </a:p>
        </p:txBody>
      </p:sp>
      <p:sp>
        <p:nvSpPr>
          <p:cNvPr id="18435" name="Rectangle 4"/>
          <p:cNvSpPr>
            <a:spLocks noChangeArrowheads="1"/>
          </p:cNvSpPr>
          <p:nvPr/>
        </p:nvSpPr>
        <p:spPr bwMode="auto">
          <a:xfrm>
            <a:off x="838200" y="2743200"/>
            <a:ext cx="3294063"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400" b="1" u="sng"/>
              <a:t>Moderately </a:t>
            </a:r>
          </a:p>
          <a:p>
            <a:r>
              <a:rPr lang="en-US" altLang="en-US" sz="1400" b="1" u="sng"/>
              <a:t>Significant Criteria:</a:t>
            </a:r>
          </a:p>
          <a:p>
            <a:r>
              <a:rPr lang="en-US" altLang="en-US" sz="1400"/>
              <a:t>-Recent behavior changes</a:t>
            </a:r>
          </a:p>
          <a:p>
            <a:r>
              <a:rPr lang="en-US" altLang="en-US" sz="1400"/>
              <a:t>-Alienation</a:t>
            </a:r>
          </a:p>
          <a:p>
            <a:r>
              <a:rPr lang="en-US" altLang="en-US" sz="1400"/>
              <a:t>-Excessively bitter</a:t>
            </a:r>
          </a:p>
          <a:p>
            <a:r>
              <a:rPr lang="en-US" altLang="en-US" sz="1400"/>
              <a:t>-Mental health, substance abuse issues</a:t>
            </a:r>
          </a:p>
          <a:p>
            <a:r>
              <a:rPr lang="en-US" altLang="en-US" sz="1400"/>
              <a:t>-Irrationality, grandiosity</a:t>
            </a:r>
          </a:p>
          <a:p>
            <a:r>
              <a:rPr lang="en-US" altLang="en-US" sz="1400"/>
              <a:t>-Externalizes responsibility for behavior</a:t>
            </a:r>
          </a:p>
          <a:p>
            <a:r>
              <a:rPr lang="en-US" altLang="en-US" sz="1400"/>
              <a:t>-Raised in abusive family</a:t>
            </a:r>
          </a:p>
          <a:p>
            <a:r>
              <a:rPr lang="en-US" altLang="en-US" sz="1400"/>
              <a:t>-Sexual fetishes</a:t>
            </a:r>
          </a:p>
          <a:p>
            <a:r>
              <a:rPr lang="en-US" altLang="en-US" sz="1400"/>
              <a:t>-Recent significant self-esteem loss</a:t>
            </a:r>
          </a:p>
        </p:txBody>
      </p:sp>
      <p:sp>
        <p:nvSpPr>
          <p:cNvPr id="18436" name="Rectangle 5"/>
          <p:cNvSpPr>
            <a:spLocks noChangeArrowheads="1"/>
          </p:cNvSpPr>
          <p:nvPr/>
        </p:nvSpPr>
        <p:spPr bwMode="auto">
          <a:xfrm>
            <a:off x="3581400" y="5562600"/>
            <a:ext cx="3006725"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400" b="1" u="sng"/>
              <a:t>Significant Criteria:</a:t>
            </a:r>
          </a:p>
          <a:p>
            <a:r>
              <a:rPr lang="en-US" altLang="en-US" sz="1400"/>
              <a:t>-Grudge over loss or threat of loss</a:t>
            </a:r>
          </a:p>
          <a:p>
            <a:r>
              <a:rPr lang="en-US" altLang="en-US" sz="1400"/>
              <a:t>-Recent loss of significant other</a:t>
            </a:r>
          </a:p>
          <a:p>
            <a:r>
              <a:rPr lang="en-US" altLang="en-US" sz="1400"/>
              <a:t>-Emotional mood swings</a:t>
            </a:r>
          </a:p>
          <a:p>
            <a:r>
              <a:rPr lang="en-US" altLang="en-US" sz="1400"/>
              <a:t>-Fascination with violence</a:t>
            </a:r>
          </a:p>
          <a:p>
            <a:r>
              <a:rPr lang="en-US" altLang="en-US" sz="1400"/>
              <a:t>-Self-destructive behavior</a:t>
            </a:r>
          </a:p>
          <a:p>
            <a:r>
              <a:rPr lang="en-US" altLang="en-US" sz="1400"/>
              <a:t>-Fascination with pornography</a:t>
            </a:r>
          </a:p>
          <a:p>
            <a:r>
              <a:rPr lang="en-US" altLang="en-US" sz="1400"/>
              <a:t>-Severe intoxication</a:t>
            </a:r>
          </a:p>
          <a:p>
            <a:r>
              <a:rPr lang="en-US" altLang="en-US" sz="1400"/>
              <a:t>-Fear of losing control</a:t>
            </a:r>
          </a:p>
          <a:p>
            <a:r>
              <a:rPr lang="en-US" altLang="en-US" sz="1400"/>
              <a:t>-Rages</a:t>
            </a:r>
          </a:p>
          <a:p>
            <a:r>
              <a:rPr lang="en-US" altLang="en-US" sz="1400"/>
              <a:t>-Abusive to opposite sex</a:t>
            </a:r>
          </a:p>
          <a:p>
            <a:r>
              <a:rPr lang="en-US" altLang="en-US" sz="1400"/>
              <a:t>-Symbolic dehumanization of others</a:t>
            </a:r>
          </a:p>
          <a:p>
            <a:r>
              <a:rPr lang="en-US" altLang="en-US" sz="1400"/>
              <a:t>-Post traumatic stress from combat</a:t>
            </a:r>
          </a:p>
        </p:txBody>
      </p:sp>
      <p:sp>
        <p:nvSpPr>
          <p:cNvPr id="18437" name="Rectangle 7"/>
          <p:cNvSpPr>
            <a:spLocks noChangeArrowheads="1"/>
          </p:cNvSpPr>
          <p:nvPr/>
        </p:nvSpPr>
        <p:spPr bwMode="auto">
          <a:xfrm>
            <a:off x="838200" y="2667000"/>
            <a:ext cx="4114800" cy="2633663"/>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18438" name="Rectangle 8"/>
          <p:cNvSpPr>
            <a:spLocks noChangeArrowheads="1"/>
          </p:cNvSpPr>
          <p:nvPr/>
        </p:nvSpPr>
        <p:spPr bwMode="auto">
          <a:xfrm>
            <a:off x="3505200" y="5562600"/>
            <a:ext cx="3159125" cy="296227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18439" name="Text Box 13"/>
          <p:cNvSpPr txBox="1">
            <a:spLocks noChangeArrowheads="1"/>
          </p:cNvSpPr>
          <p:nvPr/>
        </p:nvSpPr>
        <p:spPr bwMode="auto">
          <a:xfrm>
            <a:off x="9525" y="1676400"/>
            <a:ext cx="68484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b="1"/>
              <a:t>Everyone has his/her own “normal” behavior.  Be a good observer of</a:t>
            </a:r>
          </a:p>
          <a:p>
            <a:r>
              <a:rPr lang="en-US" altLang="en-US" sz="1600" b="1"/>
              <a:t>unusual behavior which is a change from one’s normal routine.</a:t>
            </a:r>
          </a:p>
        </p:txBody>
      </p:sp>
      <p:pic>
        <p:nvPicPr>
          <p:cNvPr id="18440" name="Picture 1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28600"/>
            <a:ext cx="19939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7465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Warning Signs</a:t>
            </a:r>
            <a:endParaRPr lang="en-US" altLang="en-US" b="1">
              <a:solidFill>
                <a:schemeClr val="tx2"/>
              </a:solidFill>
            </a:endParaRPr>
          </a:p>
        </p:txBody>
      </p:sp>
      <p:sp>
        <p:nvSpPr>
          <p:cNvPr id="1028" name="Rectangle 3"/>
          <p:cNvSpPr>
            <a:spLocks noChangeArrowheads="1"/>
          </p:cNvSpPr>
          <p:nvPr/>
        </p:nvSpPr>
        <p:spPr bwMode="auto">
          <a:xfrm>
            <a:off x="993775" y="1917700"/>
            <a:ext cx="5400675" cy="648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100000"/>
              </a:spcBef>
              <a:buClr>
                <a:schemeClr val="tx1"/>
              </a:buClr>
              <a:buSzPct val="75000"/>
              <a:buFont typeface="Monotype Sorts" pitchFamily="2" charset="2"/>
              <a:buChar char="n"/>
            </a:pPr>
            <a:r>
              <a:rPr lang="en-US" altLang="en-US" sz="2000"/>
              <a:t>History of violence</a:t>
            </a:r>
          </a:p>
          <a:p>
            <a:pPr>
              <a:spcBef>
                <a:spcPct val="100000"/>
              </a:spcBef>
              <a:buClr>
                <a:schemeClr val="tx1"/>
              </a:buClr>
              <a:buSzPct val="75000"/>
              <a:buFont typeface="Monotype Sorts" pitchFamily="2" charset="2"/>
              <a:buChar char="n"/>
            </a:pPr>
            <a:r>
              <a:rPr lang="en-US" altLang="en-US" sz="2000"/>
              <a:t>Mental illness</a:t>
            </a:r>
          </a:p>
          <a:p>
            <a:pPr>
              <a:spcBef>
                <a:spcPct val="100000"/>
              </a:spcBef>
              <a:buClr>
                <a:schemeClr val="tx1"/>
              </a:buClr>
              <a:buSzPct val="75000"/>
              <a:buFont typeface="Monotype Sorts" pitchFamily="2" charset="2"/>
              <a:buChar char="n"/>
            </a:pPr>
            <a:r>
              <a:rPr lang="en-US" altLang="en-US" sz="2000"/>
              <a:t>A romantic obsession</a:t>
            </a:r>
          </a:p>
          <a:p>
            <a:pPr>
              <a:spcBef>
                <a:spcPct val="100000"/>
              </a:spcBef>
              <a:buClr>
                <a:schemeClr val="tx1"/>
              </a:buClr>
              <a:buSzPct val="75000"/>
              <a:buFont typeface="Monotype Sorts" pitchFamily="2" charset="2"/>
              <a:buChar char="n"/>
            </a:pPr>
            <a:r>
              <a:rPr lang="en-US" altLang="en-US" sz="2000"/>
              <a:t>Substance abuse</a:t>
            </a:r>
          </a:p>
          <a:p>
            <a:pPr>
              <a:spcBef>
                <a:spcPct val="100000"/>
              </a:spcBef>
              <a:buClr>
                <a:schemeClr val="tx1"/>
              </a:buClr>
              <a:buSzPct val="75000"/>
              <a:buFont typeface="Monotype Sorts" pitchFamily="2" charset="2"/>
              <a:buChar char="n"/>
            </a:pPr>
            <a:r>
              <a:rPr lang="en-US" altLang="en-US" sz="2000"/>
              <a:t>Chronic blaming</a:t>
            </a:r>
          </a:p>
          <a:p>
            <a:pPr>
              <a:spcBef>
                <a:spcPct val="100000"/>
              </a:spcBef>
              <a:buClr>
                <a:schemeClr val="tx1"/>
              </a:buClr>
              <a:buSzPct val="75000"/>
              <a:buFont typeface="Monotype Sorts" pitchFamily="2" charset="2"/>
              <a:buChar char="n"/>
            </a:pPr>
            <a:r>
              <a:rPr lang="en-US" altLang="en-US" sz="2000"/>
              <a:t>Impaired neurological functioning</a:t>
            </a:r>
          </a:p>
          <a:p>
            <a:pPr>
              <a:spcBef>
                <a:spcPct val="100000"/>
              </a:spcBef>
              <a:buClr>
                <a:schemeClr val="tx1"/>
              </a:buClr>
              <a:buSzPct val="75000"/>
              <a:buFont typeface="Monotype Sorts" pitchFamily="2" charset="2"/>
              <a:buChar char="n"/>
            </a:pPr>
            <a:r>
              <a:rPr lang="en-US" altLang="en-US" sz="2000"/>
              <a:t>Increased frustration with one’s circumstances</a:t>
            </a:r>
          </a:p>
          <a:p>
            <a:pPr>
              <a:spcBef>
                <a:spcPct val="100000"/>
              </a:spcBef>
              <a:buClr>
                <a:schemeClr val="tx1"/>
              </a:buClr>
              <a:buSzPct val="75000"/>
              <a:buFont typeface="Monotype Sorts" pitchFamily="2" charset="2"/>
              <a:buChar char="n"/>
            </a:pPr>
            <a:r>
              <a:rPr lang="en-US" altLang="en-US" sz="2000"/>
              <a:t>Fascination with weapons</a:t>
            </a:r>
          </a:p>
          <a:p>
            <a:pPr>
              <a:spcBef>
                <a:spcPct val="100000"/>
              </a:spcBef>
              <a:buClr>
                <a:schemeClr val="tx1"/>
              </a:buClr>
              <a:buSzPct val="75000"/>
              <a:buFont typeface="Monotype Sorts" pitchFamily="2" charset="2"/>
              <a:buChar char="n"/>
            </a:pPr>
            <a:r>
              <a:rPr lang="en-US" altLang="en-US" sz="2000"/>
              <a:t>Threats of revenge</a:t>
            </a:r>
          </a:p>
          <a:p>
            <a:pPr>
              <a:spcBef>
                <a:spcPct val="100000"/>
              </a:spcBef>
              <a:buClr>
                <a:schemeClr val="tx1"/>
              </a:buClr>
              <a:buSzPct val="75000"/>
              <a:buFont typeface="Monotype Sorts" pitchFamily="2" charset="2"/>
              <a:buChar char="n"/>
            </a:pPr>
            <a:r>
              <a:rPr lang="en-US" altLang="en-US" sz="2000"/>
              <a:t>Absence of emotional control</a:t>
            </a:r>
          </a:p>
        </p:txBody>
      </p:sp>
      <p:graphicFrame>
        <p:nvGraphicFramePr>
          <p:cNvPr id="1026" name="Object 0"/>
          <p:cNvGraphicFramePr>
            <a:graphicFrameLocks noChangeAspect="1"/>
          </p:cNvGraphicFramePr>
          <p:nvPr/>
        </p:nvGraphicFramePr>
        <p:xfrm>
          <a:off x="4648200" y="533400"/>
          <a:ext cx="1371600" cy="1320800"/>
        </p:xfrm>
        <a:graphic>
          <a:graphicData uri="http://schemas.openxmlformats.org/presentationml/2006/ole">
            <mc:AlternateContent xmlns:mc="http://schemas.openxmlformats.org/markup-compatibility/2006">
              <mc:Choice xmlns:v="urn:schemas-microsoft-com:vml" Requires="v">
                <p:oleObj spid="_x0000_s1029" name="Clip" r:id="rId4" imgW="1857600" imgH="1789200" progId="MS_ClipArt_Gallery.2">
                  <p:embed/>
                </p:oleObj>
              </mc:Choice>
              <mc:Fallback>
                <p:oleObj name="Clip" r:id="rId4" imgW="1857600" imgH="1789200" progId="MS_ClipArt_Gallery.2">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533400"/>
                        <a:ext cx="1371600"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7465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Triggers of Workplace Violence</a:t>
            </a:r>
          </a:p>
        </p:txBody>
      </p:sp>
      <p:sp>
        <p:nvSpPr>
          <p:cNvPr id="19459" name="Rectangle 3"/>
          <p:cNvSpPr>
            <a:spLocks noChangeArrowheads="1"/>
          </p:cNvSpPr>
          <p:nvPr/>
        </p:nvSpPr>
        <p:spPr bwMode="auto">
          <a:xfrm>
            <a:off x="374650" y="1898650"/>
            <a:ext cx="6019800" cy="647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1028700" indent="-396875">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150000"/>
              </a:spcBef>
              <a:buClr>
                <a:schemeClr val="tx1"/>
              </a:buClr>
              <a:buSzPct val="75000"/>
              <a:buFont typeface="Monotype Sorts" pitchFamily="2" charset="2"/>
              <a:buChar char="n"/>
            </a:pPr>
            <a:r>
              <a:rPr lang="en-US" altLang="en-US" sz="2000"/>
              <a:t>Domestic disputes </a:t>
            </a:r>
          </a:p>
          <a:p>
            <a:pPr>
              <a:spcBef>
                <a:spcPct val="150000"/>
              </a:spcBef>
              <a:buClr>
                <a:schemeClr val="tx1"/>
              </a:buClr>
              <a:buSzPct val="75000"/>
              <a:buFont typeface="Monotype Sorts" pitchFamily="2" charset="2"/>
              <a:buChar char="n"/>
            </a:pPr>
            <a:r>
              <a:rPr lang="en-US" altLang="en-US" sz="2000"/>
              <a:t>Job performance counseling or disciplinary action</a:t>
            </a:r>
          </a:p>
          <a:p>
            <a:pPr>
              <a:spcBef>
                <a:spcPct val="150000"/>
              </a:spcBef>
              <a:buClr>
                <a:schemeClr val="tx1"/>
              </a:buClr>
              <a:buSzPct val="75000"/>
              <a:buFont typeface="Monotype Sorts" pitchFamily="2" charset="2"/>
              <a:buChar char="n"/>
            </a:pPr>
            <a:r>
              <a:rPr lang="en-US" altLang="en-US" sz="2000"/>
              <a:t>Job stress</a:t>
            </a:r>
          </a:p>
          <a:p>
            <a:pPr>
              <a:spcBef>
                <a:spcPct val="150000"/>
              </a:spcBef>
              <a:buClr>
                <a:schemeClr val="tx1"/>
              </a:buClr>
              <a:buSzPct val="75000"/>
              <a:buFont typeface="Monotype Sorts" pitchFamily="2" charset="2"/>
              <a:buChar char="n"/>
            </a:pPr>
            <a:r>
              <a:rPr lang="en-US" altLang="en-US" sz="2000"/>
              <a:t>Harassment</a:t>
            </a:r>
          </a:p>
          <a:p>
            <a:pPr>
              <a:spcBef>
                <a:spcPct val="150000"/>
              </a:spcBef>
              <a:buClr>
                <a:schemeClr val="tx1"/>
              </a:buClr>
              <a:buSzPct val="75000"/>
              <a:buFont typeface="Monotype Sorts" pitchFamily="2" charset="2"/>
              <a:buChar char="n"/>
            </a:pPr>
            <a:r>
              <a:rPr lang="en-US" altLang="en-US" sz="2000"/>
              <a:t>Racial, ethnic, cultural, gender or lifestyle conflicts</a:t>
            </a:r>
          </a:p>
          <a:p>
            <a:pPr>
              <a:spcBef>
                <a:spcPct val="150000"/>
              </a:spcBef>
              <a:buClr>
                <a:schemeClr val="tx1"/>
              </a:buClr>
              <a:buSzPct val="75000"/>
              <a:buFont typeface="Monotype Sorts" pitchFamily="2" charset="2"/>
              <a:buChar char="n"/>
            </a:pPr>
            <a:r>
              <a:rPr lang="en-US" altLang="en-US" sz="2000"/>
              <a:t>Furloughs</a:t>
            </a:r>
          </a:p>
          <a:p>
            <a:pPr>
              <a:spcBef>
                <a:spcPct val="150000"/>
              </a:spcBef>
              <a:buClr>
                <a:schemeClr val="tx1"/>
              </a:buClr>
              <a:buSzPct val="75000"/>
              <a:buFont typeface="Monotype Sorts" pitchFamily="2" charset="2"/>
              <a:buChar char="n"/>
            </a:pPr>
            <a:r>
              <a:rPr lang="en-US" altLang="en-US" sz="2000"/>
              <a:t>Terminations</a:t>
            </a:r>
          </a:p>
        </p:txBody>
      </p:sp>
      <p:pic>
        <p:nvPicPr>
          <p:cNvPr id="1946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29000"/>
            <a:ext cx="2771775"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p:cNvSpPr>
            <a:spLocks noChangeArrowheads="1"/>
          </p:cNvSpPr>
          <p:nvPr/>
        </p:nvSpPr>
        <p:spPr bwMode="auto">
          <a:xfrm>
            <a:off x="374650" y="282575"/>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Possible Motivations</a:t>
            </a:r>
          </a:p>
        </p:txBody>
      </p:sp>
      <p:sp>
        <p:nvSpPr>
          <p:cNvPr id="20483" name="Rectangle 2051"/>
          <p:cNvSpPr>
            <a:spLocks noChangeArrowheads="1"/>
          </p:cNvSpPr>
          <p:nvPr/>
        </p:nvSpPr>
        <p:spPr bwMode="auto">
          <a:xfrm>
            <a:off x="374650" y="1747838"/>
            <a:ext cx="587851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pPr>
            <a:r>
              <a:rPr lang="en-US" altLang="en-US" sz="1800"/>
              <a:t>Individuals exhibiting violent behavior may have the following motivations:</a:t>
            </a:r>
          </a:p>
        </p:txBody>
      </p:sp>
      <p:sp>
        <p:nvSpPr>
          <p:cNvPr id="20484" name="Rectangle 2052"/>
          <p:cNvSpPr>
            <a:spLocks noChangeArrowheads="1"/>
          </p:cNvSpPr>
          <p:nvPr/>
        </p:nvSpPr>
        <p:spPr bwMode="auto">
          <a:xfrm>
            <a:off x="177800" y="3084513"/>
            <a:ext cx="57785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20485" name="Rectangle 2053"/>
          <p:cNvSpPr>
            <a:spLocks noChangeArrowheads="1"/>
          </p:cNvSpPr>
          <p:nvPr/>
        </p:nvSpPr>
        <p:spPr bwMode="auto">
          <a:xfrm>
            <a:off x="571500" y="2886075"/>
            <a:ext cx="54768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20486" name="Rectangle 2054"/>
          <p:cNvSpPr>
            <a:spLocks noChangeArrowheads="1"/>
          </p:cNvSpPr>
          <p:nvPr/>
        </p:nvSpPr>
        <p:spPr bwMode="auto">
          <a:xfrm>
            <a:off x="374650" y="2560638"/>
            <a:ext cx="625475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20487" name="Rectangle 2055"/>
          <p:cNvSpPr>
            <a:spLocks noChangeArrowheads="1"/>
          </p:cNvSpPr>
          <p:nvPr/>
        </p:nvSpPr>
        <p:spPr bwMode="auto">
          <a:xfrm>
            <a:off x="731838" y="2605088"/>
            <a:ext cx="5662612" cy="322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125000"/>
              </a:spcBef>
              <a:buClr>
                <a:schemeClr val="tx1"/>
              </a:buClr>
              <a:buSzPct val="75000"/>
              <a:buFont typeface="Monotype Sorts" pitchFamily="2" charset="2"/>
              <a:buChar char="n"/>
            </a:pPr>
            <a:r>
              <a:rPr lang="en-US" altLang="en-US" sz="2000"/>
              <a:t>Face-saving</a:t>
            </a:r>
          </a:p>
          <a:p>
            <a:pPr>
              <a:spcBef>
                <a:spcPct val="125000"/>
              </a:spcBef>
              <a:buClr>
                <a:schemeClr val="tx1"/>
              </a:buClr>
              <a:buSzPct val="75000"/>
              <a:buFont typeface="Monotype Sorts" pitchFamily="2" charset="2"/>
              <a:buChar char="n"/>
            </a:pPr>
            <a:r>
              <a:rPr lang="en-US" altLang="en-US" sz="2000"/>
              <a:t>Attention-getting</a:t>
            </a:r>
          </a:p>
          <a:p>
            <a:pPr>
              <a:spcBef>
                <a:spcPct val="125000"/>
              </a:spcBef>
              <a:buClr>
                <a:schemeClr val="tx1"/>
              </a:buClr>
              <a:buSzPct val="75000"/>
              <a:buFont typeface="Monotype Sorts" pitchFamily="2" charset="2"/>
              <a:buChar char="n"/>
            </a:pPr>
            <a:r>
              <a:rPr lang="en-US" altLang="en-US" sz="2000"/>
              <a:t>Manipulating</a:t>
            </a:r>
          </a:p>
          <a:p>
            <a:pPr>
              <a:spcBef>
                <a:spcPct val="125000"/>
              </a:spcBef>
              <a:buClr>
                <a:schemeClr val="tx1"/>
              </a:buClr>
              <a:buSzPct val="75000"/>
              <a:buFont typeface="Monotype Sorts" pitchFamily="2" charset="2"/>
              <a:buChar char="n"/>
            </a:pPr>
            <a:r>
              <a:rPr lang="en-US" altLang="en-US" sz="2000"/>
              <a:t>Retaliating</a:t>
            </a:r>
          </a:p>
        </p:txBody>
      </p:sp>
      <p:pic>
        <p:nvPicPr>
          <p:cNvPr id="20488" name="Picture 205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7575" y="6376988"/>
            <a:ext cx="2746375" cy="21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374650" y="304800"/>
            <a:ext cx="6019800" cy="1157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algn="l"/>
            <a:r>
              <a:rPr lang="en-US" altLang="en-US" sz="3200" smtClean="0">
                <a:latin typeface="Arial" charset="0"/>
              </a:rPr>
              <a:t>Assault Cycle </a:t>
            </a:r>
          </a:p>
        </p:txBody>
      </p:sp>
      <p:sp>
        <p:nvSpPr>
          <p:cNvPr id="21507" name="Rectangle 3"/>
          <p:cNvSpPr>
            <a:spLocks noChangeArrowheads="1"/>
          </p:cNvSpPr>
          <p:nvPr/>
        </p:nvSpPr>
        <p:spPr bwMode="auto">
          <a:xfrm>
            <a:off x="538163" y="1952625"/>
            <a:ext cx="5648325" cy="6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50000"/>
              </a:spcBef>
            </a:pPr>
            <a:r>
              <a:rPr lang="en-US" altLang="en-US" sz="2400"/>
              <a:t>     First:</a:t>
            </a:r>
            <a:endParaRPr lang="en-US" altLang="en-US" sz="1600"/>
          </a:p>
          <a:p>
            <a:pPr lvl="1">
              <a:spcBef>
                <a:spcPct val="50000"/>
              </a:spcBef>
            </a:pPr>
            <a:r>
              <a:rPr lang="en-US" altLang="en-US" sz="1400"/>
              <a:t>An individual has a traumatic experience which creates such strong emotional reactions that he or she believes those feelings cannot be controlled or resolved.  </a:t>
            </a:r>
            <a:r>
              <a:rPr lang="en-US" altLang="en-US" sz="1400" i="1"/>
              <a:t>[Individual is terminated from job.]</a:t>
            </a:r>
          </a:p>
          <a:p>
            <a:pPr lvl="1">
              <a:spcBef>
                <a:spcPct val="50000"/>
              </a:spcBef>
            </a:pPr>
            <a:r>
              <a:rPr lang="en-US" altLang="en-US" sz="2400"/>
              <a:t>Second:</a:t>
            </a:r>
            <a:endParaRPr lang="en-US" altLang="en-US" sz="1600"/>
          </a:p>
          <a:p>
            <a:pPr lvl="1">
              <a:spcBef>
                <a:spcPct val="50000"/>
              </a:spcBef>
            </a:pPr>
            <a:r>
              <a:rPr lang="en-US" altLang="en-US" sz="1400"/>
              <a:t>The traumatized individual projects responsibility for his/her state of mind onto the situation, externalizing blame for his/her unresolvable psychological state. </a:t>
            </a:r>
            <a:r>
              <a:rPr lang="en-US" altLang="en-US" sz="1400" i="1"/>
              <a:t>[Believes termination occurred because his supervisor did not like him/her.]</a:t>
            </a:r>
          </a:p>
          <a:p>
            <a:pPr lvl="1">
              <a:spcBef>
                <a:spcPct val="50000"/>
              </a:spcBef>
            </a:pPr>
            <a:r>
              <a:rPr lang="en-US" altLang="en-US" sz="2400"/>
              <a:t>Third:</a:t>
            </a:r>
            <a:endParaRPr lang="en-US" altLang="en-US" sz="1600"/>
          </a:p>
          <a:p>
            <a:pPr lvl="1">
              <a:spcBef>
                <a:spcPct val="50000"/>
              </a:spcBef>
            </a:pPr>
            <a:r>
              <a:rPr lang="en-US" altLang="en-US" sz="1400"/>
              <a:t>The person’s thinking turns inward and becomes increasingly egocentric.  Self-protection and self-preservation become the only concern.  From this perspective, violence seems to be the only way out.  </a:t>
            </a:r>
            <a:r>
              <a:rPr lang="en-US" altLang="en-US" sz="1400" i="1"/>
              <a:t>[Terminated individual believes it will be impossible to get a new job as long as firing supervisor is around to give a reference.]</a:t>
            </a:r>
          </a:p>
          <a:p>
            <a:pPr lvl="1">
              <a:spcBef>
                <a:spcPct val="50000"/>
              </a:spcBef>
            </a:pPr>
            <a:r>
              <a:rPr lang="en-US" altLang="en-US" sz="2400"/>
              <a:t>Fourth:</a:t>
            </a:r>
            <a:endParaRPr lang="en-US" altLang="en-US" sz="1600"/>
          </a:p>
          <a:p>
            <a:pPr lvl="1">
              <a:spcBef>
                <a:spcPct val="50000"/>
              </a:spcBef>
            </a:pPr>
            <a:r>
              <a:rPr lang="en-US" altLang="en-US" sz="1400"/>
              <a:t>Following a period of internal conflict, which may be prolonged, the person commits or attempts a violent act.  </a:t>
            </a:r>
            <a:r>
              <a:rPr lang="en-US" altLang="en-US" sz="1400" i="1"/>
              <a:t>[Terminated individual attempts to commit an act of violence to dispose of previous  supervisor.]</a:t>
            </a:r>
          </a:p>
        </p:txBody>
      </p:sp>
      <p:pic>
        <p:nvPicPr>
          <p:cNvPr id="2150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647700"/>
            <a:ext cx="2771775"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17525" y="625475"/>
            <a:ext cx="4133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Avoiding Victimization</a:t>
            </a:r>
          </a:p>
        </p:txBody>
      </p:sp>
      <p:sp>
        <p:nvSpPr>
          <p:cNvPr id="22531" name="Text Box 3"/>
          <p:cNvSpPr txBox="1">
            <a:spLocks noChangeArrowheads="1"/>
          </p:cNvSpPr>
          <p:nvPr/>
        </p:nvSpPr>
        <p:spPr bwMode="auto">
          <a:xfrm>
            <a:off x="898525" y="1916113"/>
            <a:ext cx="4922838"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2000"/>
              <a:t>Be alert.</a:t>
            </a:r>
          </a:p>
          <a:p>
            <a:endParaRPr lang="en-US" altLang="en-US" sz="2000"/>
          </a:p>
          <a:p>
            <a:r>
              <a:rPr lang="en-US" altLang="en-US" sz="2000"/>
              <a:t>Be careful how you say and do things.</a:t>
            </a:r>
          </a:p>
          <a:p>
            <a:endParaRPr lang="en-US" altLang="en-US" sz="2000"/>
          </a:p>
          <a:p>
            <a:r>
              <a:rPr lang="en-US" altLang="en-US" sz="2000"/>
              <a:t>Avoid taking unnecessary risks.</a:t>
            </a:r>
          </a:p>
          <a:p>
            <a:endParaRPr lang="en-US" altLang="en-US" sz="2000"/>
          </a:p>
          <a:p>
            <a:r>
              <a:rPr lang="en-US" altLang="en-US" sz="2000"/>
              <a:t>Use the “Buddy System”.</a:t>
            </a:r>
          </a:p>
          <a:p>
            <a:endParaRPr lang="en-US" altLang="en-US" sz="2000"/>
          </a:p>
          <a:p>
            <a:r>
              <a:rPr lang="en-US" altLang="en-US" sz="2000"/>
              <a:t>Park in well lighted areas.</a:t>
            </a:r>
          </a:p>
          <a:p>
            <a:endParaRPr lang="en-US" altLang="en-US" sz="2000"/>
          </a:p>
          <a:p>
            <a:r>
              <a:rPr lang="en-US" altLang="en-US" sz="2000"/>
              <a:t>Have an escape plan or route.</a:t>
            </a:r>
          </a:p>
          <a:p>
            <a:endParaRPr lang="en-US" altLang="en-US" sz="2000"/>
          </a:p>
          <a:p>
            <a:r>
              <a:rPr lang="en-US" altLang="en-US" sz="2000"/>
              <a:t>Always let someone know where you are.</a:t>
            </a:r>
          </a:p>
          <a:p>
            <a:endParaRPr lang="en-US" altLang="en-US" sz="2000"/>
          </a:p>
          <a:p>
            <a:r>
              <a:rPr lang="en-US" altLang="en-US" sz="2000"/>
              <a:t>Be familiar with and practice emergency </a:t>
            </a:r>
          </a:p>
          <a:p>
            <a:r>
              <a:rPr lang="en-US" altLang="en-US" sz="2000"/>
              <a:t>procedures.</a:t>
            </a:r>
          </a:p>
          <a:p>
            <a:endParaRPr lang="en-US" altLang="en-US" sz="2000"/>
          </a:p>
          <a:p>
            <a:r>
              <a:rPr lang="en-US" altLang="en-US" sz="2000"/>
              <a:t>Report any incidents of potential or actual </a:t>
            </a:r>
          </a:p>
          <a:p>
            <a:r>
              <a:rPr lang="en-US" altLang="en-US" sz="2000"/>
              <a:t>violence as soon as possible.</a:t>
            </a:r>
          </a:p>
        </p:txBody>
      </p:sp>
      <p:pic>
        <p:nvPicPr>
          <p:cNvPr id="2253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33400"/>
            <a:ext cx="1608138"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376238" y="233363"/>
            <a:ext cx="6113462"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Workplace Violence Coordinator/</a:t>
            </a:r>
          </a:p>
          <a:p>
            <a:r>
              <a:rPr lang="en-US" altLang="en-US"/>
              <a:t>Response Team</a:t>
            </a:r>
          </a:p>
        </p:txBody>
      </p:sp>
      <p:sp>
        <p:nvSpPr>
          <p:cNvPr id="2052" name="Rectangle 3"/>
          <p:cNvSpPr>
            <a:spLocks noChangeArrowheads="1"/>
          </p:cNvSpPr>
          <p:nvPr/>
        </p:nvSpPr>
        <p:spPr bwMode="auto">
          <a:xfrm>
            <a:off x="552450" y="1814513"/>
            <a:ext cx="5897563"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b="1" u="sng"/>
              <a:t>Purpose: </a:t>
            </a:r>
            <a:endParaRPr lang="en-US" altLang="en-US" sz="1600"/>
          </a:p>
          <a:p>
            <a:r>
              <a:rPr lang="en-US" altLang="en-US" sz="1600"/>
              <a:t>	 Assess the vulnerability to workplace violence.</a:t>
            </a:r>
          </a:p>
          <a:p>
            <a:r>
              <a:rPr lang="en-US" altLang="en-US" sz="1600"/>
              <a:t>	 Reach agreement on preventive actions to be taken.</a:t>
            </a:r>
          </a:p>
          <a:p>
            <a:r>
              <a:rPr lang="en-US" altLang="en-US" sz="1600"/>
              <a:t>	 Implement plans for responding to acts of violence.</a:t>
            </a:r>
          </a:p>
          <a:p>
            <a:r>
              <a:rPr lang="en-US" altLang="en-US" sz="1600"/>
              <a:t>	 Communicate internally with employees.</a:t>
            </a:r>
          </a:p>
          <a:p>
            <a:r>
              <a:rPr lang="en-US" altLang="en-US" sz="1600"/>
              <a:t>	 Recommend/ implement training programs related to</a:t>
            </a:r>
          </a:p>
          <a:p>
            <a:r>
              <a:rPr lang="en-US" altLang="en-US" sz="1600"/>
              <a:t>	 workplace violence.</a:t>
            </a:r>
          </a:p>
          <a:p>
            <a:r>
              <a:rPr lang="en-US" altLang="en-US" sz="1600"/>
              <a:t>	 Conduct a workplace assessment.</a:t>
            </a:r>
          </a:p>
          <a:p>
            <a:r>
              <a:rPr lang="en-US" altLang="en-US" sz="1600"/>
              <a:t>	 Serve as a Trauma Team during worksite incidents.</a:t>
            </a:r>
          </a:p>
          <a:p>
            <a:r>
              <a:rPr lang="en-US" altLang="en-US" sz="1600"/>
              <a:t>	</a:t>
            </a:r>
          </a:p>
          <a:p>
            <a:endParaRPr lang="en-US" altLang="en-US" sz="1600"/>
          </a:p>
          <a:p>
            <a:endParaRPr lang="en-US" altLang="en-US" sz="1600"/>
          </a:p>
          <a:p>
            <a:r>
              <a:rPr lang="en-US" altLang="en-US" sz="1600"/>
              <a:t>	</a:t>
            </a:r>
          </a:p>
          <a:p>
            <a:r>
              <a:rPr lang="en-US" altLang="en-US" sz="1600"/>
              <a:t>	</a:t>
            </a:r>
          </a:p>
          <a:p>
            <a:r>
              <a:rPr lang="en-US" altLang="en-US" sz="1600"/>
              <a:t>	</a:t>
            </a:r>
          </a:p>
        </p:txBody>
      </p:sp>
      <p:graphicFrame>
        <p:nvGraphicFramePr>
          <p:cNvPr id="2050" name="Object 0">
            <a:hlinkClick r:id="" action="ppaction://ole?verb=0"/>
          </p:cNvPr>
          <p:cNvGraphicFramePr>
            <a:graphicFrameLocks/>
          </p:cNvGraphicFramePr>
          <p:nvPr/>
        </p:nvGraphicFramePr>
        <p:xfrm>
          <a:off x="2057400" y="5410200"/>
          <a:ext cx="2941638" cy="1843088"/>
        </p:xfrm>
        <a:graphic>
          <a:graphicData uri="http://schemas.openxmlformats.org/presentationml/2006/ole">
            <mc:AlternateContent xmlns:mc="http://schemas.openxmlformats.org/markup-compatibility/2006">
              <mc:Choice xmlns:v="urn:schemas-microsoft-com:vml" Requires="v">
                <p:oleObj spid="_x0000_s2053" name="Clip" r:id="rId4" imgW="2939760" imgH="1841400" progId="MS_ClipArt_Gallery.2">
                  <p:embed/>
                </p:oleObj>
              </mc:Choice>
              <mc:Fallback>
                <p:oleObj name="Clip" r:id="rId4" imgW="2939760" imgH="1841400" progId="MS_ClipArt_Gallery.2">
                  <p:embed/>
                  <p:pic>
                    <p:nvPicPr>
                      <p:cNvPr id="0" name="Object 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5410200"/>
                        <a:ext cx="2941638" cy="184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bwMode="auto">
          <a:xfrm>
            <a:off x="457200" y="1828800"/>
            <a:ext cx="57912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smtClean="0"/>
              <a:t>Early Warning Signs:</a:t>
            </a:r>
          </a:p>
          <a:p>
            <a:pPr lvl="1"/>
            <a:r>
              <a:rPr lang="en-US" altLang="en-US" smtClean="0"/>
              <a:t>Observe and document</a:t>
            </a:r>
          </a:p>
          <a:p>
            <a:pPr lvl="1"/>
            <a:r>
              <a:rPr lang="en-US" altLang="en-US" smtClean="0"/>
              <a:t>Report</a:t>
            </a:r>
          </a:p>
          <a:p>
            <a:pPr lvl="2"/>
            <a:r>
              <a:rPr lang="en-US" altLang="en-US" sz="1400" smtClean="0"/>
              <a:t>to the appropriate supervisor</a:t>
            </a:r>
          </a:p>
          <a:p>
            <a:pPr lvl="2"/>
            <a:endParaRPr lang="en-US" altLang="en-US" sz="1400" smtClean="0"/>
          </a:p>
          <a:p>
            <a:r>
              <a:rPr lang="en-US" altLang="en-US" sz="2000" smtClean="0"/>
              <a:t>When the Situation Has Escalated:</a:t>
            </a:r>
            <a:endParaRPr lang="en-US" altLang="en-US" smtClean="0"/>
          </a:p>
          <a:p>
            <a:pPr lvl="1"/>
            <a:r>
              <a:rPr lang="en-US" altLang="en-US" smtClean="0"/>
              <a:t>Remain calm</a:t>
            </a:r>
          </a:p>
          <a:p>
            <a:pPr lvl="1"/>
            <a:r>
              <a:rPr lang="en-US" altLang="en-US" smtClean="0"/>
              <a:t>Secure your safety and that of others immediately</a:t>
            </a:r>
          </a:p>
          <a:p>
            <a:pPr lvl="1"/>
            <a:r>
              <a:rPr lang="en-US" altLang="en-US" smtClean="0"/>
              <a:t>Contact supervisor, local law enforcement personnel </a:t>
            </a:r>
          </a:p>
          <a:p>
            <a:pPr lvl="1"/>
            <a:r>
              <a:rPr lang="en-US" altLang="en-US" smtClean="0"/>
              <a:t>Contact SEAP for support, as needed</a:t>
            </a:r>
          </a:p>
          <a:p>
            <a:pPr lvl="1"/>
            <a:endParaRPr lang="en-US" altLang="en-US" smtClean="0"/>
          </a:p>
          <a:p>
            <a:r>
              <a:rPr lang="en-US" altLang="en-US" sz="2000" smtClean="0"/>
              <a:t>In an Emergency:</a:t>
            </a:r>
          </a:p>
          <a:p>
            <a:pPr lvl="1"/>
            <a:r>
              <a:rPr lang="en-US" altLang="en-US" smtClean="0"/>
              <a:t>Remain calm</a:t>
            </a:r>
          </a:p>
          <a:p>
            <a:pPr lvl="1"/>
            <a:r>
              <a:rPr lang="en-US" altLang="en-US" smtClean="0"/>
              <a:t>Secure personal safety</a:t>
            </a:r>
          </a:p>
          <a:p>
            <a:pPr lvl="1"/>
            <a:r>
              <a:rPr lang="en-US" altLang="en-US" smtClean="0"/>
              <a:t>Call emergency contact</a:t>
            </a:r>
          </a:p>
          <a:p>
            <a:pPr lvl="1"/>
            <a:r>
              <a:rPr lang="en-US" altLang="en-US" smtClean="0"/>
              <a:t>Cooperate with security/ law enforcement personnel</a:t>
            </a:r>
          </a:p>
          <a:p>
            <a:pPr lvl="1"/>
            <a:r>
              <a:rPr lang="en-US" altLang="en-US" smtClean="0"/>
              <a:t>Contact supervisor</a:t>
            </a:r>
          </a:p>
          <a:p>
            <a:pPr lvl="1"/>
            <a:r>
              <a:rPr lang="en-US" altLang="en-US" smtClean="0"/>
              <a:t>Contact SEAP for support, as needed</a:t>
            </a:r>
          </a:p>
        </p:txBody>
      </p:sp>
      <p:sp>
        <p:nvSpPr>
          <p:cNvPr id="23555" name="Text Box 5"/>
          <p:cNvSpPr txBox="1">
            <a:spLocks noChangeArrowheads="1"/>
          </p:cNvSpPr>
          <p:nvPr/>
        </p:nvSpPr>
        <p:spPr bwMode="auto">
          <a:xfrm>
            <a:off x="381000" y="762000"/>
            <a:ext cx="6388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How to Address Types of Violence</a:t>
            </a:r>
          </a:p>
        </p:txBody>
      </p:sp>
      <p:pic>
        <p:nvPicPr>
          <p:cNvPr id="23556"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6858000"/>
            <a:ext cx="27051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1000" y="457200"/>
            <a:ext cx="58213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Building A Safe Workplace:</a:t>
            </a:r>
          </a:p>
          <a:p>
            <a:r>
              <a:rPr lang="en-US" altLang="en-US"/>
              <a:t>Preventing Workplace Violence</a:t>
            </a:r>
          </a:p>
          <a:p>
            <a:endParaRPr lang="en-US" altLang="en-US" sz="2000" i="1"/>
          </a:p>
        </p:txBody>
      </p:sp>
      <p:sp>
        <p:nvSpPr>
          <p:cNvPr id="8195" name="Rectangle 3"/>
          <p:cNvSpPr>
            <a:spLocks noChangeArrowheads="1"/>
          </p:cNvSpPr>
          <p:nvPr/>
        </p:nvSpPr>
        <p:spPr bwMode="auto">
          <a:xfrm>
            <a:off x="2652713" y="1471613"/>
            <a:ext cx="94773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sz="1400" b="1" i="1" u="sng"/>
          </a:p>
          <a:p>
            <a:r>
              <a:rPr lang="en-US" altLang="en-US" sz="1400" b="1" i="1" u="sng"/>
              <a:t>Contents</a:t>
            </a:r>
          </a:p>
        </p:txBody>
      </p:sp>
      <p:sp>
        <p:nvSpPr>
          <p:cNvPr id="8196" name="Rectangle 4"/>
          <p:cNvSpPr>
            <a:spLocks noChangeArrowheads="1"/>
          </p:cNvSpPr>
          <p:nvPr/>
        </p:nvSpPr>
        <p:spPr bwMode="auto">
          <a:xfrm>
            <a:off x="782638" y="2286000"/>
            <a:ext cx="6075362"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t>I.     Introduction</a:t>
            </a:r>
          </a:p>
          <a:p>
            <a:r>
              <a:rPr lang="en-US" altLang="en-US" sz="1200"/>
              <a:t>	A. Self</a:t>
            </a:r>
          </a:p>
          <a:p>
            <a:r>
              <a:rPr lang="en-US" altLang="en-US" sz="1200"/>
              <a:t>	B. Program Objectives 	</a:t>
            </a:r>
          </a:p>
          <a:p>
            <a:r>
              <a:rPr lang="en-US" altLang="en-US" sz="1200"/>
              <a:t>	C. Workplace Violence</a:t>
            </a:r>
          </a:p>
          <a:p>
            <a:r>
              <a:rPr lang="en-US" altLang="en-US" sz="1200"/>
              <a:t>		1.  Responsibility and Workplace Impact</a:t>
            </a:r>
          </a:p>
          <a:p>
            <a:r>
              <a:rPr lang="en-US" altLang="en-US" sz="1200"/>
              <a:t>	  	2.  Video</a:t>
            </a:r>
          </a:p>
          <a:p>
            <a:endParaRPr lang="en-US" altLang="en-US" sz="1200"/>
          </a:p>
          <a:p>
            <a:r>
              <a:rPr lang="en-US" altLang="en-US" sz="1200"/>
              <a:t> </a:t>
            </a:r>
          </a:p>
          <a:p>
            <a:r>
              <a:rPr lang="en-US" altLang="en-US" sz="1200"/>
              <a:t>	</a:t>
            </a:r>
          </a:p>
          <a:p>
            <a:r>
              <a:rPr lang="en-US" altLang="en-US" sz="1200"/>
              <a:t>II.     Awareness</a:t>
            </a:r>
          </a:p>
          <a:p>
            <a:r>
              <a:rPr lang="en-US" altLang="en-US" sz="1200"/>
              <a:t>	A.  Facts</a:t>
            </a:r>
          </a:p>
          <a:p>
            <a:r>
              <a:rPr lang="en-US" altLang="en-US" sz="1200"/>
              <a:t>	B.  Definitions</a:t>
            </a:r>
          </a:p>
          <a:p>
            <a:r>
              <a:rPr lang="en-US" altLang="en-US" sz="1200"/>
              <a:t>	C.  Violent Episodes</a:t>
            </a:r>
          </a:p>
          <a:p>
            <a:r>
              <a:rPr lang="en-US" altLang="en-US" sz="1200"/>
              <a:t>	D.  Domestic Violence</a:t>
            </a:r>
          </a:p>
          <a:p>
            <a:r>
              <a:rPr lang="en-US" altLang="en-US" sz="1200"/>
              <a:t>	E.  If You Know  a Victim…</a:t>
            </a:r>
          </a:p>
          <a:p>
            <a:r>
              <a:rPr lang="en-US" altLang="en-US" sz="1200"/>
              <a:t>	F.  Continuum of Violence</a:t>
            </a:r>
          </a:p>
          <a:p>
            <a:r>
              <a:rPr lang="en-US" altLang="en-US" sz="1200"/>
              <a:t>	G.  What to Watch For</a:t>
            </a:r>
          </a:p>
          <a:p>
            <a:r>
              <a:rPr lang="en-US" altLang="en-US" sz="1200"/>
              <a:t>	H.  Warning Signs</a:t>
            </a:r>
          </a:p>
          <a:p>
            <a:r>
              <a:rPr lang="en-US" altLang="en-US" sz="1200"/>
              <a:t>	 I.  Triggers of Workplace Violence</a:t>
            </a:r>
          </a:p>
          <a:p>
            <a:r>
              <a:rPr lang="en-US" altLang="en-US" sz="1200"/>
              <a:t>	J.   Possible Motivations</a:t>
            </a:r>
          </a:p>
          <a:p>
            <a:endParaRPr lang="en-US" altLang="en-US" sz="1200"/>
          </a:p>
          <a:p>
            <a:endParaRPr lang="en-US" altLang="en-US" sz="1200"/>
          </a:p>
          <a:p>
            <a:endParaRPr lang="en-US" altLang="en-US" sz="1200"/>
          </a:p>
          <a:p>
            <a:r>
              <a:rPr lang="en-US" altLang="en-US" sz="1200"/>
              <a:t>III.      Preparedness</a:t>
            </a:r>
          </a:p>
          <a:p>
            <a:r>
              <a:rPr lang="en-US" altLang="en-US" sz="1200"/>
              <a:t>	A.  The Assault Cycle</a:t>
            </a:r>
          </a:p>
          <a:p>
            <a:r>
              <a:rPr lang="en-US" altLang="en-US" sz="1200"/>
              <a:t>	B.  Avoiding Victimization</a:t>
            </a:r>
          </a:p>
          <a:p>
            <a:r>
              <a:rPr lang="en-US" altLang="en-US" sz="1200"/>
              <a:t>	C.  Workplace Violence Coordinator/ Response Team</a:t>
            </a:r>
          </a:p>
          <a:p>
            <a:r>
              <a:rPr lang="en-US" altLang="en-US" sz="1200"/>
              <a:t>  </a:t>
            </a:r>
          </a:p>
          <a:p>
            <a:endParaRPr lang="en-US" altLang="en-US" sz="1200"/>
          </a:p>
          <a:p>
            <a:pPr eaLnBrk="1" hangingPunct="1"/>
            <a:endParaRPr lang="en-US" altLang="en-US" sz="12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27013"/>
            <a:ext cx="5715000" cy="1068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algn="l"/>
            <a:r>
              <a:rPr lang="en-US" altLang="en-US" sz="2800" smtClean="0">
                <a:latin typeface="Arial" charset="0"/>
              </a:rPr>
              <a:t>Addressing Potential Violence: </a:t>
            </a:r>
            <a:br>
              <a:rPr lang="en-US" altLang="en-US" sz="2800" smtClean="0">
                <a:latin typeface="Arial" charset="0"/>
              </a:rPr>
            </a:br>
            <a:r>
              <a:rPr lang="en-US" altLang="en-US" sz="2800" smtClean="0">
                <a:latin typeface="Arial" charset="0"/>
              </a:rPr>
              <a:t>Co-workers, Clients, Strangers</a:t>
            </a:r>
          </a:p>
        </p:txBody>
      </p:sp>
      <p:sp>
        <p:nvSpPr>
          <p:cNvPr id="24579" name="Rectangle 3"/>
          <p:cNvSpPr>
            <a:spLocks noChangeArrowheads="1"/>
          </p:cNvSpPr>
          <p:nvPr/>
        </p:nvSpPr>
        <p:spPr bwMode="auto">
          <a:xfrm>
            <a:off x="376238" y="1906588"/>
            <a:ext cx="6130925"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50000"/>
              </a:spcBef>
            </a:pPr>
            <a:r>
              <a:rPr lang="en-US" altLang="en-US" sz="1800"/>
              <a:t>Employees have a responsibility to maintain a safe workplace.  We recommend the following process to assist employees in addressing uncomfortable situations:</a:t>
            </a:r>
          </a:p>
        </p:txBody>
      </p:sp>
      <p:sp>
        <p:nvSpPr>
          <p:cNvPr id="24580" name="Rectangle 4"/>
          <p:cNvSpPr>
            <a:spLocks noGrp="1" noChangeArrowheads="1"/>
          </p:cNvSpPr>
          <p:nvPr>
            <p:ph type="body" idx="1"/>
          </p:nvPr>
        </p:nvSpPr>
        <p:spPr bwMode="auto">
          <a:xfrm>
            <a:off x="457200" y="3084513"/>
            <a:ext cx="6019800" cy="5322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a:spcBef>
                <a:spcPct val="150000"/>
              </a:spcBef>
            </a:pPr>
            <a:r>
              <a:rPr lang="en-US" altLang="en-US" sz="1800" smtClean="0"/>
              <a:t>Think before you act.  Avoid confrontation.  Use common sense.</a:t>
            </a:r>
          </a:p>
          <a:p>
            <a:pPr>
              <a:spcBef>
                <a:spcPct val="150000"/>
              </a:spcBef>
            </a:pPr>
            <a:r>
              <a:rPr lang="en-US" altLang="en-US" sz="1800" smtClean="0"/>
              <a:t>Assess your personal feelings about the </a:t>
            </a:r>
            <a:br>
              <a:rPr lang="en-US" altLang="en-US" sz="1800" smtClean="0"/>
            </a:br>
            <a:r>
              <a:rPr lang="en-US" altLang="en-US" sz="1800" smtClean="0"/>
              <a:t>individual.</a:t>
            </a:r>
          </a:p>
          <a:p>
            <a:pPr>
              <a:spcBef>
                <a:spcPct val="150000"/>
              </a:spcBef>
            </a:pPr>
            <a:r>
              <a:rPr lang="en-US" altLang="en-US" sz="1800" smtClean="0"/>
              <a:t>Describe the individual’s behavior.</a:t>
            </a:r>
          </a:p>
          <a:p>
            <a:pPr>
              <a:spcBef>
                <a:spcPct val="150000"/>
              </a:spcBef>
            </a:pPr>
            <a:r>
              <a:rPr lang="en-US" altLang="en-US" sz="1800" smtClean="0"/>
              <a:t>Assess how the behavior affects you.</a:t>
            </a:r>
          </a:p>
          <a:p>
            <a:pPr>
              <a:spcBef>
                <a:spcPct val="150000"/>
              </a:spcBef>
            </a:pPr>
            <a:r>
              <a:rPr lang="en-US" altLang="en-US" sz="1800" smtClean="0"/>
              <a:t>Determine whether you need                         assistance in handling the problem.</a:t>
            </a:r>
          </a:p>
          <a:p>
            <a:pPr>
              <a:spcBef>
                <a:spcPct val="150000"/>
              </a:spcBef>
            </a:pPr>
            <a:r>
              <a:rPr lang="en-US" altLang="en-US" sz="1800" smtClean="0"/>
              <a:t>Report the threat/behavior                                           to your supervisor.</a:t>
            </a:r>
          </a:p>
        </p:txBody>
      </p:sp>
      <p:pic>
        <p:nvPicPr>
          <p:cNvPr id="24581"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6324600"/>
            <a:ext cx="22891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95300" y="347663"/>
            <a:ext cx="4602163"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Suggestions for Dealing </a:t>
            </a:r>
          </a:p>
          <a:p>
            <a:r>
              <a:rPr lang="en-US" altLang="en-US"/>
              <a:t>With Angry People</a:t>
            </a:r>
          </a:p>
        </p:txBody>
      </p:sp>
      <p:sp>
        <p:nvSpPr>
          <p:cNvPr id="25603" name="Rectangle 3"/>
          <p:cNvSpPr>
            <a:spLocks noChangeArrowheads="1"/>
          </p:cNvSpPr>
          <p:nvPr/>
        </p:nvSpPr>
        <p:spPr bwMode="auto">
          <a:xfrm>
            <a:off x="1066800" y="1752600"/>
            <a:ext cx="4956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800" b="1" i="1"/>
              <a:t>When in physical jeopardy, seek safety and </a:t>
            </a:r>
          </a:p>
          <a:p>
            <a:r>
              <a:rPr lang="en-US" altLang="en-US" sz="1800" b="1" i="1"/>
              <a:t>call law enforcement as soon as possible</a:t>
            </a:r>
            <a:r>
              <a:rPr lang="en-US" altLang="en-US" sz="1600" b="1"/>
              <a:t>.</a:t>
            </a:r>
          </a:p>
        </p:txBody>
      </p:sp>
      <p:sp>
        <p:nvSpPr>
          <p:cNvPr id="25604" name="Rectangle 5"/>
          <p:cNvSpPr>
            <a:spLocks noChangeArrowheads="1"/>
          </p:cNvSpPr>
          <p:nvPr/>
        </p:nvSpPr>
        <p:spPr bwMode="auto">
          <a:xfrm>
            <a:off x="609600" y="3276600"/>
            <a:ext cx="5486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50838" indent="-350838">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150000"/>
              </a:spcBef>
              <a:buClr>
                <a:schemeClr val="tx1"/>
              </a:buClr>
              <a:buSzPct val="75000"/>
              <a:buFont typeface="Monotype Sorts" pitchFamily="2" charset="2"/>
              <a:buChar char="n"/>
            </a:pPr>
            <a:r>
              <a:rPr lang="en-US" altLang="en-US" sz="1600"/>
              <a:t>Give the aggressor your full attention; use direct eye contact;stay out of arm’s reach.</a:t>
            </a:r>
          </a:p>
          <a:p>
            <a:pPr>
              <a:spcBef>
                <a:spcPct val="150000"/>
              </a:spcBef>
              <a:buClr>
                <a:schemeClr val="tx1"/>
              </a:buClr>
              <a:buSzPct val="75000"/>
              <a:buFont typeface="Monotype Sorts" pitchFamily="2" charset="2"/>
              <a:buChar char="n"/>
            </a:pPr>
            <a:r>
              <a:rPr lang="en-US" altLang="en-US" sz="1600"/>
              <a:t>Let the aggressor express his/her concerns (vent); don’t react to words with touching or reaching.  Remain calm through the encounter.</a:t>
            </a:r>
          </a:p>
          <a:p>
            <a:pPr>
              <a:spcBef>
                <a:spcPct val="150000"/>
              </a:spcBef>
              <a:buClr>
                <a:schemeClr val="tx1"/>
              </a:buClr>
              <a:buSzPct val="75000"/>
              <a:buFont typeface="Monotype Sorts" pitchFamily="2" charset="2"/>
              <a:buChar char="n"/>
            </a:pPr>
            <a:r>
              <a:rPr lang="en-US" altLang="en-US" sz="1600"/>
              <a:t>Restate/validate their concerns.</a:t>
            </a:r>
          </a:p>
          <a:p>
            <a:pPr>
              <a:spcBef>
                <a:spcPct val="150000"/>
              </a:spcBef>
              <a:buClr>
                <a:schemeClr val="tx1"/>
              </a:buClr>
              <a:buSzPct val="75000"/>
              <a:buFont typeface="Monotype Sorts" pitchFamily="2" charset="2"/>
              <a:buChar char="n"/>
            </a:pPr>
            <a:r>
              <a:rPr lang="en-US" altLang="en-US" sz="1600"/>
              <a:t>Ask the aggressor for his/her suggestions on possible action for resolution.</a:t>
            </a:r>
          </a:p>
          <a:p>
            <a:pPr>
              <a:spcBef>
                <a:spcPct val="150000"/>
              </a:spcBef>
              <a:buClr>
                <a:schemeClr val="tx1"/>
              </a:buClr>
              <a:buSzPct val="75000"/>
              <a:buFont typeface="Monotype Sorts" pitchFamily="2" charset="2"/>
              <a:buChar char="n"/>
            </a:pPr>
            <a:r>
              <a:rPr lang="en-US" altLang="en-US" sz="1600"/>
              <a:t>Let the aggressor know what you can do and when you can get back to him/her with a resolution (if applicable).</a:t>
            </a:r>
          </a:p>
          <a:p>
            <a:pPr>
              <a:spcBef>
                <a:spcPct val="150000"/>
              </a:spcBef>
              <a:buClr>
                <a:schemeClr val="tx1"/>
              </a:buClr>
              <a:buSzPct val="75000"/>
              <a:buFont typeface="Monotype Sorts" pitchFamily="2" charset="2"/>
              <a:buChar char="n"/>
            </a:pPr>
            <a:r>
              <a:rPr lang="en-US" altLang="en-US" sz="1600"/>
              <a:t>Follow through on the concern/complaint.</a:t>
            </a:r>
          </a:p>
        </p:txBody>
      </p:sp>
      <p:pic>
        <p:nvPicPr>
          <p:cNvPr id="25605"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0"/>
            <a:ext cx="1171575"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457200" y="1752600"/>
          <a:ext cx="5629275" cy="6686550"/>
        </p:xfrm>
        <a:graphic>
          <a:graphicData uri="http://schemas.openxmlformats.org/presentationml/2006/ole">
            <mc:AlternateContent xmlns:mc="http://schemas.openxmlformats.org/markup-compatibility/2006">
              <mc:Choice xmlns:v="urn:schemas-microsoft-com:vml" Requires="v">
                <p:oleObj spid="_x0000_s3076" name="Document" r:id="rId4" imgW="5638680" imgH="6687360" progId="Word.Document.8">
                  <p:embed/>
                </p:oleObj>
              </mc:Choice>
              <mc:Fallback>
                <p:oleObj name="Document" r:id="rId4" imgW="5638680" imgH="668736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52600"/>
                        <a:ext cx="5629275" cy="668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Text Box 3"/>
          <p:cNvSpPr txBox="1">
            <a:spLocks noChangeArrowheads="1"/>
          </p:cNvSpPr>
          <p:nvPr/>
        </p:nvSpPr>
        <p:spPr bwMode="auto">
          <a:xfrm>
            <a:off x="381000" y="738188"/>
            <a:ext cx="5937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Preparing to Deal With Violence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90500" y="821055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26627" name="Rectangle 3"/>
          <p:cNvSpPr>
            <a:spLocks noChangeArrowheads="1"/>
          </p:cNvSpPr>
          <p:nvPr/>
        </p:nvSpPr>
        <p:spPr bwMode="auto">
          <a:xfrm>
            <a:off x="2038350" y="8210550"/>
            <a:ext cx="21717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26628" name="Rectangle 4"/>
          <p:cNvSpPr>
            <a:spLocks noChangeArrowheads="1"/>
          </p:cNvSpPr>
          <p:nvPr/>
        </p:nvSpPr>
        <p:spPr bwMode="auto">
          <a:xfrm>
            <a:off x="914400" y="4038600"/>
            <a:ext cx="5246688"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a:buFontTx/>
              <a:buChar char="•"/>
            </a:pPr>
            <a:r>
              <a:rPr lang="en-US" altLang="en-US" sz="1800" b="1"/>
              <a:t>Every Commonwealth employee is responsible to help ensure workplace safety.</a:t>
            </a:r>
          </a:p>
          <a:p>
            <a:pPr algn="ctr"/>
            <a:endParaRPr lang="en-US" altLang="en-US" sz="1800" b="1"/>
          </a:p>
          <a:p>
            <a:pPr algn="ctr">
              <a:buFontTx/>
              <a:buChar char="•"/>
            </a:pPr>
            <a:r>
              <a:rPr lang="en-US" altLang="en-US" sz="1800" b="1"/>
              <a:t>As such, employees are to report any workplace situation which may contribute to the occurrence of violence to their supervisor in accordance with agency policy.</a:t>
            </a:r>
          </a:p>
          <a:p>
            <a:pPr algn="ctr"/>
            <a:endParaRPr lang="en-US" altLang="en-US" sz="1800" b="1"/>
          </a:p>
          <a:p>
            <a:pPr algn="ctr">
              <a:buFontTx/>
              <a:buChar char="•"/>
            </a:pPr>
            <a:r>
              <a:rPr lang="en-US" altLang="en-US" sz="1800" b="1"/>
              <a:t>Supervisors are to take appropriate action and report back to the employee in a timely manner.</a:t>
            </a:r>
          </a:p>
          <a:p>
            <a:endParaRPr lang="en-US" altLang="en-US" sz="2400" b="1"/>
          </a:p>
          <a:p>
            <a:r>
              <a:rPr lang="en-US" altLang="en-US" sz="1600" i="1"/>
              <a:t>Inappropriate use of the reporting system is subject to disciplinary action.  Any report made in good faith will be accepted.</a:t>
            </a:r>
          </a:p>
        </p:txBody>
      </p:sp>
      <p:pic>
        <p:nvPicPr>
          <p:cNvPr id="26629"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20478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30" name="Rectangle 7"/>
          <p:cNvSpPr>
            <a:spLocks noChangeArrowheads="1"/>
          </p:cNvSpPr>
          <p:nvPr/>
        </p:nvSpPr>
        <p:spPr bwMode="auto">
          <a:xfrm>
            <a:off x="457200" y="228600"/>
            <a:ext cx="6226175"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The Obligation to </a:t>
            </a:r>
            <a:br>
              <a:rPr lang="en-US" altLang="en-US">
                <a:solidFill>
                  <a:schemeClr val="tx2"/>
                </a:solidFill>
              </a:rPr>
            </a:br>
            <a:r>
              <a:rPr lang="en-US" altLang="en-US">
                <a:solidFill>
                  <a:schemeClr val="tx2"/>
                </a:solidFill>
              </a:rPr>
              <a:t>Report Incidents</a:t>
            </a:r>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45720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How Trauma Affects Employees</a:t>
            </a:r>
          </a:p>
        </p:txBody>
      </p:sp>
      <p:sp>
        <p:nvSpPr>
          <p:cNvPr id="27651" name="Rectangle 4"/>
          <p:cNvSpPr>
            <a:spLocks noChangeArrowheads="1"/>
          </p:cNvSpPr>
          <p:nvPr/>
        </p:nvSpPr>
        <p:spPr bwMode="auto">
          <a:xfrm>
            <a:off x="376238" y="1771650"/>
            <a:ext cx="6257925" cy="620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a:t>Following traumatic situations individuals experience normal </a:t>
            </a:r>
          </a:p>
          <a:p>
            <a:r>
              <a:rPr lang="en-US" altLang="en-US" sz="1600"/>
              <a:t>reactions to an abnormal event.  Crisis reactions demonstrated by </a:t>
            </a:r>
          </a:p>
          <a:p>
            <a:r>
              <a:rPr lang="en-US" altLang="en-US" sz="1600"/>
              <a:t>employees who are victims and/or observers of violent incidents </a:t>
            </a:r>
          </a:p>
          <a:p>
            <a:r>
              <a:rPr lang="en-US" altLang="en-US" sz="1600"/>
              <a:t>generally fall into several stages:</a:t>
            </a:r>
          </a:p>
          <a:p>
            <a:endParaRPr lang="en-US" altLang="en-US" sz="1600"/>
          </a:p>
          <a:p>
            <a:r>
              <a:rPr lang="en-US" altLang="en-US" sz="1600" b="1"/>
              <a:t>Stage One:  	Emotional Reaction Stage</a:t>
            </a:r>
            <a:endParaRPr lang="en-US" altLang="en-US" sz="1600"/>
          </a:p>
          <a:p>
            <a:endParaRPr lang="en-US" altLang="en-US" sz="1600"/>
          </a:p>
          <a:p>
            <a:r>
              <a:rPr lang="en-US" altLang="en-US" sz="1600"/>
              <a:t>Behaviors are typical of a “fight or flight” stress reaction and </a:t>
            </a:r>
          </a:p>
          <a:p>
            <a:r>
              <a:rPr lang="en-US" altLang="en-US" sz="1600"/>
              <a:t>include disbelief, denial, tearfulness.  Physical </a:t>
            </a:r>
          </a:p>
          <a:p>
            <a:r>
              <a:rPr lang="en-US" altLang="en-US" sz="1600"/>
              <a:t>symptoms may include racing of the heart, hyper-vigilance;</a:t>
            </a:r>
          </a:p>
          <a:p>
            <a:r>
              <a:rPr lang="en-US" altLang="en-US" sz="1600"/>
              <a:t>disturbances of eating, sleeping, and concentration.</a:t>
            </a:r>
          </a:p>
          <a:p>
            <a:endParaRPr lang="en-US" altLang="en-US" sz="1600"/>
          </a:p>
          <a:p>
            <a:r>
              <a:rPr lang="en-US" altLang="en-US" sz="1600" b="1"/>
              <a:t>Stage Two:	Impact Stage</a:t>
            </a:r>
          </a:p>
          <a:p>
            <a:endParaRPr lang="en-US" altLang="en-US" sz="1600" b="1"/>
          </a:p>
          <a:p>
            <a:r>
              <a:rPr lang="en-US" altLang="en-US" sz="1600"/>
              <a:t>Emotions intensify and may include rage, anger, grief, depression,</a:t>
            </a:r>
          </a:p>
          <a:p>
            <a:r>
              <a:rPr lang="en-US" altLang="en-US" sz="1600"/>
              <a:t>guilt, withdrawal.  Physical symptoms may also intensify.</a:t>
            </a:r>
          </a:p>
          <a:p>
            <a:endParaRPr lang="en-US" altLang="en-US" sz="1600"/>
          </a:p>
          <a:p>
            <a:r>
              <a:rPr lang="en-US" altLang="en-US" sz="1600" b="1"/>
              <a:t>Stage Three:	Reconciliation Stage</a:t>
            </a:r>
          </a:p>
          <a:p>
            <a:endParaRPr lang="en-US" altLang="en-US" sz="1600" b="1"/>
          </a:p>
          <a:p>
            <a:r>
              <a:rPr lang="en-US" altLang="en-US" sz="1600"/>
              <a:t>Individual has had an opportunity for self-evaluation of the incident ,</a:t>
            </a:r>
          </a:p>
          <a:p>
            <a:r>
              <a:rPr lang="en-US" altLang="en-US" sz="1600"/>
              <a:t>begins the process of reintegration, resolution and closure.</a:t>
            </a:r>
          </a:p>
          <a:p>
            <a:endParaRPr lang="en-US" altLang="en-US" sz="1600"/>
          </a:p>
          <a:p>
            <a:endParaRPr lang="en-US" altLang="en-US" sz="1600"/>
          </a:p>
          <a:p>
            <a:endParaRPr lang="en-US" altLang="en-US" sz="1600"/>
          </a:p>
          <a:p>
            <a:pPr eaLnBrk="1" hangingPunct="1"/>
            <a:endParaRPr lang="en-US" altLang="en-US" sz="1600"/>
          </a:p>
        </p:txBody>
      </p:sp>
      <p:pic>
        <p:nvPicPr>
          <p:cNvPr id="27652"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934200"/>
            <a:ext cx="27717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45720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Common Symptoms After a Critical Incident</a:t>
            </a:r>
          </a:p>
        </p:txBody>
      </p:sp>
      <p:sp>
        <p:nvSpPr>
          <p:cNvPr id="28675" name="Rectangle 4"/>
          <p:cNvSpPr>
            <a:spLocks noChangeArrowheads="1"/>
          </p:cNvSpPr>
          <p:nvPr/>
        </p:nvSpPr>
        <p:spPr bwMode="auto">
          <a:xfrm>
            <a:off x="457200" y="3128963"/>
            <a:ext cx="2933700"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190500" indent="-1524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pPr>
            <a:r>
              <a:rPr lang="en-US" altLang="en-US" sz="1800"/>
              <a:t>Emotional</a:t>
            </a:r>
            <a:endParaRPr lang="en-US" altLang="en-US" sz="1200"/>
          </a:p>
          <a:p>
            <a:pPr>
              <a:buClr>
                <a:schemeClr val="tx1"/>
              </a:buClr>
              <a:buSzPct val="75000"/>
              <a:buFontTx/>
              <a:buChar char="~"/>
            </a:pPr>
            <a:r>
              <a:rPr lang="en-US" altLang="en-US" sz="1200"/>
              <a:t>Fear</a:t>
            </a:r>
          </a:p>
          <a:p>
            <a:pPr>
              <a:buClr>
                <a:schemeClr val="tx1"/>
              </a:buClr>
              <a:buSzPct val="75000"/>
              <a:buFontTx/>
              <a:buChar char="~"/>
            </a:pPr>
            <a:r>
              <a:rPr lang="en-US" altLang="en-US" sz="1200"/>
              <a:t>Anxiety</a:t>
            </a:r>
          </a:p>
          <a:p>
            <a:pPr>
              <a:buClr>
                <a:schemeClr val="tx1"/>
              </a:buClr>
              <a:buSzPct val="75000"/>
              <a:buFontTx/>
              <a:buChar char="~"/>
            </a:pPr>
            <a:r>
              <a:rPr lang="en-US" altLang="en-US" sz="1200"/>
              <a:t>Depression, sadness, grief</a:t>
            </a:r>
          </a:p>
          <a:p>
            <a:pPr>
              <a:buClr>
                <a:schemeClr val="tx1"/>
              </a:buClr>
              <a:buSzPct val="75000"/>
              <a:buFontTx/>
              <a:buChar char="~"/>
            </a:pPr>
            <a:r>
              <a:rPr lang="en-US" altLang="en-US" sz="1200"/>
              <a:t>Feeling hopeless or helpless</a:t>
            </a:r>
          </a:p>
          <a:p>
            <a:pPr>
              <a:buClr>
                <a:schemeClr val="tx1"/>
              </a:buClr>
              <a:buSzPct val="75000"/>
              <a:buFontTx/>
              <a:buChar char="~"/>
            </a:pPr>
            <a:r>
              <a:rPr lang="en-US" altLang="en-US" sz="1200"/>
              <a:t>Feeling numb</a:t>
            </a:r>
          </a:p>
          <a:p>
            <a:pPr>
              <a:buClr>
                <a:schemeClr val="tx1"/>
              </a:buClr>
              <a:buSzPct val="75000"/>
              <a:buFontTx/>
              <a:buChar char="~"/>
            </a:pPr>
            <a:r>
              <a:rPr lang="en-US" altLang="en-US" sz="1200"/>
              <a:t>Irritability</a:t>
            </a:r>
          </a:p>
          <a:p>
            <a:pPr>
              <a:buClr>
                <a:schemeClr val="tx1"/>
              </a:buClr>
              <a:buSzPct val="75000"/>
              <a:buFontTx/>
              <a:buChar char="~"/>
            </a:pPr>
            <a:r>
              <a:rPr lang="en-US" altLang="en-US" sz="1200"/>
              <a:t>Inappropriate emotional responses</a:t>
            </a:r>
          </a:p>
          <a:p>
            <a:pPr>
              <a:buClr>
                <a:schemeClr val="tx1"/>
              </a:buClr>
              <a:buSzPct val="75000"/>
              <a:buFontTx/>
              <a:buChar char="~"/>
            </a:pPr>
            <a:r>
              <a:rPr lang="en-US" altLang="en-US" sz="1200"/>
              <a:t>Anger</a:t>
            </a:r>
          </a:p>
          <a:p>
            <a:pPr>
              <a:buClr>
                <a:schemeClr val="tx1"/>
              </a:buClr>
              <a:buSzPct val="75000"/>
              <a:buFontTx/>
              <a:buChar char="~"/>
            </a:pPr>
            <a:r>
              <a:rPr lang="en-US" altLang="en-US" sz="1200"/>
              <a:t>Guilt, survivor guilt, survival guilt</a:t>
            </a:r>
          </a:p>
          <a:p>
            <a:pPr>
              <a:buClr>
                <a:schemeClr val="tx1"/>
              </a:buClr>
              <a:buSzPct val="75000"/>
              <a:buFontTx/>
              <a:buChar char="~"/>
            </a:pPr>
            <a:r>
              <a:rPr lang="en-US" altLang="en-US" sz="1200"/>
              <a:t>Phobias</a:t>
            </a:r>
          </a:p>
          <a:p>
            <a:pPr>
              <a:buClr>
                <a:schemeClr val="tx1"/>
              </a:buClr>
              <a:buSzPct val="75000"/>
              <a:buFontTx/>
              <a:buChar char="~"/>
            </a:pPr>
            <a:r>
              <a:rPr lang="en-US" altLang="en-US" sz="1200"/>
              <a:t>Denial</a:t>
            </a:r>
          </a:p>
          <a:p>
            <a:pPr>
              <a:buClr>
                <a:schemeClr val="tx1"/>
              </a:buClr>
              <a:buSzPct val="75000"/>
              <a:buFontTx/>
              <a:buChar char="~"/>
            </a:pPr>
            <a:r>
              <a:rPr lang="en-US" altLang="en-US" sz="1200"/>
              <a:t>Excessive worry about others</a:t>
            </a:r>
          </a:p>
          <a:p>
            <a:pPr>
              <a:buClr>
                <a:schemeClr val="tx1"/>
              </a:buClr>
              <a:buSzPct val="75000"/>
              <a:buFontTx/>
              <a:buChar char="~"/>
            </a:pPr>
            <a:r>
              <a:rPr lang="en-US" altLang="en-US" sz="1200"/>
              <a:t>Agitation </a:t>
            </a:r>
          </a:p>
          <a:p>
            <a:pPr>
              <a:buClr>
                <a:schemeClr val="tx1"/>
              </a:buClr>
              <a:buSzPct val="75000"/>
              <a:buFontTx/>
              <a:buChar char="~"/>
            </a:pPr>
            <a:r>
              <a:rPr lang="en-US" altLang="en-US" sz="1200"/>
              <a:t>Feeling overwhelmed</a:t>
            </a:r>
          </a:p>
          <a:p>
            <a:pPr>
              <a:spcBef>
                <a:spcPct val="40000"/>
              </a:spcBef>
            </a:pPr>
            <a:r>
              <a:rPr lang="en-US" altLang="en-US" sz="1800"/>
              <a:t>Cognitive Thoughts</a:t>
            </a:r>
            <a:endParaRPr lang="en-US" altLang="en-US" sz="1200"/>
          </a:p>
          <a:p>
            <a:pPr>
              <a:buClr>
                <a:schemeClr val="tx1"/>
              </a:buClr>
              <a:buSzPct val="75000"/>
              <a:buFontTx/>
              <a:buChar char="~"/>
            </a:pPr>
            <a:r>
              <a:rPr lang="en-US" altLang="en-US" sz="1200"/>
              <a:t>Confusion</a:t>
            </a:r>
          </a:p>
          <a:p>
            <a:pPr>
              <a:buClr>
                <a:schemeClr val="tx1"/>
              </a:buClr>
              <a:buSzPct val="75000"/>
              <a:buFontTx/>
              <a:buChar char="~"/>
            </a:pPr>
            <a:r>
              <a:rPr lang="en-US" altLang="en-US" sz="1200"/>
              <a:t>Difficult concentrating and making decisions</a:t>
            </a:r>
          </a:p>
          <a:p>
            <a:pPr>
              <a:buClr>
                <a:schemeClr val="tx1"/>
              </a:buClr>
              <a:buSzPct val="75000"/>
              <a:buFontTx/>
              <a:buChar char="~"/>
            </a:pPr>
            <a:r>
              <a:rPr lang="en-US" altLang="en-US" sz="1200"/>
              <a:t>Memory problems</a:t>
            </a:r>
          </a:p>
          <a:p>
            <a:pPr>
              <a:buClr>
                <a:schemeClr val="tx1"/>
              </a:buClr>
              <a:buSzPct val="75000"/>
              <a:buFontTx/>
              <a:buChar char="~"/>
            </a:pPr>
            <a:r>
              <a:rPr lang="en-US" altLang="en-US" sz="1200"/>
              <a:t>Shortened attention span</a:t>
            </a:r>
          </a:p>
          <a:p>
            <a:pPr>
              <a:buClr>
                <a:schemeClr val="tx1"/>
              </a:buClr>
              <a:buSzPct val="75000"/>
              <a:buFontTx/>
              <a:buChar char="~"/>
            </a:pPr>
            <a:r>
              <a:rPr lang="en-US" altLang="en-US" sz="1200"/>
              <a:t>Overly critical</a:t>
            </a:r>
          </a:p>
          <a:p>
            <a:pPr>
              <a:buClr>
                <a:schemeClr val="tx1"/>
              </a:buClr>
              <a:buSzPct val="75000"/>
              <a:buFontTx/>
              <a:buChar char="~"/>
            </a:pPr>
            <a:r>
              <a:rPr lang="en-US" altLang="en-US" sz="1200"/>
              <a:t>Preoccupation with the event</a:t>
            </a:r>
          </a:p>
          <a:p>
            <a:pPr>
              <a:buClr>
                <a:schemeClr val="tx1"/>
              </a:buClr>
              <a:buSzPct val="75000"/>
              <a:buFontTx/>
              <a:buChar char="~"/>
            </a:pPr>
            <a:r>
              <a:rPr lang="en-US" altLang="en-US" sz="1200"/>
              <a:t>Flashbacks</a:t>
            </a:r>
          </a:p>
          <a:p>
            <a:pPr>
              <a:buClr>
                <a:schemeClr val="tx1"/>
              </a:buClr>
              <a:buSzPct val="75000"/>
              <a:buFontTx/>
              <a:buChar char="~"/>
            </a:pPr>
            <a:r>
              <a:rPr lang="en-US" altLang="en-US" sz="1200"/>
              <a:t>Overly sensitive</a:t>
            </a:r>
          </a:p>
        </p:txBody>
      </p:sp>
      <p:sp>
        <p:nvSpPr>
          <p:cNvPr id="28676" name="Rectangle 5"/>
          <p:cNvSpPr>
            <a:spLocks noChangeArrowheads="1"/>
          </p:cNvSpPr>
          <p:nvPr/>
        </p:nvSpPr>
        <p:spPr bwMode="auto">
          <a:xfrm>
            <a:off x="3465513" y="3167063"/>
            <a:ext cx="2933700"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152400" indent="-1524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pPr>
            <a:r>
              <a:rPr lang="en-US" altLang="en-US" sz="1800"/>
              <a:t>Behavioral</a:t>
            </a:r>
            <a:endParaRPr lang="en-US" altLang="en-US" sz="1200"/>
          </a:p>
          <a:p>
            <a:pPr>
              <a:buClr>
                <a:schemeClr val="tx1"/>
              </a:buClr>
              <a:buSzPct val="75000"/>
              <a:buFontTx/>
              <a:buChar char="~"/>
            </a:pPr>
            <a:r>
              <a:rPr lang="en-US" altLang="en-US" sz="1200"/>
              <a:t>Social withdrawal/Silence</a:t>
            </a:r>
          </a:p>
          <a:p>
            <a:pPr>
              <a:buClr>
                <a:schemeClr val="tx1"/>
              </a:buClr>
              <a:buSzPct val="75000"/>
              <a:buFontTx/>
              <a:buChar char="~"/>
            </a:pPr>
            <a:r>
              <a:rPr lang="en-US" altLang="en-US" sz="1200"/>
              <a:t>Hyperalert to environment, hypervigilance</a:t>
            </a:r>
          </a:p>
          <a:p>
            <a:pPr>
              <a:buClr>
                <a:schemeClr val="tx1"/>
              </a:buClr>
              <a:buSzPct val="75000"/>
              <a:buFontTx/>
              <a:buChar char="~"/>
            </a:pPr>
            <a:r>
              <a:rPr lang="en-US" altLang="en-US" sz="1200"/>
              <a:t>Suspiciousness</a:t>
            </a:r>
          </a:p>
          <a:p>
            <a:pPr>
              <a:buClr>
                <a:schemeClr val="tx1"/>
              </a:buClr>
              <a:buSzPct val="75000"/>
              <a:buFontTx/>
              <a:buChar char="~"/>
            </a:pPr>
            <a:r>
              <a:rPr lang="en-US" altLang="en-US" sz="1200"/>
              <a:t>Emotional outbursts, loss of control</a:t>
            </a:r>
          </a:p>
          <a:p>
            <a:pPr>
              <a:buClr>
                <a:schemeClr val="tx1"/>
              </a:buClr>
              <a:buSzPct val="75000"/>
              <a:buFontTx/>
              <a:buChar char="~"/>
            </a:pPr>
            <a:r>
              <a:rPr lang="en-US" altLang="en-US" sz="1200"/>
              <a:t>Changes from typical behavior</a:t>
            </a:r>
          </a:p>
          <a:p>
            <a:pPr>
              <a:buClr>
                <a:schemeClr val="tx1"/>
              </a:buClr>
              <a:buSzPct val="75000"/>
              <a:buFontTx/>
              <a:buChar char="~"/>
            </a:pPr>
            <a:r>
              <a:rPr lang="en-US" altLang="en-US" sz="1200"/>
              <a:t>Avoiding thoughts, feelings or situations related to the event</a:t>
            </a:r>
          </a:p>
          <a:p>
            <a:pPr>
              <a:buClr>
                <a:schemeClr val="tx1"/>
              </a:buClr>
              <a:buSzPct val="75000"/>
              <a:buFontTx/>
              <a:buChar char="~"/>
            </a:pPr>
            <a:r>
              <a:rPr lang="en-US" altLang="en-US" sz="1200"/>
              <a:t>Changes in communication</a:t>
            </a:r>
          </a:p>
          <a:p>
            <a:pPr>
              <a:buClr>
                <a:schemeClr val="tx1"/>
              </a:buClr>
              <a:buSzPct val="75000"/>
              <a:buFontTx/>
              <a:buChar char="~"/>
            </a:pPr>
            <a:r>
              <a:rPr lang="en-US" altLang="en-US" sz="1200"/>
              <a:t>Change in sexual function</a:t>
            </a:r>
          </a:p>
          <a:p>
            <a:pPr>
              <a:buClr>
                <a:schemeClr val="tx1"/>
              </a:buClr>
              <a:buSzPct val="75000"/>
              <a:buFontTx/>
              <a:buChar char="~"/>
            </a:pPr>
            <a:r>
              <a:rPr lang="en-US" altLang="en-US" sz="1200"/>
              <a:t>Increased consumption or alcohol and/or other drugs</a:t>
            </a:r>
          </a:p>
          <a:p>
            <a:pPr>
              <a:spcBef>
                <a:spcPct val="40000"/>
              </a:spcBef>
            </a:pPr>
            <a:r>
              <a:rPr lang="en-US" altLang="en-US" sz="1800"/>
              <a:t>Physical</a:t>
            </a:r>
            <a:endParaRPr lang="en-US" altLang="en-US" sz="1200"/>
          </a:p>
          <a:p>
            <a:pPr>
              <a:buClr>
                <a:schemeClr val="tx1"/>
              </a:buClr>
              <a:buSzPct val="75000"/>
              <a:buFontTx/>
              <a:buChar char="~"/>
            </a:pPr>
            <a:r>
              <a:rPr lang="en-US" altLang="en-US" sz="1200"/>
              <a:t>Nausea/Diarrhea</a:t>
            </a:r>
          </a:p>
          <a:p>
            <a:pPr>
              <a:buClr>
                <a:schemeClr val="tx1"/>
              </a:buClr>
              <a:buSzPct val="75000"/>
              <a:buFontTx/>
              <a:buChar char="~"/>
            </a:pPr>
            <a:r>
              <a:rPr lang="en-US" altLang="en-US" sz="1200"/>
              <a:t>Shallow breathing</a:t>
            </a:r>
          </a:p>
          <a:p>
            <a:pPr>
              <a:buClr>
                <a:schemeClr val="tx1"/>
              </a:buClr>
              <a:buSzPct val="75000"/>
              <a:buFontTx/>
              <a:buChar char="~"/>
            </a:pPr>
            <a:r>
              <a:rPr lang="en-US" altLang="en-US" sz="1200"/>
              <a:t>Twitches/Tremors</a:t>
            </a:r>
          </a:p>
          <a:p>
            <a:pPr>
              <a:buClr>
                <a:schemeClr val="tx1"/>
              </a:buClr>
              <a:buSzPct val="75000"/>
              <a:buFontTx/>
              <a:buChar char="~"/>
            </a:pPr>
            <a:r>
              <a:rPr lang="en-US" altLang="en-US" sz="1200"/>
              <a:t>Dizziness/Faintness</a:t>
            </a:r>
          </a:p>
          <a:p>
            <a:pPr>
              <a:buClr>
                <a:schemeClr val="tx1"/>
              </a:buClr>
              <a:buSzPct val="75000"/>
              <a:buFontTx/>
              <a:buChar char="~"/>
            </a:pPr>
            <a:r>
              <a:rPr lang="en-US" altLang="en-US" sz="1200"/>
              <a:t>Chills/Sweating</a:t>
            </a:r>
          </a:p>
          <a:p>
            <a:pPr>
              <a:buClr>
                <a:schemeClr val="tx1"/>
              </a:buClr>
              <a:buSzPct val="75000"/>
              <a:buFontTx/>
              <a:buChar char="~"/>
            </a:pPr>
            <a:r>
              <a:rPr lang="en-US" altLang="en-US" sz="1200"/>
              <a:t>Easily startled/Jittery</a:t>
            </a:r>
          </a:p>
          <a:p>
            <a:pPr>
              <a:buClr>
                <a:schemeClr val="tx1"/>
              </a:buClr>
              <a:buSzPct val="75000"/>
              <a:buFontTx/>
              <a:buChar char="~"/>
            </a:pPr>
            <a:r>
              <a:rPr lang="en-US" altLang="en-US" sz="1200"/>
              <a:t>Fatigue</a:t>
            </a:r>
          </a:p>
          <a:p>
            <a:pPr>
              <a:buClr>
                <a:schemeClr val="tx1"/>
              </a:buClr>
              <a:buSzPct val="75000"/>
              <a:buFontTx/>
              <a:buChar char="~"/>
            </a:pPr>
            <a:r>
              <a:rPr lang="en-US" altLang="en-US" sz="1200"/>
              <a:t>Changes in appetite</a:t>
            </a:r>
          </a:p>
          <a:p>
            <a:pPr>
              <a:buClr>
                <a:schemeClr val="tx1"/>
              </a:buClr>
              <a:buSzPct val="75000"/>
              <a:buFontTx/>
              <a:buChar char="~"/>
            </a:pPr>
            <a:r>
              <a:rPr lang="en-US" altLang="en-US" sz="1200"/>
              <a:t>Sleep disturbances and nightmares</a:t>
            </a:r>
          </a:p>
          <a:p>
            <a:pPr>
              <a:buClr>
                <a:schemeClr val="tx1"/>
              </a:buClr>
              <a:buSzPct val="75000"/>
              <a:buFontTx/>
              <a:buChar char="~"/>
            </a:pPr>
            <a:r>
              <a:rPr lang="en-US" altLang="en-US" sz="1200"/>
              <a:t>Headaches</a:t>
            </a:r>
          </a:p>
          <a:p>
            <a:pPr>
              <a:buClr>
                <a:schemeClr val="tx1"/>
              </a:buClr>
              <a:buSzPct val="75000"/>
              <a:buFontTx/>
              <a:buChar char="~"/>
            </a:pPr>
            <a:r>
              <a:rPr lang="en-US" altLang="en-US" sz="1200"/>
              <a:t>Grinding teeth</a:t>
            </a:r>
          </a:p>
          <a:p>
            <a:pPr>
              <a:buClr>
                <a:schemeClr val="tx1"/>
              </a:buClr>
              <a:buSzPct val="75000"/>
              <a:buFontTx/>
              <a:buChar char="~"/>
            </a:pPr>
            <a:r>
              <a:rPr lang="en-US" altLang="en-US" sz="1200"/>
              <a:t>Feeling uncoordinated</a:t>
            </a:r>
          </a:p>
        </p:txBody>
      </p:sp>
      <p:sp>
        <p:nvSpPr>
          <p:cNvPr id="28677" name="Rectangle 6"/>
          <p:cNvSpPr>
            <a:spLocks noChangeArrowheads="1"/>
          </p:cNvSpPr>
          <p:nvPr/>
        </p:nvSpPr>
        <p:spPr bwMode="auto">
          <a:xfrm>
            <a:off x="325438" y="1773238"/>
            <a:ext cx="5826125"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pPr>
            <a:r>
              <a:rPr lang="en-US" altLang="en-US" sz="1200"/>
              <a:t>After experiencing a traumatic event, it is very common, in fact quite normal, for people to experience a wide range of emotional or physical reactions.  These responses may appear immediately after the event or some time later.  They may last for a few days, a few weeks, or even longer.  </a:t>
            </a:r>
            <a:r>
              <a:rPr lang="en-US" altLang="en-US" sz="1200" b="1" i="1"/>
              <a:t>Don’t worry</a:t>
            </a:r>
            <a:r>
              <a:rPr lang="en-US" altLang="en-US" sz="1200"/>
              <a:t> -- these are </a:t>
            </a:r>
            <a:r>
              <a:rPr lang="en-US" altLang="en-US" sz="1200" b="1" i="1"/>
              <a:t>normal</a:t>
            </a:r>
            <a:r>
              <a:rPr lang="en-US" altLang="en-US" sz="1200"/>
              <a:t> reactions to an </a:t>
            </a:r>
            <a:r>
              <a:rPr lang="en-US" altLang="en-US" sz="1200" b="1" i="1"/>
              <a:t>abnormal</a:t>
            </a:r>
            <a:r>
              <a:rPr lang="en-US" altLang="en-US" sz="1200"/>
              <a:t> situation.  It’s important to understand that like the flu, your reactions will run their course and you will feel better in time.  The following are some of the most common symptoms: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051"/>
          <p:cNvSpPr>
            <a:spLocks noChangeArrowheads="1"/>
          </p:cNvSpPr>
          <p:nvPr/>
        </p:nvSpPr>
        <p:spPr bwMode="auto">
          <a:xfrm>
            <a:off x="374650" y="242888"/>
            <a:ext cx="6019800"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Critical Incident Stress Debriefing</a:t>
            </a:r>
          </a:p>
        </p:txBody>
      </p:sp>
      <p:sp>
        <p:nvSpPr>
          <p:cNvPr id="4100" name="Rectangle 2052"/>
          <p:cNvSpPr>
            <a:spLocks noChangeArrowheads="1"/>
          </p:cNvSpPr>
          <p:nvPr/>
        </p:nvSpPr>
        <p:spPr bwMode="auto">
          <a:xfrm>
            <a:off x="304800" y="1600200"/>
            <a:ext cx="60198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buClr>
                <a:schemeClr val="tx1"/>
              </a:buClr>
              <a:buSzPct val="75000"/>
              <a:buFont typeface="Monotype Sorts" pitchFamily="2" charset="2"/>
              <a:buChar char="n"/>
            </a:pPr>
            <a:r>
              <a:rPr lang="en-US" altLang="en-US" sz="2400"/>
              <a:t>Definition</a:t>
            </a:r>
          </a:p>
          <a:p>
            <a:pPr lvl="1">
              <a:spcBef>
                <a:spcPct val="20000"/>
              </a:spcBef>
              <a:buClr>
                <a:schemeClr val="tx1"/>
              </a:buClr>
              <a:buSzPct val="75000"/>
              <a:buFont typeface="Monotype Sorts" pitchFamily="2" charset="2"/>
              <a:buChar char="ä"/>
            </a:pPr>
            <a:r>
              <a:rPr lang="en-US" altLang="en-US" sz="1600"/>
              <a:t>Structured informal discussion that provides education, validation, reassurance and support for participants’ reactions to a critical incident while allowing an opportunity to ventilate.  Debriefings are not counseling, treatment or psychotherapy.</a:t>
            </a:r>
            <a:r>
              <a:rPr lang="en-US" altLang="en-US" sz="1600">
                <a:latin typeface="Book Antiqua" pitchFamily="18" charset="0"/>
              </a:rPr>
              <a:t/>
            </a:r>
            <a:br>
              <a:rPr lang="en-US" altLang="en-US" sz="1600">
                <a:latin typeface="Book Antiqua" pitchFamily="18" charset="0"/>
              </a:rPr>
            </a:br>
            <a:endParaRPr lang="en-US" altLang="en-US" sz="1600">
              <a:latin typeface="Book Antiqua" pitchFamily="18" charset="0"/>
            </a:endParaRPr>
          </a:p>
          <a:p>
            <a:pPr>
              <a:spcBef>
                <a:spcPct val="20000"/>
              </a:spcBef>
              <a:buClr>
                <a:schemeClr val="tx1"/>
              </a:buClr>
              <a:buSzPct val="75000"/>
              <a:buFont typeface="Monotype Sorts" pitchFamily="2" charset="2"/>
              <a:buChar char="n"/>
            </a:pPr>
            <a:r>
              <a:rPr lang="en-US" altLang="en-US" sz="2400"/>
              <a:t>Purpose and goals</a:t>
            </a:r>
          </a:p>
          <a:p>
            <a:pPr lvl="1">
              <a:spcBef>
                <a:spcPct val="20000"/>
              </a:spcBef>
              <a:buClr>
                <a:schemeClr val="tx1"/>
              </a:buClr>
              <a:buSzPct val="75000"/>
              <a:buFont typeface="Monotype Sorts" pitchFamily="2" charset="2"/>
              <a:buChar char="ä"/>
            </a:pPr>
            <a:r>
              <a:rPr lang="en-US" altLang="en-US" sz="1600"/>
              <a:t>To facilitate recovery from traumatic stress and reduce or prevent post traumatic stress disorder, depression, anxiety or panic reaction, phobias, or other mental health concerns.</a:t>
            </a:r>
            <a:r>
              <a:rPr lang="en-US" altLang="en-US" sz="1600">
                <a:latin typeface="Book Antiqua" pitchFamily="18" charset="0"/>
              </a:rPr>
              <a:t/>
            </a:r>
            <a:br>
              <a:rPr lang="en-US" altLang="en-US" sz="1600">
                <a:latin typeface="Book Antiqua" pitchFamily="18" charset="0"/>
              </a:rPr>
            </a:br>
            <a:endParaRPr lang="en-US" altLang="en-US" sz="1600">
              <a:latin typeface="Book Antiqua" pitchFamily="18" charset="0"/>
            </a:endParaRPr>
          </a:p>
          <a:p>
            <a:pPr>
              <a:spcBef>
                <a:spcPct val="20000"/>
              </a:spcBef>
              <a:buClr>
                <a:schemeClr val="tx1"/>
              </a:buClr>
              <a:buSzPct val="75000"/>
              <a:buFont typeface="Monotype Sorts" pitchFamily="2" charset="2"/>
              <a:buChar char="n"/>
            </a:pPr>
            <a:r>
              <a:rPr lang="en-US" altLang="en-US" sz="2400"/>
              <a:t>Process</a:t>
            </a:r>
          </a:p>
          <a:p>
            <a:pPr lvl="1">
              <a:spcBef>
                <a:spcPct val="20000"/>
              </a:spcBef>
              <a:buClr>
                <a:schemeClr val="tx1"/>
              </a:buClr>
              <a:buSzPct val="75000"/>
              <a:buFont typeface="Monotype Sorts" pitchFamily="2" charset="2"/>
              <a:buChar char="ä"/>
            </a:pPr>
            <a:r>
              <a:rPr lang="en-US" altLang="en-US" sz="1600"/>
              <a:t>Introduction</a:t>
            </a:r>
          </a:p>
          <a:p>
            <a:pPr lvl="1">
              <a:spcBef>
                <a:spcPct val="20000"/>
              </a:spcBef>
              <a:buClr>
                <a:schemeClr val="tx1"/>
              </a:buClr>
              <a:buSzPct val="75000"/>
              <a:buFont typeface="Monotype Sorts" pitchFamily="2" charset="2"/>
              <a:buChar char="ä"/>
            </a:pPr>
            <a:r>
              <a:rPr lang="en-US" altLang="en-US" sz="1600"/>
              <a:t>Facts</a:t>
            </a:r>
          </a:p>
          <a:p>
            <a:pPr lvl="1">
              <a:spcBef>
                <a:spcPct val="20000"/>
              </a:spcBef>
              <a:buClr>
                <a:schemeClr val="tx1"/>
              </a:buClr>
              <a:buSzPct val="75000"/>
              <a:buFont typeface="Monotype Sorts" pitchFamily="2" charset="2"/>
              <a:buChar char="ä"/>
            </a:pPr>
            <a:r>
              <a:rPr lang="en-US" altLang="en-US" sz="1600"/>
              <a:t>Thoughts</a:t>
            </a:r>
          </a:p>
          <a:p>
            <a:pPr lvl="1">
              <a:spcBef>
                <a:spcPct val="20000"/>
              </a:spcBef>
              <a:buClr>
                <a:schemeClr val="tx1"/>
              </a:buClr>
              <a:buSzPct val="75000"/>
              <a:buFont typeface="Monotype Sorts" pitchFamily="2" charset="2"/>
              <a:buChar char="ä"/>
            </a:pPr>
            <a:r>
              <a:rPr lang="en-US" altLang="en-US" sz="1600"/>
              <a:t>Reactions</a:t>
            </a:r>
          </a:p>
          <a:p>
            <a:pPr lvl="1">
              <a:spcBef>
                <a:spcPct val="20000"/>
              </a:spcBef>
              <a:buClr>
                <a:schemeClr val="tx1"/>
              </a:buClr>
              <a:buSzPct val="75000"/>
              <a:buFont typeface="Monotype Sorts" pitchFamily="2" charset="2"/>
              <a:buChar char="ä"/>
            </a:pPr>
            <a:r>
              <a:rPr lang="en-US" altLang="en-US" sz="1600"/>
              <a:t>Symptoms</a:t>
            </a:r>
          </a:p>
          <a:p>
            <a:pPr lvl="1">
              <a:spcBef>
                <a:spcPct val="20000"/>
              </a:spcBef>
              <a:buClr>
                <a:schemeClr val="tx1"/>
              </a:buClr>
              <a:buSzPct val="75000"/>
              <a:buFont typeface="Monotype Sorts" pitchFamily="2" charset="2"/>
              <a:buChar char="ä"/>
            </a:pPr>
            <a:r>
              <a:rPr lang="en-US" altLang="en-US" sz="1600"/>
              <a:t>Teaching</a:t>
            </a:r>
          </a:p>
          <a:p>
            <a:pPr lvl="1">
              <a:spcBef>
                <a:spcPct val="20000"/>
              </a:spcBef>
              <a:buClr>
                <a:schemeClr val="tx1"/>
              </a:buClr>
              <a:buSzPct val="75000"/>
              <a:buFont typeface="Monotype Sorts" pitchFamily="2" charset="2"/>
              <a:buChar char="ä"/>
            </a:pPr>
            <a:r>
              <a:rPr lang="en-US" altLang="en-US" sz="1600"/>
              <a:t>Re-entry</a:t>
            </a:r>
          </a:p>
        </p:txBody>
      </p:sp>
      <p:sp>
        <p:nvSpPr>
          <p:cNvPr id="4101" name="Text Box 2053"/>
          <p:cNvSpPr txBox="1">
            <a:spLocks noChangeArrowheads="1"/>
          </p:cNvSpPr>
          <p:nvPr/>
        </p:nvSpPr>
        <p:spPr bwMode="auto">
          <a:xfrm>
            <a:off x="288925" y="8088313"/>
            <a:ext cx="63627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400" b="1"/>
              <a:t>NOTE:  Requests for a CISD must be made by the SEAP Coordinator and </a:t>
            </a:r>
          </a:p>
          <a:p>
            <a:r>
              <a:rPr lang="en-US" altLang="en-US" sz="1400" b="1"/>
              <a:t>coordinated with the Office of Administration- SEAP.</a:t>
            </a:r>
          </a:p>
        </p:txBody>
      </p:sp>
      <p:graphicFrame>
        <p:nvGraphicFramePr>
          <p:cNvPr id="4098" name="Object 2048">
            <a:hlinkClick r:id="" action="ppaction://ole?verb=0"/>
          </p:cNvPr>
          <p:cNvGraphicFramePr>
            <a:graphicFrameLocks/>
          </p:cNvGraphicFramePr>
          <p:nvPr/>
        </p:nvGraphicFramePr>
        <p:xfrm>
          <a:off x="4572000" y="304800"/>
          <a:ext cx="1993900" cy="1066800"/>
        </p:xfrm>
        <a:graphic>
          <a:graphicData uri="http://schemas.openxmlformats.org/presentationml/2006/ole">
            <mc:AlternateContent xmlns:mc="http://schemas.openxmlformats.org/markup-compatibility/2006">
              <mc:Choice xmlns:v="urn:schemas-microsoft-com:vml" Requires="v">
                <p:oleObj spid="_x0000_s4102" name="Clip" r:id="rId4" imgW="3287520" imgH="1960560" progId="MS_ClipArt_Gallery.2">
                  <p:embed/>
                </p:oleObj>
              </mc:Choice>
              <mc:Fallback>
                <p:oleObj name="Clip" r:id="rId4" imgW="3287520" imgH="1960560" progId="MS_ClipArt_Gallery.2">
                  <p:embed/>
                  <p:pic>
                    <p:nvPicPr>
                      <p:cNvPr id="0" name="Object 204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04800"/>
                        <a:ext cx="1993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45720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Things to Remember About Trauma</a:t>
            </a:r>
            <a:endParaRPr lang="en-US" altLang="en-US" sz="4400">
              <a:solidFill>
                <a:schemeClr val="tx2"/>
              </a:solidFill>
              <a:latin typeface="Times New Roman" charset="0"/>
            </a:endParaRPr>
          </a:p>
        </p:txBody>
      </p:sp>
      <p:sp>
        <p:nvSpPr>
          <p:cNvPr id="29699" name="Rectangle 4"/>
          <p:cNvSpPr>
            <a:spLocks noChangeArrowheads="1"/>
          </p:cNvSpPr>
          <p:nvPr/>
        </p:nvSpPr>
        <p:spPr bwMode="auto">
          <a:xfrm>
            <a:off x="457200" y="1828800"/>
            <a:ext cx="6019800" cy="657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100000"/>
              </a:spcBef>
              <a:buClr>
                <a:schemeClr val="tx1"/>
              </a:buClr>
              <a:buSzPct val="75000"/>
              <a:buFont typeface="Monotype Sorts" pitchFamily="2" charset="2"/>
              <a:buChar char="n"/>
            </a:pPr>
            <a:r>
              <a:rPr lang="en-US" altLang="en-US" sz="1400"/>
              <a:t>Everyone responds differently to trauma.  Try not to judge yourself or others. This is an important time to honor your own feelings and experiences as well as those of others.  </a:t>
            </a:r>
          </a:p>
          <a:p>
            <a:pPr>
              <a:spcBef>
                <a:spcPct val="100000"/>
              </a:spcBef>
              <a:buClr>
                <a:schemeClr val="tx1"/>
              </a:buClr>
              <a:buSzPct val="75000"/>
              <a:buFont typeface="Monotype Sorts" pitchFamily="2" charset="2"/>
              <a:buChar char="n"/>
            </a:pPr>
            <a:r>
              <a:rPr lang="en-US" altLang="en-US" sz="1400"/>
              <a:t>Experiencing a critical incident may trigger memories of other trauma you have experienced.  This is normal and although painful, will pass in time.</a:t>
            </a:r>
          </a:p>
          <a:p>
            <a:pPr>
              <a:spcBef>
                <a:spcPct val="100000"/>
              </a:spcBef>
              <a:buClr>
                <a:schemeClr val="tx1"/>
              </a:buClr>
              <a:buSzPct val="75000"/>
              <a:buFont typeface="Monotype Sorts" pitchFamily="2" charset="2"/>
              <a:buChar char="n"/>
            </a:pPr>
            <a:r>
              <a:rPr lang="en-US" altLang="en-US" sz="1400"/>
              <a:t>Take care of yourself.  It is important to rest, eat well, and exercise to relieve pent-up feelings and stress.  Put unrelated stressful decisions on hold.  Don’t force yourself to do things that feel uncomfortable.  Allow for time alone and with others as you need it.</a:t>
            </a:r>
          </a:p>
          <a:p>
            <a:pPr>
              <a:spcBef>
                <a:spcPct val="100000"/>
              </a:spcBef>
              <a:buClr>
                <a:schemeClr val="tx1"/>
              </a:buClr>
              <a:buSzPct val="75000"/>
              <a:buFont typeface="Monotype Sorts" pitchFamily="2" charset="2"/>
              <a:buChar char="n"/>
            </a:pPr>
            <a:r>
              <a:rPr lang="en-US" altLang="en-US" sz="1400"/>
              <a:t>A trauma in the workplace is serious.  We may not realize how much a part of our lives our co-workers have become until something happens to one of them.  </a:t>
            </a:r>
          </a:p>
          <a:p>
            <a:pPr>
              <a:spcBef>
                <a:spcPct val="100000"/>
              </a:spcBef>
              <a:buClr>
                <a:schemeClr val="tx1"/>
              </a:buClr>
              <a:buSzPct val="75000"/>
              <a:buFont typeface="Monotype Sorts" pitchFamily="2" charset="2"/>
              <a:buChar char="n"/>
            </a:pPr>
            <a:r>
              <a:rPr lang="en-US" altLang="en-US" sz="1400"/>
              <a:t>While we may question the appropriateness of “grieving” at work, it is necessary in order to put closure on the incident.  People grieve in different ways and those differences need to be supported and respected.</a:t>
            </a:r>
          </a:p>
          <a:p>
            <a:pPr>
              <a:spcBef>
                <a:spcPct val="100000"/>
              </a:spcBef>
              <a:buClr>
                <a:schemeClr val="tx1"/>
              </a:buClr>
              <a:buSzPct val="75000"/>
              <a:buFont typeface="Monotype Sorts" pitchFamily="2" charset="2"/>
              <a:buChar char="n"/>
            </a:pPr>
            <a:r>
              <a:rPr lang="en-US" altLang="en-US" sz="1400"/>
              <a:t>It can be helpful to consider the possible positive results that can come from experiencing a trauma or loss.   The experience can lead to a reassessment of what’s really important, an opportunity to make changes, and to be more appreciative of those around us.  For many people, surviving a crisis can help build self-confidence.  Knowing they had the strength to manage through a very difficult situation can lead to believing: “If I made it through that I can make it through anything!”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45720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What You Can Do for Others</a:t>
            </a:r>
            <a:endParaRPr lang="en-US" altLang="en-US" sz="4400">
              <a:solidFill>
                <a:schemeClr val="tx2"/>
              </a:solidFill>
              <a:latin typeface="Times New Roman" charset="0"/>
            </a:endParaRPr>
          </a:p>
        </p:txBody>
      </p:sp>
      <p:sp>
        <p:nvSpPr>
          <p:cNvPr id="30723" name="Rectangle 4"/>
          <p:cNvSpPr>
            <a:spLocks noChangeArrowheads="1"/>
          </p:cNvSpPr>
          <p:nvPr/>
        </p:nvSpPr>
        <p:spPr bwMode="auto">
          <a:xfrm>
            <a:off x="457200" y="1828800"/>
            <a:ext cx="6019800" cy="657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buClr>
                <a:schemeClr val="tx1"/>
              </a:buClr>
              <a:buSzPct val="75000"/>
              <a:buFont typeface="Monotype Sorts" pitchFamily="2" charset="2"/>
              <a:buNone/>
            </a:pPr>
            <a:r>
              <a:rPr lang="en-US" altLang="en-US" sz="1600" b="1"/>
              <a:t>Take care of yourself  first.  Then you can help others.</a:t>
            </a:r>
          </a:p>
          <a:p>
            <a:pPr>
              <a:spcBef>
                <a:spcPct val="90000"/>
              </a:spcBef>
              <a:buClr>
                <a:schemeClr val="tx1"/>
              </a:buClr>
              <a:buSzPct val="75000"/>
              <a:buFont typeface="Monotype Sorts" pitchFamily="2" charset="2"/>
              <a:buNone/>
            </a:pPr>
            <a:r>
              <a:rPr lang="en-US" altLang="en-US" sz="1300" b="1"/>
              <a:t>Listening</a:t>
            </a:r>
          </a:p>
          <a:p>
            <a:pPr>
              <a:spcBef>
                <a:spcPct val="20000"/>
              </a:spcBef>
              <a:buClr>
                <a:schemeClr val="tx1"/>
              </a:buClr>
              <a:buSzPct val="75000"/>
              <a:buFont typeface="Monotype Sorts" pitchFamily="2" charset="2"/>
              <a:buChar char="n"/>
            </a:pPr>
            <a:r>
              <a:rPr lang="en-US" altLang="en-US" sz="1300"/>
              <a:t>Listen carefully.</a:t>
            </a:r>
          </a:p>
          <a:p>
            <a:pPr>
              <a:spcBef>
                <a:spcPct val="20000"/>
              </a:spcBef>
              <a:buClr>
                <a:schemeClr val="tx1"/>
              </a:buClr>
              <a:buSzPct val="75000"/>
              <a:buFont typeface="Monotype Sorts" pitchFamily="2" charset="2"/>
              <a:buChar char="n"/>
            </a:pPr>
            <a:r>
              <a:rPr lang="en-US" altLang="en-US" sz="1300"/>
              <a:t>Acknowledge feelings as normal. </a:t>
            </a:r>
          </a:p>
          <a:p>
            <a:pPr>
              <a:spcBef>
                <a:spcPct val="20000"/>
              </a:spcBef>
              <a:buClr>
                <a:schemeClr val="tx1"/>
              </a:buClr>
              <a:buSzPct val="75000"/>
              <a:buFont typeface="Monotype Sorts" pitchFamily="2" charset="2"/>
              <a:buChar char="n"/>
            </a:pPr>
            <a:r>
              <a:rPr lang="en-US" altLang="en-US" sz="1300"/>
              <a:t>Be  sensitive to individual circumstances, and different points of view.</a:t>
            </a:r>
          </a:p>
          <a:p>
            <a:pPr>
              <a:spcBef>
                <a:spcPct val="20000"/>
              </a:spcBef>
              <a:buClr>
                <a:schemeClr val="tx1"/>
              </a:buClr>
              <a:buSzPct val="75000"/>
              <a:buFont typeface="Monotype Sorts" pitchFamily="2" charset="2"/>
              <a:buChar char="n"/>
            </a:pPr>
            <a:r>
              <a:rPr lang="en-US" altLang="en-US" sz="1300"/>
              <a:t>Don’t respond with “you’re lucky it wasn’t worse.”   Instead, say that you are sorry such an event has occurred and you want to understand and help.</a:t>
            </a:r>
          </a:p>
          <a:p>
            <a:pPr>
              <a:spcBef>
                <a:spcPct val="20000"/>
              </a:spcBef>
              <a:buClr>
                <a:schemeClr val="tx1"/>
              </a:buClr>
              <a:buSzPct val="75000"/>
              <a:buFont typeface="Monotype Sorts" pitchFamily="2" charset="2"/>
              <a:buChar char="n"/>
            </a:pPr>
            <a:r>
              <a:rPr lang="en-US" altLang="en-US" sz="1300"/>
              <a:t>Don’t take emotional responses like anger personally. </a:t>
            </a:r>
          </a:p>
          <a:p>
            <a:pPr>
              <a:spcBef>
                <a:spcPct val="20000"/>
              </a:spcBef>
              <a:buClr>
                <a:schemeClr val="tx1"/>
              </a:buClr>
              <a:buSzPct val="75000"/>
              <a:buFont typeface="Monotype Sorts" pitchFamily="2" charset="2"/>
              <a:buChar char="n"/>
            </a:pPr>
            <a:r>
              <a:rPr lang="en-US" altLang="en-US" sz="1300"/>
              <a:t>Respect an individual’s need for privacy.  If someone doesn’t want to talk about the incident or their feelings, don’t insist.</a:t>
            </a:r>
          </a:p>
          <a:p>
            <a:pPr>
              <a:spcBef>
                <a:spcPct val="90000"/>
              </a:spcBef>
              <a:buClr>
                <a:schemeClr val="tx1"/>
              </a:buClr>
              <a:buSzPct val="75000"/>
              <a:buFont typeface="Monotype Sorts" pitchFamily="2" charset="2"/>
              <a:buNone/>
            </a:pPr>
            <a:r>
              <a:rPr lang="en-US" altLang="en-US" sz="1300" b="1"/>
              <a:t>Reaching Out At Work</a:t>
            </a:r>
          </a:p>
          <a:p>
            <a:pPr>
              <a:spcBef>
                <a:spcPct val="20000"/>
              </a:spcBef>
              <a:buClr>
                <a:schemeClr val="tx1"/>
              </a:buClr>
              <a:buSzPct val="75000"/>
              <a:buFont typeface="Monotype Sorts" pitchFamily="2" charset="2"/>
              <a:buChar char="n"/>
            </a:pPr>
            <a:r>
              <a:rPr lang="en-US" altLang="en-US" sz="1300"/>
              <a:t>Organize support groups at work to help one another </a:t>
            </a:r>
          </a:p>
          <a:p>
            <a:pPr>
              <a:spcBef>
                <a:spcPct val="20000"/>
              </a:spcBef>
              <a:buClr>
                <a:schemeClr val="tx1"/>
              </a:buClr>
              <a:buSzPct val="75000"/>
              <a:buFont typeface="Monotype Sorts" pitchFamily="2" charset="2"/>
              <a:buChar char="n"/>
            </a:pPr>
            <a:r>
              <a:rPr lang="en-US" altLang="en-US" sz="1300"/>
              <a:t>Offer a “listening ear” to someone who hasn’t asked for help but may need it.</a:t>
            </a:r>
          </a:p>
          <a:p>
            <a:pPr>
              <a:spcBef>
                <a:spcPct val="20000"/>
              </a:spcBef>
              <a:buClr>
                <a:schemeClr val="tx1"/>
              </a:buClr>
              <a:buSzPct val="75000"/>
              <a:buFont typeface="Monotype Sorts" pitchFamily="2" charset="2"/>
              <a:buChar char="n"/>
            </a:pPr>
            <a:r>
              <a:rPr lang="en-US" altLang="en-US" sz="1300"/>
              <a:t>Give encouragement, support and understanding with on-the-job issues.</a:t>
            </a:r>
          </a:p>
          <a:p>
            <a:pPr>
              <a:spcBef>
                <a:spcPct val="20000"/>
              </a:spcBef>
              <a:buClr>
                <a:schemeClr val="tx1"/>
              </a:buClr>
              <a:buSzPct val="75000"/>
              <a:buFont typeface="Monotype Sorts" pitchFamily="2" charset="2"/>
              <a:buChar char="n"/>
            </a:pPr>
            <a:r>
              <a:rPr lang="en-US" altLang="en-US" sz="1300"/>
              <a:t>Identify resources for additional help (SEAP, mental health benefit, human resources department).</a:t>
            </a:r>
          </a:p>
          <a:p>
            <a:pPr>
              <a:spcBef>
                <a:spcPct val="90000"/>
              </a:spcBef>
              <a:buClr>
                <a:schemeClr val="tx1"/>
              </a:buClr>
              <a:buSzPct val="75000"/>
              <a:buFont typeface="Monotype Sorts" pitchFamily="2" charset="2"/>
              <a:buNone/>
            </a:pPr>
            <a:r>
              <a:rPr lang="en-US" altLang="en-US" sz="1300" b="1"/>
              <a:t>Helping Family and Friends</a:t>
            </a:r>
          </a:p>
          <a:p>
            <a:pPr>
              <a:spcBef>
                <a:spcPct val="20000"/>
              </a:spcBef>
              <a:buClr>
                <a:schemeClr val="tx1"/>
              </a:buClr>
              <a:buSzPct val="75000"/>
              <a:buFont typeface="Monotype Sorts" pitchFamily="2" charset="2"/>
              <a:buChar char="n"/>
            </a:pPr>
            <a:r>
              <a:rPr lang="en-US" altLang="en-US" sz="1300"/>
              <a:t>Offer to spend time with the traumatized person.  Reassure them that they are safe  now.</a:t>
            </a:r>
          </a:p>
          <a:p>
            <a:pPr>
              <a:spcBef>
                <a:spcPct val="20000"/>
              </a:spcBef>
              <a:buClr>
                <a:schemeClr val="tx1"/>
              </a:buClr>
              <a:buSzPct val="75000"/>
              <a:buFont typeface="Monotype Sorts" pitchFamily="2" charset="2"/>
              <a:buChar char="n"/>
            </a:pPr>
            <a:r>
              <a:rPr lang="en-US" altLang="en-US" sz="1300"/>
              <a:t>Offer help with everyday tasks like cleaning, cooking, caring for the family.</a:t>
            </a:r>
          </a:p>
          <a:p>
            <a:pPr>
              <a:spcBef>
                <a:spcPct val="20000"/>
              </a:spcBef>
              <a:buClr>
                <a:schemeClr val="tx1"/>
              </a:buClr>
              <a:buSzPct val="75000"/>
              <a:buFont typeface="Monotype Sorts" pitchFamily="2" charset="2"/>
              <a:buChar char="n"/>
            </a:pPr>
            <a:r>
              <a:rPr lang="en-US" altLang="en-US" sz="1300"/>
              <a:t>Respect their need for privacy and time alone.</a:t>
            </a:r>
          </a:p>
          <a:p>
            <a:pPr>
              <a:spcBef>
                <a:spcPct val="20000"/>
              </a:spcBef>
              <a:buClr>
                <a:schemeClr val="tx1"/>
              </a:buClr>
              <a:buSzPct val="75000"/>
              <a:buFont typeface="Monotype Sorts" pitchFamily="2" charset="2"/>
              <a:buChar char="n"/>
            </a:pPr>
            <a:r>
              <a:rPr lang="en-US" altLang="en-US" sz="1300"/>
              <a:t>Suggest available help (SEAP, community resources, church groups, etc.)</a:t>
            </a:r>
          </a:p>
          <a:p>
            <a:pPr>
              <a:spcBef>
                <a:spcPct val="20000"/>
              </a:spcBef>
              <a:buClr>
                <a:schemeClr val="tx1"/>
              </a:buClr>
              <a:buSzPct val="75000"/>
              <a:buFont typeface="Monotype Sorts" pitchFamily="2" charset="2"/>
              <a:buChar char="n"/>
            </a:pPr>
            <a:r>
              <a:rPr lang="en-US" altLang="en-US" sz="1300"/>
              <a:t>Keep communication open - be available and accessible.</a:t>
            </a:r>
            <a:endParaRPr lang="en-US" altLang="en-US" sz="1300">
              <a:latin typeface="Book Antiqua"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457200" y="30480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a:r>
              <a:rPr lang="en-US" altLang="en-US">
                <a:solidFill>
                  <a:schemeClr val="tx2"/>
                </a:solidFill>
              </a:rPr>
              <a:t>What You Can Do For Yourself</a:t>
            </a:r>
            <a:endParaRPr lang="en-US" altLang="en-US" sz="4400">
              <a:solidFill>
                <a:schemeClr val="tx2"/>
              </a:solidFill>
              <a:latin typeface="Times New Roman" charset="0"/>
            </a:endParaRPr>
          </a:p>
        </p:txBody>
      </p:sp>
      <p:sp>
        <p:nvSpPr>
          <p:cNvPr id="31747" name="Rectangle 4"/>
          <p:cNvSpPr>
            <a:spLocks noChangeArrowheads="1"/>
          </p:cNvSpPr>
          <p:nvPr/>
        </p:nvSpPr>
        <p:spPr bwMode="auto">
          <a:xfrm>
            <a:off x="342900" y="2443163"/>
            <a:ext cx="3200400" cy="668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185738" indent="-185738">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30000"/>
              </a:spcBef>
              <a:buClr>
                <a:schemeClr val="tx1"/>
              </a:buClr>
              <a:buSzPct val="75000"/>
              <a:buFont typeface="Monotype Sorts" pitchFamily="2" charset="2"/>
              <a:buChar char="n"/>
            </a:pPr>
            <a:r>
              <a:rPr lang="en-US" altLang="en-US" sz="1100"/>
              <a:t>Eat well-balanced and regular meals, even if you don’t feel like it.  Good nutrition is very important when you are feeling stressed.  </a:t>
            </a:r>
          </a:p>
          <a:p>
            <a:pPr>
              <a:spcBef>
                <a:spcPct val="30000"/>
              </a:spcBef>
              <a:buClr>
                <a:schemeClr val="tx1"/>
              </a:buClr>
              <a:buSzPct val="75000"/>
              <a:buFont typeface="Monotype Sorts" pitchFamily="2" charset="2"/>
              <a:buChar char="n"/>
            </a:pPr>
            <a:r>
              <a:rPr lang="en-US" altLang="en-US" sz="1100"/>
              <a:t>Get plenty of rest.</a:t>
            </a:r>
          </a:p>
          <a:p>
            <a:pPr>
              <a:spcBef>
                <a:spcPct val="30000"/>
              </a:spcBef>
              <a:buClr>
                <a:schemeClr val="tx1"/>
              </a:buClr>
              <a:buSzPct val="75000"/>
              <a:buFont typeface="Monotype Sorts" pitchFamily="2" charset="2"/>
              <a:buChar char="n"/>
            </a:pPr>
            <a:r>
              <a:rPr lang="en-US" altLang="en-US" sz="1100"/>
              <a:t>Exercise regularly. It can help work off some physical stress symptoms, leaving you feeling calmer and better able to relax.  If you’re feeling lethargic, exercise can help energize you and clear your mind.</a:t>
            </a:r>
          </a:p>
          <a:p>
            <a:pPr>
              <a:spcBef>
                <a:spcPct val="30000"/>
              </a:spcBef>
              <a:buClr>
                <a:schemeClr val="tx1"/>
              </a:buClr>
              <a:buSzPct val="75000"/>
              <a:buFont typeface="Monotype Sorts" pitchFamily="2" charset="2"/>
              <a:buChar char="n"/>
            </a:pPr>
            <a:r>
              <a:rPr lang="en-US" altLang="en-US" sz="1100"/>
              <a:t>Avoid caffeine, especially if you are having trouble sleeping.</a:t>
            </a:r>
          </a:p>
          <a:p>
            <a:pPr>
              <a:spcBef>
                <a:spcPct val="30000"/>
              </a:spcBef>
              <a:buClr>
                <a:schemeClr val="tx1"/>
              </a:buClr>
              <a:buSzPct val="75000"/>
              <a:buFont typeface="Monotype Sorts" pitchFamily="2" charset="2"/>
              <a:buChar char="n"/>
            </a:pPr>
            <a:r>
              <a:rPr lang="en-US" altLang="en-US" sz="1100"/>
              <a:t>Avoid the use of drugs or alcohol, including prescription and over-the-counter drugs to numb the pain.  It will only complicate or delay your recovery. </a:t>
            </a:r>
          </a:p>
          <a:p>
            <a:pPr>
              <a:spcBef>
                <a:spcPct val="30000"/>
              </a:spcBef>
              <a:buClr>
                <a:schemeClr val="tx1"/>
              </a:buClr>
              <a:buSzPct val="75000"/>
              <a:buFont typeface="Monotype Sorts" pitchFamily="2" charset="2"/>
              <a:buChar char="n"/>
            </a:pPr>
            <a:r>
              <a:rPr lang="en-US" altLang="en-US" sz="1100"/>
              <a:t>Structure your time and set priorities. Maintain your basic normal routine, but give yourself permission to skip the extras for a while.</a:t>
            </a:r>
          </a:p>
          <a:p>
            <a:pPr>
              <a:spcBef>
                <a:spcPct val="30000"/>
              </a:spcBef>
              <a:buClr>
                <a:schemeClr val="tx1"/>
              </a:buClr>
              <a:buSzPct val="75000"/>
              <a:buFont typeface="Monotype Sorts" pitchFamily="2" charset="2"/>
              <a:buChar char="n"/>
            </a:pPr>
            <a:r>
              <a:rPr lang="en-US" altLang="en-US" sz="1100"/>
              <a:t>Don’t make any major life changes or decisions.</a:t>
            </a:r>
          </a:p>
          <a:p>
            <a:pPr>
              <a:spcBef>
                <a:spcPct val="30000"/>
              </a:spcBef>
              <a:buClr>
                <a:schemeClr val="tx1"/>
              </a:buClr>
              <a:buSzPct val="75000"/>
              <a:buFont typeface="Monotype Sorts" pitchFamily="2" charset="2"/>
              <a:buChar char="n"/>
            </a:pPr>
            <a:r>
              <a:rPr lang="en-US" altLang="en-US" sz="1100"/>
              <a:t>Do make as many small daily decisions as possible to reassert your sense of control.</a:t>
            </a:r>
          </a:p>
          <a:p>
            <a:pPr>
              <a:spcBef>
                <a:spcPct val="30000"/>
              </a:spcBef>
              <a:buClr>
                <a:schemeClr val="tx1"/>
              </a:buClr>
              <a:buSzPct val="75000"/>
              <a:buFont typeface="Monotype Sorts" pitchFamily="2" charset="2"/>
              <a:buChar char="n"/>
            </a:pPr>
            <a:r>
              <a:rPr lang="en-US" altLang="en-US" sz="1100"/>
              <a:t>Don’t try to avoid or deny reoccurring thoughts or feelings about the incident.  They are normal and will decrease over time.</a:t>
            </a:r>
          </a:p>
          <a:p>
            <a:pPr>
              <a:spcBef>
                <a:spcPct val="30000"/>
              </a:spcBef>
              <a:buClr>
                <a:schemeClr val="tx1"/>
              </a:buClr>
              <a:buSzPct val="75000"/>
              <a:buFont typeface="Monotype Sorts" pitchFamily="2" charset="2"/>
              <a:buChar char="n"/>
            </a:pPr>
            <a:r>
              <a:rPr lang="en-US" altLang="en-US" sz="1100"/>
              <a:t>Give yourself permission to feel rotten and to share your feelings with others.</a:t>
            </a:r>
          </a:p>
          <a:p>
            <a:pPr>
              <a:spcBef>
                <a:spcPct val="30000"/>
              </a:spcBef>
              <a:buClr>
                <a:schemeClr val="tx1"/>
              </a:buClr>
              <a:buSzPct val="75000"/>
              <a:buFont typeface="Monotype Sorts" pitchFamily="2" charset="2"/>
              <a:buChar char="n"/>
            </a:pPr>
            <a:r>
              <a:rPr lang="en-US" altLang="en-US" sz="1100"/>
              <a:t>Do things that you enjoy.  Take mini-breaks:  go out to dinner, take 10 minutes alone, watch a movie.</a:t>
            </a:r>
          </a:p>
        </p:txBody>
      </p:sp>
      <p:sp>
        <p:nvSpPr>
          <p:cNvPr id="31748" name="Rectangle 5"/>
          <p:cNvSpPr>
            <a:spLocks noChangeArrowheads="1"/>
          </p:cNvSpPr>
          <p:nvPr/>
        </p:nvSpPr>
        <p:spPr bwMode="auto">
          <a:xfrm>
            <a:off x="3543300" y="2470150"/>
            <a:ext cx="3071813" cy="59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00025" indent="-200025">
              <a:tabLst>
                <a:tab pos="1714500" algn="l"/>
                <a:tab pos="1900238" algn="l"/>
                <a:tab pos="2286000" algn="l"/>
              </a:tabLst>
              <a:defRPr sz="3200">
                <a:solidFill>
                  <a:schemeClr val="tx1"/>
                </a:solidFill>
                <a:latin typeface="Arial" charset="0"/>
              </a:defRPr>
            </a:lvl1pPr>
            <a:lvl2pPr marL="385763" indent="-71438">
              <a:tabLst>
                <a:tab pos="1714500" algn="l"/>
                <a:tab pos="1900238" algn="l"/>
                <a:tab pos="2286000" algn="l"/>
              </a:tabLst>
              <a:defRPr sz="3200">
                <a:solidFill>
                  <a:schemeClr val="tx1"/>
                </a:solidFill>
                <a:latin typeface="Arial" charset="0"/>
              </a:defRPr>
            </a:lvl2pPr>
            <a:lvl3pPr marL="1143000" indent="-228600">
              <a:tabLst>
                <a:tab pos="1714500" algn="l"/>
                <a:tab pos="1900238" algn="l"/>
                <a:tab pos="2286000" algn="l"/>
              </a:tabLst>
              <a:defRPr sz="3200">
                <a:solidFill>
                  <a:schemeClr val="tx1"/>
                </a:solidFill>
                <a:latin typeface="Arial" charset="0"/>
              </a:defRPr>
            </a:lvl3pPr>
            <a:lvl4pPr marL="1600200" indent="-228600">
              <a:tabLst>
                <a:tab pos="1714500" algn="l"/>
                <a:tab pos="1900238" algn="l"/>
                <a:tab pos="2286000" algn="l"/>
              </a:tabLst>
              <a:defRPr sz="3200">
                <a:solidFill>
                  <a:schemeClr val="tx1"/>
                </a:solidFill>
                <a:latin typeface="Arial" charset="0"/>
              </a:defRPr>
            </a:lvl4pPr>
            <a:lvl5pPr marL="2057400" indent="-228600">
              <a:tabLst>
                <a:tab pos="1714500" algn="l"/>
                <a:tab pos="1900238" algn="l"/>
                <a:tab pos="2286000" algn="l"/>
              </a:tabLst>
              <a:defRPr sz="3200">
                <a:solidFill>
                  <a:schemeClr val="tx1"/>
                </a:solidFill>
                <a:latin typeface="Arial" charset="0"/>
              </a:defRPr>
            </a:lvl5pPr>
            <a:lvl6pPr marL="2514600" indent="-228600" eaLnBrk="0" fontAlgn="base" hangingPunct="0">
              <a:spcBef>
                <a:spcPct val="0"/>
              </a:spcBef>
              <a:spcAft>
                <a:spcPct val="0"/>
              </a:spcAft>
              <a:tabLst>
                <a:tab pos="1714500" algn="l"/>
                <a:tab pos="1900238" algn="l"/>
                <a:tab pos="2286000" algn="l"/>
              </a:tabLst>
              <a:defRPr sz="3200">
                <a:solidFill>
                  <a:schemeClr val="tx1"/>
                </a:solidFill>
                <a:latin typeface="Arial" charset="0"/>
              </a:defRPr>
            </a:lvl6pPr>
            <a:lvl7pPr marL="2971800" indent="-228600" eaLnBrk="0" fontAlgn="base" hangingPunct="0">
              <a:spcBef>
                <a:spcPct val="0"/>
              </a:spcBef>
              <a:spcAft>
                <a:spcPct val="0"/>
              </a:spcAft>
              <a:tabLst>
                <a:tab pos="1714500" algn="l"/>
                <a:tab pos="1900238" algn="l"/>
                <a:tab pos="2286000" algn="l"/>
              </a:tabLst>
              <a:defRPr sz="3200">
                <a:solidFill>
                  <a:schemeClr val="tx1"/>
                </a:solidFill>
                <a:latin typeface="Arial" charset="0"/>
              </a:defRPr>
            </a:lvl7pPr>
            <a:lvl8pPr marL="3429000" indent="-228600" eaLnBrk="0" fontAlgn="base" hangingPunct="0">
              <a:spcBef>
                <a:spcPct val="0"/>
              </a:spcBef>
              <a:spcAft>
                <a:spcPct val="0"/>
              </a:spcAft>
              <a:tabLst>
                <a:tab pos="1714500" algn="l"/>
                <a:tab pos="1900238" algn="l"/>
                <a:tab pos="2286000" algn="l"/>
              </a:tabLst>
              <a:defRPr sz="3200">
                <a:solidFill>
                  <a:schemeClr val="tx1"/>
                </a:solidFill>
                <a:latin typeface="Arial" charset="0"/>
              </a:defRPr>
            </a:lvl8pPr>
            <a:lvl9pPr marL="3886200" indent="-228600" eaLnBrk="0" fontAlgn="base" hangingPunct="0">
              <a:spcBef>
                <a:spcPct val="0"/>
              </a:spcBef>
              <a:spcAft>
                <a:spcPct val="0"/>
              </a:spcAft>
              <a:tabLst>
                <a:tab pos="1714500" algn="l"/>
                <a:tab pos="1900238" algn="l"/>
                <a:tab pos="2286000" algn="l"/>
              </a:tabLst>
              <a:defRPr sz="3200">
                <a:solidFill>
                  <a:schemeClr val="tx1"/>
                </a:solidFill>
                <a:latin typeface="Arial" charset="0"/>
              </a:defRPr>
            </a:lvl9pPr>
          </a:lstStyle>
          <a:p>
            <a:pPr>
              <a:spcBef>
                <a:spcPct val="30000"/>
              </a:spcBef>
              <a:buClr>
                <a:schemeClr val="tx1"/>
              </a:buClr>
              <a:buSzPct val="75000"/>
              <a:buFont typeface="Monotype Sorts" pitchFamily="2" charset="2"/>
              <a:buChar char="n"/>
            </a:pPr>
            <a:r>
              <a:rPr lang="en-US" altLang="en-US" sz="1000"/>
              <a:t>Talk with people you trust: your family, friends, co-workers.  Don’t be afraid to reach out.  People do care.</a:t>
            </a:r>
          </a:p>
          <a:p>
            <a:pPr>
              <a:spcBef>
                <a:spcPct val="30000"/>
              </a:spcBef>
              <a:buClr>
                <a:schemeClr val="tx1"/>
              </a:buClr>
              <a:buSzPct val="75000"/>
              <a:buFont typeface="Monotype Sorts" pitchFamily="2" charset="2"/>
              <a:buChar char="n"/>
            </a:pPr>
            <a:r>
              <a:rPr lang="en-US" altLang="en-US" sz="1000"/>
              <a:t>Don’t be afraid to set limits with others when you don’t feel like talking.  You don’t have to discuss the incident or your feelings when you don’t want to.</a:t>
            </a:r>
          </a:p>
          <a:p>
            <a:pPr>
              <a:spcBef>
                <a:spcPct val="30000"/>
              </a:spcBef>
              <a:buClr>
                <a:schemeClr val="tx1"/>
              </a:buClr>
              <a:buSzPct val="75000"/>
              <a:buFont typeface="Monotype Sorts" pitchFamily="2" charset="2"/>
              <a:buChar char="n"/>
            </a:pPr>
            <a:r>
              <a:rPr lang="en-US" altLang="en-US" sz="1000"/>
              <a:t>Don’t label yourself as “crazy.”  Remind yourself you’re having normal reactions.</a:t>
            </a:r>
          </a:p>
          <a:p>
            <a:pPr>
              <a:spcBef>
                <a:spcPct val="30000"/>
              </a:spcBef>
              <a:buClr>
                <a:schemeClr val="tx1"/>
              </a:buClr>
              <a:buSzPct val="75000"/>
              <a:buFont typeface="Monotype Sorts" pitchFamily="2" charset="2"/>
              <a:buChar char="n"/>
            </a:pPr>
            <a:r>
              <a:rPr lang="en-US" altLang="en-US" sz="1000"/>
              <a:t>Write down your thoughts and feelings.  This can be especially helpful if you’re having trouble sleeping or when you wake from a troubling dream.</a:t>
            </a:r>
          </a:p>
          <a:p>
            <a:pPr>
              <a:spcBef>
                <a:spcPct val="30000"/>
              </a:spcBef>
              <a:buClr>
                <a:schemeClr val="tx1"/>
              </a:buClr>
              <a:buSzPct val="75000"/>
              <a:buFont typeface="Monotype Sorts" pitchFamily="2" charset="2"/>
              <a:buChar char="n"/>
            </a:pPr>
            <a:r>
              <a:rPr lang="en-US" altLang="en-US" sz="1000"/>
              <a:t>Ask for help if you need it.  If you are having trouble coping on your own help is available from many sources: </a:t>
            </a:r>
          </a:p>
          <a:p>
            <a:pPr lvl="1">
              <a:spcBef>
                <a:spcPct val="30000"/>
              </a:spcBef>
              <a:buClr>
                <a:schemeClr val="tx1"/>
              </a:buClr>
              <a:buSzPct val="75000"/>
              <a:buFont typeface="Monotype Sorts" pitchFamily="2" charset="2"/>
              <a:buChar char="ä"/>
            </a:pPr>
            <a:r>
              <a:rPr lang="en-US" altLang="en-US" sz="1000"/>
              <a:t>Professional assistance from a counselor may sometimes be necessary.  This does not imply weakness or craziness.  It simply indicates that the particular event was just too powerful to handle by yourself.</a:t>
            </a:r>
          </a:p>
          <a:p>
            <a:pPr lvl="1">
              <a:spcBef>
                <a:spcPct val="30000"/>
              </a:spcBef>
              <a:buClr>
                <a:schemeClr val="tx1"/>
              </a:buClr>
              <a:buSzPct val="75000"/>
              <a:buFont typeface="Monotype Sorts" pitchFamily="2" charset="2"/>
              <a:buChar char="ä"/>
            </a:pPr>
            <a:r>
              <a:rPr lang="en-US" altLang="en-US" sz="1000"/>
              <a:t>In the workplace you may be able to get assistance from your co-workers, the human resource department, or  SEAP.  </a:t>
            </a:r>
          </a:p>
          <a:p>
            <a:pPr lvl="1">
              <a:spcBef>
                <a:spcPct val="30000"/>
              </a:spcBef>
              <a:buClr>
                <a:schemeClr val="tx1"/>
              </a:buClr>
              <a:buSzPct val="75000"/>
              <a:buFont typeface="Monotype Sorts" pitchFamily="2" charset="2"/>
              <a:buChar char="ä"/>
            </a:pPr>
            <a:r>
              <a:rPr lang="en-US" altLang="en-US" sz="1000"/>
              <a:t>Church, friends, family, and other community resources can be valuable sources of support.</a:t>
            </a:r>
          </a:p>
        </p:txBody>
      </p:sp>
      <p:sp>
        <p:nvSpPr>
          <p:cNvPr id="31749" name="Rectangle 6"/>
          <p:cNvSpPr>
            <a:spLocks noChangeArrowheads="1"/>
          </p:cNvSpPr>
          <p:nvPr/>
        </p:nvSpPr>
        <p:spPr bwMode="auto">
          <a:xfrm>
            <a:off x="363538" y="1768475"/>
            <a:ext cx="613092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spcBef>
                <a:spcPct val="20000"/>
              </a:spcBef>
            </a:pPr>
            <a:r>
              <a:rPr lang="en-US" altLang="en-US" sz="1200" b="1"/>
              <a:t>When you’ve experienced a trauma, it can be a shock to your whole system.  The following are some ideas to help you cope with any physical or emotional symptoms you may be experiencing: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3400" y="1905000"/>
            <a:ext cx="5786438" cy="538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t>IV.     Intervention</a:t>
            </a:r>
          </a:p>
          <a:p>
            <a:endParaRPr lang="en-US" altLang="en-US" sz="1200"/>
          </a:p>
          <a:p>
            <a:r>
              <a:rPr lang="en-US" altLang="en-US" sz="1200"/>
              <a:t>	A.  How to Address Types of Violence</a:t>
            </a:r>
          </a:p>
          <a:p>
            <a:r>
              <a:rPr lang="en-US" altLang="en-US" sz="1200"/>
              <a:t>	B.  Addressing Potential Violence</a:t>
            </a:r>
          </a:p>
          <a:p>
            <a:r>
              <a:rPr lang="en-US" altLang="en-US" sz="1200"/>
              <a:t>	C.  Suggestions for Dealing With Angry People</a:t>
            </a:r>
          </a:p>
          <a:p>
            <a:r>
              <a:rPr lang="en-US" altLang="en-US" sz="1200"/>
              <a:t>	D.  Preparing to Deal With Violence</a:t>
            </a:r>
          </a:p>
          <a:p>
            <a:r>
              <a:rPr lang="en-US" altLang="en-US" sz="1200"/>
              <a:t>		1.  Aggressive Customer Behavior</a:t>
            </a:r>
          </a:p>
          <a:p>
            <a:r>
              <a:rPr lang="en-US" altLang="en-US" sz="1200"/>
              <a:t>		2.  Bomb Threats</a:t>
            </a:r>
          </a:p>
          <a:p>
            <a:r>
              <a:rPr lang="en-US" altLang="en-US" sz="1200"/>
              <a:t>		3.  Telephone Threats</a:t>
            </a:r>
          </a:p>
          <a:p>
            <a:r>
              <a:rPr lang="en-US" altLang="en-US" sz="1200"/>
              <a:t>		4.  Suspicious Mail,Packages and Deliveries</a:t>
            </a:r>
          </a:p>
          <a:p>
            <a:endParaRPr lang="en-US" altLang="en-US" sz="1200"/>
          </a:p>
          <a:p>
            <a:endParaRPr lang="en-US" altLang="en-US" sz="1200"/>
          </a:p>
          <a:p>
            <a:r>
              <a:rPr lang="en-US" altLang="en-US" sz="1200"/>
              <a:t>	</a:t>
            </a:r>
          </a:p>
          <a:p>
            <a:r>
              <a:rPr lang="en-US" altLang="en-US" sz="1200"/>
              <a:t>V.     The Importance of Follow-up</a:t>
            </a:r>
          </a:p>
          <a:p>
            <a:endParaRPr lang="en-US" altLang="en-US" sz="1200"/>
          </a:p>
          <a:p>
            <a:r>
              <a:rPr lang="en-US" altLang="en-US" sz="1200"/>
              <a:t>	A.  The Obligation to Report Incidents</a:t>
            </a:r>
          </a:p>
          <a:p>
            <a:r>
              <a:rPr lang="en-US" altLang="en-US" sz="1200"/>
              <a:t>	B.  How Trauma Affects Employees</a:t>
            </a:r>
          </a:p>
          <a:p>
            <a:r>
              <a:rPr lang="en-US" altLang="en-US" sz="1200"/>
              <a:t>		1.  Stages</a:t>
            </a:r>
          </a:p>
          <a:p>
            <a:r>
              <a:rPr lang="en-US" altLang="en-US" sz="1200"/>
              <a:t>		2.  Symptoms</a:t>
            </a:r>
          </a:p>
          <a:p>
            <a:r>
              <a:rPr lang="en-US" altLang="en-US" sz="1200"/>
              <a:t>		3.  Critical Incident Stress Debriefing(CISD)</a:t>
            </a:r>
          </a:p>
          <a:p>
            <a:r>
              <a:rPr lang="en-US" altLang="en-US" sz="1200"/>
              <a:t>	C. Handouts</a:t>
            </a:r>
          </a:p>
          <a:p>
            <a:r>
              <a:rPr lang="en-US" altLang="en-US" sz="1200"/>
              <a:t>		1.  Things to Remember About Trauma</a:t>
            </a:r>
          </a:p>
          <a:p>
            <a:r>
              <a:rPr lang="en-US" altLang="en-US" sz="1200"/>
              <a:t>		2.  What You Can Do For Others</a:t>
            </a:r>
          </a:p>
          <a:p>
            <a:r>
              <a:rPr lang="en-US" altLang="en-US" sz="1200"/>
              <a:t>		3.  What You Can Do For Yourself</a:t>
            </a:r>
          </a:p>
          <a:p>
            <a:r>
              <a:rPr lang="en-US" altLang="en-US" sz="1200"/>
              <a:t>				</a:t>
            </a:r>
          </a:p>
          <a:p>
            <a:r>
              <a:rPr lang="en-US" altLang="en-US" sz="1200"/>
              <a:t>VI.     Closing</a:t>
            </a:r>
          </a:p>
          <a:p>
            <a:r>
              <a:rPr lang="en-US" altLang="en-US" sz="1200"/>
              <a:t>	A.  Review of resources</a:t>
            </a:r>
          </a:p>
          <a:p>
            <a:r>
              <a:rPr lang="en-US" altLang="en-US" sz="1200"/>
              <a:t>	B.  Questions</a:t>
            </a:r>
          </a:p>
          <a:p>
            <a:r>
              <a:rPr lang="en-US" altLang="en-US" sz="1200"/>
              <a:t>	C.  Evaluation</a:t>
            </a:r>
          </a:p>
        </p:txBody>
      </p:sp>
      <p:sp>
        <p:nvSpPr>
          <p:cNvPr id="9219" name="Rectangle 3"/>
          <p:cNvSpPr>
            <a:spLocks noChangeArrowheads="1"/>
          </p:cNvSpPr>
          <p:nvPr/>
        </p:nvSpPr>
        <p:spPr bwMode="auto">
          <a:xfrm>
            <a:off x="457200" y="381000"/>
            <a:ext cx="58213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Building A Safe Workplace:</a:t>
            </a:r>
          </a:p>
          <a:p>
            <a:r>
              <a:rPr lang="en-US" altLang="en-US"/>
              <a:t>Preventing Workplace Violence</a:t>
            </a:r>
          </a:p>
          <a:p>
            <a:endParaRPr lang="en-US" altLang="en-US" sz="2000" i="1"/>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295275" y="1668463"/>
            <a:ext cx="6202363"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tabLst>
                <a:tab pos="3143250" algn="ctr"/>
                <a:tab pos="3490913" algn="l"/>
                <a:tab pos="3944938" algn="ctr"/>
                <a:tab pos="4460875" algn="ctr"/>
                <a:tab pos="5026025" algn="ctr"/>
                <a:tab pos="5603875" algn="ctr"/>
              </a:tabLst>
              <a:defRPr sz="3200">
                <a:solidFill>
                  <a:schemeClr val="tx1"/>
                </a:solidFill>
                <a:latin typeface="Arial" charset="0"/>
              </a:defRPr>
            </a:lvl1pPr>
            <a:lvl2pPr marL="742950" indent="-285750">
              <a:tabLst>
                <a:tab pos="3143250" algn="ctr"/>
                <a:tab pos="3490913" algn="l"/>
                <a:tab pos="3944938" algn="ctr"/>
                <a:tab pos="4460875" algn="ctr"/>
                <a:tab pos="5026025" algn="ctr"/>
                <a:tab pos="5603875" algn="ctr"/>
              </a:tabLst>
              <a:defRPr sz="3200">
                <a:solidFill>
                  <a:schemeClr val="tx1"/>
                </a:solidFill>
                <a:latin typeface="Arial" charset="0"/>
              </a:defRPr>
            </a:lvl2pPr>
            <a:lvl3pPr marL="1143000" indent="-228600">
              <a:tabLst>
                <a:tab pos="3143250" algn="ctr"/>
                <a:tab pos="3490913" algn="l"/>
                <a:tab pos="3944938" algn="ctr"/>
                <a:tab pos="4460875" algn="ctr"/>
                <a:tab pos="5026025" algn="ctr"/>
                <a:tab pos="5603875" algn="ctr"/>
              </a:tabLst>
              <a:defRPr sz="3200">
                <a:solidFill>
                  <a:schemeClr val="tx1"/>
                </a:solidFill>
                <a:latin typeface="Arial" charset="0"/>
              </a:defRPr>
            </a:lvl3pPr>
            <a:lvl4pPr marL="1600200" indent="-228600">
              <a:tabLst>
                <a:tab pos="3143250" algn="ctr"/>
                <a:tab pos="3490913" algn="l"/>
                <a:tab pos="3944938" algn="ctr"/>
                <a:tab pos="4460875" algn="ctr"/>
                <a:tab pos="5026025" algn="ctr"/>
                <a:tab pos="5603875" algn="ctr"/>
              </a:tabLst>
              <a:defRPr sz="3200">
                <a:solidFill>
                  <a:schemeClr val="tx1"/>
                </a:solidFill>
                <a:latin typeface="Arial" charset="0"/>
              </a:defRPr>
            </a:lvl4pPr>
            <a:lvl5pPr marL="2057400" indent="-228600">
              <a:tabLst>
                <a:tab pos="3143250" algn="ctr"/>
                <a:tab pos="3490913" algn="l"/>
                <a:tab pos="3944938" algn="ctr"/>
                <a:tab pos="4460875" algn="ctr"/>
                <a:tab pos="5026025" algn="ctr"/>
                <a:tab pos="5603875" algn="ctr"/>
              </a:tabLst>
              <a:defRPr sz="3200">
                <a:solidFill>
                  <a:schemeClr val="tx1"/>
                </a:solidFill>
                <a:latin typeface="Arial" charset="0"/>
              </a:defRPr>
            </a:lvl5pPr>
            <a:lvl6pPr marL="2514600" indent="-228600" eaLnBrk="0" fontAlgn="base" hangingPunct="0">
              <a:spcBef>
                <a:spcPct val="0"/>
              </a:spcBef>
              <a:spcAft>
                <a:spcPct val="0"/>
              </a:spcAft>
              <a:tabLst>
                <a:tab pos="3143250" algn="ctr"/>
                <a:tab pos="3490913" algn="l"/>
                <a:tab pos="3944938" algn="ctr"/>
                <a:tab pos="4460875" algn="ctr"/>
                <a:tab pos="5026025" algn="ctr"/>
                <a:tab pos="5603875" algn="ctr"/>
              </a:tabLst>
              <a:defRPr sz="3200">
                <a:solidFill>
                  <a:schemeClr val="tx1"/>
                </a:solidFill>
                <a:latin typeface="Arial" charset="0"/>
              </a:defRPr>
            </a:lvl6pPr>
            <a:lvl7pPr marL="2971800" indent="-228600" eaLnBrk="0" fontAlgn="base" hangingPunct="0">
              <a:spcBef>
                <a:spcPct val="0"/>
              </a:spcBef>
              <a:spcAft>
                <a:spcPct val="0"/>
              </a:spcAft>
              <a:tabLst>
                <a:tab pos="3143250" algn="ctr"/>
                <a:tab pos="3490913" algn="l"/>
                <a:tab pos="3944938" algn="ctr"/>
                <a:tab pos="4460875" algn="ctr"/>
                <a:tab pos="5026025" algn="ctr"/>
                <a:tab pos="5603875" algn="ctr"/>
              </a:tabLst>
              <a:defRPr sz="3200">
                <a:solidFill>
                  <a:schemeClr val="tx1"/>
                </a:solidFill>
                <a:latin typeface="Arial" charset="0"/>
              </a:defRPr>
            </a:lvl7pPr>
            <a:lvl8pPr marL="3429000" indent="-228600" eaLnBrk="0" fontAlgn="base" hangingPunct="0">
              <a:spcBef>
                <a:spcPct val="0"/>
              </a:spcBef>
              <a:spcAft>
                <a:spcPct val="0"/>
              </a:spcAft>
              <a:tabLst>
                <a:tab pos="3143250" algn="ctr"/>
                <a:tab pos="3490913" algn="l"/>
                <a:tab pos="3944938" algn="ctr"/>
                <a:tab pos="4460875" algn="ctr"/>
                <a:tab pos="5026025" algn="ctr"/>
                <a:tab pos="5603875" algn="ctr"/>
              </a:tabLst>
              <a:defRPr sz="3200">
                <a:solidFill>
                  <a:schemeClr val="tx1"/>
                </a:solidFill>
                <a:latin typeface="Arial" charset="0"/>
              </a:defRPr>
            </a:lvl8pPr>
            <a:lvl9pPr marL="3886200" indent="-228600" eaLnBrk="0" fontAlgn="base" hangingPunct="0">
              <a:spcBef>
                <a:spcPct val="0"/>
              </a:spcBef>
              <a:spcAft>
                <a:spcPct val="0"/>
              </a:spcAft>
              <a:tabLst>
                <a:tab pos="3143250" algn="ctr"/>
                <a:tab pos="3490913" algn="l"/>
                <a:tab pos="3944938" algn="ctr"/>
                <a:tab pos="4460875" algn="ctr"/>
                <a:tab pos="5026025" algn="ctr"/>
                <a:tab pos="5603875" algn="ctr"/>
              </a:tabLst>
              <a:defRPr sz="3200">
                <a:solidFill>
                  <a:schemeClr val="tx1"/>
                </a:solidFill>
                <a:latin typeface="Arial" charset="0"/>
              </a:defRPr>
            </a:lvl9pPr>
          </a:lstStyle>
          <a:p>
            <a:pPr>
              <a:spcBef>
                <a:spcPct val="20000"/>
              </a:spcBef>
            </a:pPr>
            <a:r>
              <a:rPr lang="en-US" altLang="en-US" sz="1200">
                <a:latin typeface="Comic Sans MS" pitchFamily="66" charset="0"/>
              </a:rPr>
              <a:t>Trainer’s Name:  ________________________  	Date/Time: ________________</a:t>
            </a:r>
          </a:p>
          <a:p>
            <a:pPr>
              <a:spcBef>
                <a:spcPct val="20000"/>
              </a:spcBef>
            </a:pPr>
            <a:r>
              <a:rPr lang="en-US" altLang="en-US" sz="1200">
                <a:latin typeface="Comic Sans MS" pitchFamily="66" charset="0"/>
              </a:rPr>
              <a:t>Bureau/Agency:  ________________________  Location: __________________</a:t>
            </a:r>
            <a:endParaRPr lang="en-US" altLang="en-US" sz="1200" i="1">
              <a:latin typeface="Comic Sans MS" pitchFamily="66" charset="0"/>
            </a:endParaRPr>
          </a:p>
          <a:p>
            <a:pPr>
              <a:spcBef>
                <a:spcPct val="20000"/>
              </a:spcBef>
            </a:pPr>
            <a:endParaRPr lang="en-US" altLang="en-US" sz="800" i="1">
              <a:latin typeface="Comic Sans MS" pitchFamily="66" charset="0"/>
            </a:endParaRPr>
          </a:p>
          <a:p>
            <a:pPr>
              <a:lnSpc>
                <a:spcPct val="75000"/>
              </a:lnSpc>
              <a:spcBef>
                <a:spcPct val="20000"/>
              </a:spcBef>
            </a:pPr>
            <a:r>
              <a:rPr lang="en-US" altLang="en-US" sz="1400" i="1">
                <a:latin typeface="Comic Sans MS" pitchFamily="66" charset="0"/>
              </a:rPr>
              <a:t>Please circle your responses and make comments or suggestions below.</a:t>
            </a:r>
            <a:r>
              <a:rPr lang="en-US" altLang="en-US" sz="800" i="1">
                <a:latin typeface="Comic Sans MS" pitchFamily="66" charset="0"/>
              </a:rPr>
              <a:t/>
            </a:r>
            <a:br>
              <a:rPr lang="en-US" altLang="en-US" sz="800" i="1">
                <a:latin typeface="Comic Sans MS" pitchFamily="66" charset="0"/>
              </a:rPr>
            </a:br>
            <a:endParaRPr lang="en-US" altLang="en-US" sz="800">
              <a:latin typeface="Comic Sans MS" pitchFamily="66" charset="0"/>
            </a:endParaRPr>
          </a:p>
          <a:p>
            <a:pPr>
              <a:lnSpc>
                <a:spcPct val="75000"/>
              </a:lnSpc>
              <a:spcBef>
                <a:spcPct val="20000"/>
              </a:spcBef>
            </a:pPr>
            <a:r>
              <a:rPr lang="en-US" altLang="en-US" sz="1200">
                <a:latin typeface="Comic Sans MS" pitchFamily="66" charset="0"/>
              </a:rPr>
              <a:t>		</a:t>
            </a:r>
            <a:r>
              <a:rPr lang="en-US" altLang="en-US" sz="1100">
                <a:latin typeface="Comic Sans MS" pitchFamily="66" charset="0"/>
              </a:rPr>
              <a:t>		Very		Little	</a:t>
            </a:r>
          </a:p>
          <a:p>
            <a:pPr>
              <a:lnSpc>
                <a:spcPct val="75000"/>
              </a:lnSpc>
              <a:spcBef>
                <a:spcPct val="20000"/>
              </a:spcBef>
            </a:pPr>
            <a:r>
              <a:rPr lang="en-US" altLang="en-US" sz="1100">
                <a:latin typeface="Comic Sans MS" pitchFamily="66" charset="0"/>
              </a:rPr>
              <a:t>		</a:t>
            </a:r>
            <a:r>
              <a:rPr lang="en-US" altLang="en-US" sz="1100" u="sng">
                <a:latin typeface="Comic Sans MS" pitchFamily="66" charset="0"/>
              </a:rPr>
              <a:t>Excellent		Good	Good	Value	Poor</a:t>
            </a:r>
            <a:endParaRPr lang="en-US" altLang="en-US" sz="1100">
              <a:latin typeface="Comic Sans MS" pitchFamily="66" charset="0"/>
            </a:endParaRPr>
          </a:p>
          <a:p>
            <a:pPr>
              <a:spcBef>
                <a:spcPct val="20000"/>
              </a:spcBef>
            </a:pPr>
            <a:r>
              <a:rPr lang="en-US" altLang="en-US" sz="1100">
                <a:latin typeface="Comic Sans MS" pitchFamily="66" charset="0"/>
              </a:rPr>
              <a:t>1.	What is your OVERALL opinion of 	</a:t>
            </a:r>
            <a:br>
              <a:rPr lang="en-US" altLang="en-US" sz="1100">
                <a:latin typeface="Comic Sans MS" pitchFamily="66" charset="0"/>
              </a:rPr>
            </a:br>
            <a:r>
              <a:rPr lang="en-US" altLang="en-US" sz="1100">
                <a:latin typeface="Comic Sans MS" pitchFamily="66" charset="0"/>
              </a:rPr>
              <a:t> this course?	 5		4	3	2	1</a:t>
            </a:r>
          </a:p>
          <a:p>
            <a:pPr>
              <a:spcBef>
                <a:spcPct val="50000"/>
              </a:spcBef>
            </a:pPr>
            <a:r>
              <a:rPr lang="en-US" altLang="en-US" sz="1100">
                <a:latin typeface="Comic Sans MS" pitchFamily="66" charset="0"/>
              </a:rPr>
              <a:t>2.	The course MATERIALS were:	5		4	3	2	1</a:t>
            </a:r>
          </a:p>
          <a:p>
            <a:pPr>
              <a:spcBef>
                <a:spcPct val="50000"/>
              </a:spcBef>
            </a:pPr>
            <a:r>
              <a:rPr lang="en-US" altLang="en-US" sz="1100">
                <a:latin typeface="Comic Sans MS" pitchFamily="66" charset="0"/>
              </a:rPr>
              <a:t>3.	The course ACTIVITIES were:	5		4	3	2	1</a:t>
            </a:r>
          </a:p>
          <a:p>
            <a:pPr>
              <a:spcBef>
                <a:spcPct val="50000"/>
              </a:spcBef>
            </a:pPr>
            <a:r>
              <a:rPr lang="en-US" altLang="en-US" sz="1100">
                <a:latin typeface="Comic Sans MS" pitchFamily="66" charset="0"/>
              </a:rPr>
              <a:t>4.	The instructor’s PRESENTATION</a:t>
            </a:r>
            <a:br>
              <a:rPr lang="en-US" altLang="en-US" sz="1100">
                <a:latin typeface="Comic Sans MS" pitchFamily="66" charset="0"/>
              </a:rPr>
            </a:br>
            <a:r>
              <a:rPr lang="en-US" altLang="en-US" sz="1100">
                <a:latin typeface="Comic Sans MS" pitchFamily="66" charset="0"/>
              </a:rPr>
              <a:t>of the information was:	5		4	3	2	1</a:t>
            </a:r>
          </a:p>
          <a:p>
            <a:pPr>
              <a:spcBef>
                <a:spcPct val="50000"/>
              </a:spcBef>
            </a:pPr>
            <a:r>
              <a:rPr lang="en-US" altLang="en-US" sz="1100">
                <a:latin typeface="Comic Sans MS" pitchFamily="66" charset="0"/>
              </a:rPr>
              <a:t>5.	The instructor’s KNOWLEDGE of the	</a:t>
            </a:r>
            <a:br>
              <a:rPr lang="en-US" altLang="en-US" sz="1100">
                <a:latin typeface="Comic Sans MS" pitchFamily="66" charset="0"/>
              </a:rPr>
            </a:br>
            <a:r>
              <a:rPr lang="en-US" altLang="en-US" sz="1100">
                <a:latin typeface="Comic Sans MS" pitchFamily="66" charset="0"/>
              </a:rPr>
              <a:t>the subject was:	5		4	3	2	1</a:t>
            </a:r>
          </a:p>
          <a:p>
            <a:pPr>
              <a:spcBef>
                <a:spcPct val="50000"/>
              </a:spcBef>
            </a:pPr>
            <a:r>
              <a:rPr lang="en-US" altLang="en-US" sz="1100">
                <a:latin typeface="Comic Sans MS" pitchFamily="66" charset="0"/>
              </a:rPr>
              <a:t>6.	Would you recommend this training 	</a:t>
            </a:r>
            <a:br>
              <a:rPr lang="en-US" altLang="en-US" sz="1100">
                <a:latin typeface="Comic Sans MS" pitchFamily="66" charset="0"/>
              </a:rPr>
            </a:br>
            <a:r>
              <a:rPr lang="en-US" altLang="en-US" sz="1100">
                <a:latin typeface="Comic Sans MS" pitchFamily="66" charset="0"/>
              </a:rPr>
              <a:t> to co-workers?	 </a:t>
            </a:r>
            <a:r>
              <a:rPr lang="en-US" altLang="en-US" sz="1100" b="1">
                <a:latin typeface="Comic Sans MS" pitchFamily="66" charset="0"/>
              </a:rPr>
              <a:t>YES		NO</a:t>
            </a:r>
            <a:endParaRPr lang="en-US" altLang="en-US" sz="1100">
              <a:latin typeface="Comic Sans MS" pitchFamily="66" charset="0"/>
            </a:endParaRPr>
          </a:p>
        </p:txBody>
      </p:sp>
      <p:sp>
        <p:nvSpPr>
          <p:cNvPr id="5124" name="Rectangle 3"/>
          <p:cNvSpPr>
            <a:spLocks noChangeArrowheads="1"/>
          </p:cNvSpPr>
          <p:nvPr/>
        </p:nvSpPr>
        <p:spPr bwMode="auto">
          <a:xfrm>
            <a:off x="412750" y="295275"/>
            <a:ext cx="6011863"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2000">
                <a:solidFill>
                  <a:schemeClr val="tx2"/>
                </a:solidFill>
              </a:rPr>
              <a:t>Training Evaluation for:</a:t>
            </a:r>
            <a:r>
              <a:rPr lang="en-US" altLang="en-US">
                <a:solidFill>
                  <a:schemeClr val="tx2"/>
                </a:solidFill>
              </a:rPr>
              <a:t> </a:t>
            </a:r>
          </a:p>
          <a:p>
            <a:r>
              <a:rPr lang="en-US" altLang="en-US" sz="2800">
                <a:solidFill>
                  <a:schemeClr val="tx2"/>
                </a:solidFill>
              </a:rPr>
              <a:t>Preventing Workplace Violence</a:t>
            </a:r>
          </a:p>
        </p:txBody>
      </p:sp>
      <p:sp>
        <p:nvSpPr>
          <p:cNvPr id="5125" name="Rectangle 4"/>
          <p:cNvSpPr>
            <a:spLocks noChangeArrowheads="1"/>
          </p:cNvSpPr>
          <p:nvPr/>
        </p:nvSpPr>
        <p:spPr bwMode="auto">
          <a:xfrm>
            <a:off x="419100" y="7729538"/>
            <a:ext cx="26638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latin typeface="Comic Sans MS" pitchFamily="66" charset="0"/>
              </a:rPr>
              <a:t>Comments, questions and concerns:</a:t>
            </a:r>
          </a:p>
        </p:txBody>
      </p:sp>
      <p:sp>
        <p:nvSpPr>
          <p:cNvPr id="5126" name="Line 5"/>
          <p:cNvSpPr>
            <a:spLocks noChangeShapeType="1"/>
          </p:cNvSpPr>
          <p:nvPr/>
        </p:nvSpPr>
        <p:spPr bwMode="auto">
          <a:xfrm>
            <a:off x="3667125" y="6419850"/>
            <a:ext cx="19097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wrap="none" anchor="ctr"/>
          <a:lstStyle/>
          <a:p>
            <a:endParaRPr lang="en-US"/>
          </a:p>
        </p:txBody>
      </p:sp>
      <p:sp>
        <p:nvSpPr>
          <p:cNvPr id="5127" name="Rectangle 6"/>
          <p:cNvSpPr>
            <a:spLocks noChangeArrowheads="1"/>
          </p:cNvSpPr>
          <p:nvPr/>
        </p:nvSpPr>
        <p:spPr bwMode="auto">
          <a:xfrm>
            <a:off x="336550" y="5497513"/>
            <a:ext cx="3005138"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latin typeface="Comic Sans MS" pitchFamily="66" charset="0"/>
              </a:rPr>
              <a:t>What did you feel was the most useful?</a:t>
            </a:r>
          </a:p>
        </p:txBody>
      </p:sp>
      <p:sp>
        <p:nvSpPr>
          <p:cNvPr id="5128" name="Line 8"/>
          <p:cNvSpPr>
            <a:spLocks noChangeShapeType="1"/>
          </p:cNvSpPr>
          <p:nvPr/>
        </p:nvSpPr>
        <p:spPr bwMode="auto">
          <a:xfrm>
            <a:off x="3403600" y="5689600"/>
            <a:ext cx="2946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9"/>
          <p:cNvSpPr>
            <a:spLocks noChangeShapeType="1"/>
          </p:cNvSpPr>
          <p:nvPr/>
        </p:nvSpPr>
        <p:spPr bwMode="auto">
          <a:xfrm>
            <a:off x="431800" y="58547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0" name="Line 10"/>
          <p:cNvSpPr>
            <a:spLocks noChangeShapeType="1"/>
          </p:cNvSpPr>
          <p:nvPr/>
        </p:nvSpPr>
        <p:spPr bwMode="auto">
          <a:xfrm>
            <a:off x="457200" y="60071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1" name="Line 11"/>
          <p:cNvSpPr>
            <a:spLocks noChangeShapeType="1"/>
          </p:cNvSpPr>
          <p:nvPr/>
        </p:nvSpPr>
        <p:spPr bwMode="auto">
          <a:xfrm>
            <a:off x="444500" y="61595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2" name="Line 12"/>
          <p:cNvSpPr>
            <a:spLocks noChangeShapeType="1"/>
          </p:cNvSpPr>
          <p:nvPr/>
        </p:nvSpPr>
        <p:spPr bwMode="auto">
          <a:xfrm>
            <a:off x="469900" y="65913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3" name="Text Box 13"/>
          <p:cNvSpPr txBox="1">
            <a:spLocks noChangeArrowheads="1"/>
          </p:cNvSpPr>
          <p:nvPr/>
        </p:nvSpPr>
        <p:spPr bwMode="auto">
          <a:xfrm>
            <a:off x="419100" y="6235700"/>
            <a:ext cx="30130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latin typeface="Comic Sans MS" pitchFamily="66" charset="0"/>
              </a:rPr>
              <a:t>What did you feel was the least useful?</a:t>
            </a:r>
          </a:p>
        </p:txBody>
      </p:sp>
      <p:sp>
        <p:nvSpPr>
          <p:cNvPr id="5134" name="Line 14"/>
          <p:cNvSpPr>
            <a:spLocks noChangeShapeType="1"/>
          </p:cNvSpPr>
          <p:nvPr/>
        </p:nvSpPr>
        <p:spPr bwMode="auto">
          <a:xfrm flipV="1">
            <a:off x="3429000" y="6400800"/>
            <a:ext cx="28321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5" name="Line 15"/>
          <p:cNvSpPr>
            <a:spLocks noChangeShapeType="1"/>
          </p:cNvSpPr>
          <p:nvPr/>
        </p:nvSpPr>
        <p:spPr bwMode="auto">
          <a:xfrm>
            <a:off x="482600" y="67310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6" name="Line 16"/>
          <p:cNvSpPr>
            <a:spLocks noChangeShapeType="1"/>
          </p:cNvSpPr>
          <p:nvPr/>
        </p:nvSpPr>
        <p:spPr bwMode="auto">
          <a:xfrm>
            <a:off x="482600" y="68707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7" name="Text Box 17"/>
          <p:cNvSpPr txBox="1">
            <a:spLocks noChangeArrowheads="1"/>
          </p:cNvSpPr>
          <p:nvPr/>
        </p:nvSpPr>
        <p:spPr bwMode="auto">
          <a:xfrm>
            <a:off x="390525" y="6908800"/>
            <a:ext cx="4554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200">
                <a:latin typeface="Comic Sans MS" pitchFamily="66" charset="0"/>
              </a:rPr>
              <a:t>What changes would you recommend to improve this training?</a:t>
            </a:r>
          </a:p>
        </p:txBody>
      </p:sp>
      <p:sp>
        <p:nvSpPr>
          <p:cNvPr id="5138" name="Line 18"/>
          <p:cNvSpPr>
            <a:spLocks noChangeShapeType="1"/>
          </p:cNvSpPr>
          <p:nvPr/>
        </p:nvSpPr>
        <p:spPr bwMode="auto">
          <a:xfrm>
            <a:off x="4927600" y="7086600"/>
            <a:ext cx="14351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9" name="Line 19"/>
          <p:cNvSpPr>
            <a:spLocks noChangeShapeType="1"/>
          </p:cNvSpPr>
          <p:nvPr/>
        </p:nvSpPr>
        <p:spPr bwMode="auto">
          <a:xfrm>
            <a:off x="508000" y="72898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0" name="Line 20"/>
          <p:cNvSpPr>
            <a:spLocks noChangeShapeType="1"/>
          </p:cNvSpPr>
          <p:nvPr/>
        </p:nvSpPr>
        <p:spPr bwMode="auto">
          <a:xfrm>
            <a:off x="520700" y="76581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1" name="Line 21"/>
          <p:cNvSpPr>
            <a:spLocks noChangeShapeType="1"/>
          </p:cNvSpPr>
          <p:nvPr/>
        </p:nvSpPr>
        <p:spPr bwMode="auto">
          <a:xfrm>
            <a:off x="533400" y="7480300"/>
            <a:ext cx="5918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2" name="Line 22"/>
          <p:cNvSpPr>
            <a:spLocks noChangeShapeType="1"/>
          </p:cNvSpPr>
          <p:nvPr/>
        </p:nvSpPr>
        <p:spPr bwMode="auto">
          <a:xfrm>
            <a:off x="3073400" y="7886700"/>
            <a:ext cx="3276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3" name="Line 23"/>
          <p:cNvSpPr>
            <a:spLocks noChangeShapeType="1"/>
          </p:cNvSpPr>
          <p:nvPr/>
        </p:nvSpPr>
        <p:spPr bwMode="auto">
          <a:xfrm flipV="1">
            <a:off x="533400" y="8089900"/>
            <a:ext cx="5778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4" name="Line 24"/>
          <p:cNvSpPr>
            <a:spLocks noChangeShapeType="1"/>
          </p:cNvSpPr>
          <p:nvPr/>
        </p:nvSpPr>
        <p:spPr bwMode="auto">
          <a:xfrm flipV="1">
            <a:off x="508000" y="8229600"/>
            <a:ext cx="5778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5" name="Line 25"/>
          <p:cNvSpPr>
            <a:spLocks noChangeShapeType="1"/>
          </p:cNvSpPr>
          <p:nvPr/>
        </p:nvSpPr>
        <p:spPr bwMode="auto">
          <a:xfrm flipV="1">
            <a:off x="533400" y="8382000"/>
            <a:ext cx="5778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6" name="Line 26"/>
          <p:cNvSpPr>
            <a:spLocks noChangeShapeType="1"/>
          </p:cNvSpPr>
          <p:nvPr/>
        </p:nvSpPr>
        <p:spPr bwMode="auto">
          <a:xfrm>
            <a:off x="787400" y="5245100"/>
            <a:ext cx="5270500" cy="0"/>
          </a:xfrm>
          <a:prstGeom prst="line">
            <a:avLst/>
          </a:prstGeom>
          <a:noFill/>
          <a:ln w="76200" cap="rnd" cmpd="tri">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5122" name="Object 27"/>
          <p:cNvGraphicFramePr>
            <a:graphicFrameLocks noChangeAspect="1"/>
          </p:cNvGraphicFramePr>
          <p:nvPr/>
        </p:nvGraphicFramePr>
        <p:xfrm>
          <a:off x="5478463" y="215900"/>
          <a:ext cx="1379537" cy="1260475"/>
        </p:xfrm>
        <a:graphic>
          <a:graphicData uri="http://schemas.openxmlformats.org/presentationml/2006/ole">
            <mc:AlternateContent xmlns:mc="http://schemas.openxmlformats.org/markup-compatibility/2006">
              <mc:Choice xmlns:v="urn:schemas-microsoft-com:vml" Requires="v">
                <p:oleObj spid="_x0000_s5147" name="Clip" r:id="rId4" imgW="1522800" imgH="1391400" progId="MS_ClipArt_Gallery.2">
                  <p:embed/>
                </p:oleObj>
              </mc:Choice>
              <mc:Fallback>
                <p:oleObj name="Clip" r:id="rId4" imgW="1522800" imgH="1391400" progId="MS_ClipArt_Gallery.2">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8463" y="215900"/>
                        <a:ext cx="137953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76238" y="762000"/>
            <a:ext cx="37449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Program Objectives</a:t>
            </a:r>
          </a:p>
        </p:txBody>
      </p:sp>
      <p:sp>
        <p:nvSpPr>
          <p:cNvPr id="10243" name="Rectangle 3"/>
          <p:cNvSpPr>
            <a:spLocks noChangeArrowheads="1"/>
          </p:cNvSpPr>
          <p:nvPr/>
        </p:nvSpPr>
        <p:spPr bwMode="auto">
          <a:xfrm>
            <a:off x="538163" y="2400300"/>
            <a:ext cx="5970587"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a:t>1.  Participants will understand the mutual responsibility </a:t>
            </a:r>
          </a:p>
          <a:p>
            <a:r>
              <a:rPr lang="en-US" altLang="en-US" sz="1600"/>
              <a:t>     of employer and employee to maintain a safe place to work.</a:t>
            </a:r>
          </a:p>
          <a:p>
            <a:endParaRPr lang="en-US" altLang="en-US" sz="1600"/>
          </a:p>
          <a:p>
            <a:endParaRPr lang="en-US" altLang="en-US" sz="1600"/>
          </a:p>
          <a:p>
            <a:r>
              <a:rPr lang="en-US" altLang="en-US" sz="1600"/>
              <a:t>2. Participants will be able to identify workplace situations which </a:t>
            </a:r>
          </a:p>
          <a:p>
            <a:r>
              <a:rPr lang="en-US" altLang="en-US" sz="1600"/>
              <a:t>    may be potentially violent.</a:t>
            </a:r>
          </a:p>
          <a:p>
            <a:r>
              <a:rPr lang="en-US" altLang="en-US" sz="1600"/>
              <a:t>      </a:t>
            </a:r>
          </a:p>
          <a:p>
            <a:endParaRPr lang="en-US" altLang="en-US" sz="1600"/>
          </a:p>
          <a:p>
            <a:endParaRPr lang="en-US" altLang="en-US" sz="1600"/>
          </a:p>
          <a:p>
            <a:r>
              <a:rPr lang="en-US" altLang="en-US" sz="1600"/>
              <a:t>3. Participants will recognize the warning signs</a:t>
            </a:r>
          </a:p>
          <a:p>
            <a:r>
              <a:rPr lang="en-US" altLang="en-US" sz="1600"/>
              <a:t>    for potential violence.</a:t>
            </a:r>
          </a:p>
          <a:p>
            <a:endParaRPr lang="en-US" altLang="en-US" sz="1600"/>
          </a:p>
          <a:p>
            <a:endParaRPr lang="en-US" altLang="en-US" sz="1600"/>
          </a:p>
          <a:p>
            <a:r>
              <a:rPr lang="en-US" altLang="en-US" sz="1600"/>
              <a:t>4.  Participants will learn how to respond to actual or </a:t>
            </a:r>
          </a:p>
          <a:p>
            <a:r>
              <a:rPr lang="en-US" altLang="en-US" sz="1600"/>
              <a:t>     potentially violent workplace situations.</a:t>
            </a:r>
          </a:p>
          <a:p>
            <a:endParaRPr lang="en-US" altLang="en-US" sz="1600"/>
          </a:p>
          <a:p>
            <a:endParaRPr lang="en-US" altLang="en-US" sz="1600"/>
          </a:p>
          <a:p>
            <a:endParaRPr lang="en-US" altLang="en-US" sz="1600"/>
          </a:p>
          <a:p>
            <a:r>
              <a:rPr lang="en-US" altLang="en-US" sz="1600"/>
              <a:t>      </a:t>
            </a:r>
          </a:p>
        </p:txBody>
      </p:sp>
      <p:pic>
        <p:nvPicPr>
          <p:cNvPr id="10244"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457200"/>
            <a:ext cx="14732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814388"/>
            <a:ext cx="2689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Responsibility</a:t>
            </a:r>
            <a:endParaRPr lang="en-US" altLang="en-US" sz="2400"/>
          </a:p>
        </p:txBody>
      </p:sp>
      <p:sp>
        <p:nvSpPr>
          <p:cNvPr id="11267" name="Text Box 3"/>
          <p:cNvSpPr txBox="1">
            <a:spLocks noChangeArrowheads="1"/>
          </p:cNvSpPr>
          <p:nvPr/>
        </p:nvSpPr>
        <p:spPr bwMode="auto">
          <a:xfrm>
            <a:off x="381000" y="3886200"/>
            <a:ext cx="6035675"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sz="1800"/>
          </a:p>
          <a:p>
            <a:r>
              <a:rPr lang="en-US" altLang="en-US" sz="1800"/>
              <a:t>“Employees, supervisors and managers who witness </a:t>
            </a:r>
          </a:p>
          <a:p>
            <a:r>
              <a:rPr lang="en-US" altLang="en-US" sz="1800"/>
              <a:t>or experience any workplace violence situation, including </a:t>
            </a:r>
          </a:p>
          <a:p>
            <a:r>
              <a:rPr lang="en-US" altLang="en-US" sz="1800"/>
              <a:t>threats  of violence, must report the incident through the</a:t>
            </a:r>
          </a:p>
          <a:p>
            <a:r>
              <a:rPr lang="en-US" altLang="en-US" sz="1800"/>
              <a:t>established agency reporting procedures to the </a:t>
            </a:r>
          </a:p>
          <a:p>
            <a:r>
              <a:rPr lang="en-US" altLang="en-US" sz="1800"/>
              <a:t>appropriate authorities.  All incidents and suspected </a:t>
            </a:r>
          </a:p>
          <a:p>
            <a:r>
              <a:rPr lang="en-US" altLang="en-US" sz="1800"/>
              <a:t>incidents of workplace violence as defined in this directive, must be reported.”  (</a:t>
            </a:r>
            <a:r>
              <a:rPr lang="en-US" altLang="en-US" sz="1800" i="1"/>
              <a:t>Management Directive 205.33,Workplace Violence, 6/22/99.)</a:t>
            </a:r>
          </a:p>
          <a:p>
            <a:endParaRPr lang="en-US" altLang="en-US" sz="1800" i="1"/>
          </a:p>
          <a:p>
            <a:endParaRPr lang="en-US" altLang="en-US" sz="1800" i="1"/>
          </a:p>
          <a:p>
            <a:r>
              <a:rPr lang="en-US" altLang="en-US" sz="1800"/>
              <a:t>All employees</a:t>
            </a:r>
            <a:r>
              <a:rPr lang="en-US" altLang="en-US" sz="1800" i="1"/>
              <a:t> </a:t>
            </a:r>
            <a:r>
              <a:rPr lang="en-US" altLang="en-US" sz="1800"/>
              <a:t>are responsible for making and</a:t>
            </a:r>
          </a:p>
          <a:p>
            <a:r>
              <a:rPr lang="en-US" altLang="en-US" sz="1800"/>
              <a:t>reporting observations and taking measures which </a:t>
            </a:r>
          </a:p>
          <a:p>
            <a:r>
              <a:rPr lang="en-US" altLang="en-US" sz="1800"/>
              <a:t>help to facilitate and ensure a secure workplace </a:t>
            </a:r>
          </a:p>
          <a:p>
            <a:r>
              <a:rPr lang="en-US" altLang="en-US" sz="1800"/>
              <a:t>which is free from violence and threats of violence.</a:t>
            </a:r>
          </a:p>
        </p:txBody>
      </p:sp>
      <p:sp>
        <p:nvSpPr>
          <p:cNvPr id="11268" name="Text Box 6"/>
          <p:cNvSpPr txBox="1">
            <a:spLocks noChangeArrowheads="1"/>
          </p:cNvSpPr>
          <p:nvPr/>
        </p:nvSpPr>
        <p:spPr bwMode="auto">
          <a:xfrm>
            <a:off x="533400" y="2057400"/>
            <a:ext cx="563880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800"/>
              <a:t> </a:t>
            </a:r>
            <a:r>
              <a:rPr lang="en-US" altLang="en-US" sz="1800" b="1"/>
              <a:t>The Commonwealth is committed to providing a safe work environment</a:t>
            </a:r>
            <a:endParaRPr lang="en-US" altLang="en-US" sz="1800"/>
          </a:p>
          <a:p>
            <a:pPr>
              <a:spcBef>
                <a:spcPct val="50000"/>
              </a:spcBef>
            </a:pPr>
            <a:r>
              <a:rPr lang="en-US" altLang="en-US" sz="1800"/>
              <a:t>The Commonwealth’s Management Directive 205.33 provides for safeguards to ensure a workplace which is free of violence and threats of violence.                                                                                     </a:t>
            </a:r>
          </a:p>
        </p:txBody>
      </p:sp>
      <p:pic>
        <p:nvPicPr>
          <p:cNvPr id="11269"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304800"/>
            <a:ext cx="27717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52463" y="690563"/>
            <a:ext cx="1984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The Facts</a:t>
            </a:r>
          </a:p>
        </p:txBody>
      </p:sp>
      <p:sp>
        <p:nvSpPr>
          <p:cNvPr id="12291" name="Rectangle 3"/>
          <p:cNvSpPr>
            <a:spLocks noChangeArrowheads="1"/>
          </p:cNvSpPr>
          <p:nvPr/>
        </p:nvSpPr>
        <p:spPr bwMode="auto">
          <a:xfrm>
            <a:off x="376238" y="1831975"/>
            <a:ext cx="6148387" cy="552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600"/>
              <a:t>According to the National Institute for Occupational Health </a:t>
            </a:r>
          </a:p>
          <a:p>
            <a:r>
              <a:rPr lang="en-US" altLang="en-US" sz="1600"/>
              <a:t>and Safety (NIOSH), the following factors may increase a </a:t>
            </a:r>
          </a:p>
          <a:p>
            <a:r>
              <a:rPr lang="en-US" altLang="en-US" sz="1600"/>
              <a:t>workers’ risk of homicide:</a:t>
            </a:r>
          </a:p>
          <a:p>
            <a:endParaRPr lang="en-US" altLang="en-US" sz="1600"/>
          </a:p>
          <a:p>
            <a:pPr>
              <a:buFont typeface="Wingdings" pitchFamily="2" charset="2"/>
              <a:buChar char="M"/>
            </a:pPr>
            <a:r>
              <a:rPr lang="en-US" altLang="en-US" sz="1600"/>
              <a:t>	Exchange of money with the public.</a:t>
            </a:r>
          </a:p>
          <a:p>
            <a:pPr>
              <a:buFont typeface="Wingdings" pitchFamily="2" charset="2"/>
              <a:buChar char="M"/>
            </a:pPr>
            <a:r>
              <a:rPr lang="en-US" altLang="en-US" sz="1600"/>
              <a:t>            Working alone or in small numbers.</a:t>
            </a:r>
          </a:p>
          <a:p>
            <a:pPr>
              <a:buFont typeface="Wingdings" pitchFamily="2" charset="2"/>
              <a:buChar char="M"/>
            </a:pPr>
            <a:r>
              <a:rPr lang="en-US" altLang="en-US" sz="1600"/>
              <a:t> 	Working alone at night or in the early morning hours.</a:t>
            </a:r>
          </a:p>
          <a:p>
            <a:pPr>
              <a:buFont typeface="Wingdings" pitchFamily="2" charset="2"/>
              <a:buChar char="M"/>
            </a:pPr>
            <a:r>
              <a:rPr lang="en-US" altLang="en-US" sz="1600"/>
              <a:t> 	Working in high crime areas.</a:t>
            </a:r>
          </a:p>
          <a:p>
            <a:pPr>
              <a:buFont typeface="Wingdings" pitchFamily="2" charset="2"/>
              <a:buChar char="M"/>
            </a:pPr>
            <a:r>
              <a:rPr lang="en-US" altLang="en-US" sz="1600"/>
              <a:t> 	Guarding valuable property or possessions.</a:t>
            </a:r>
          </a:p>
          <a:p>
            <a:pPr>
              <a:buFont typeface="Wingdings" pitchFamily="2" charset="2"/>
              <a:buChar char="M"/>
            </a:pPr>
            <a:r>
              <a:rPr lang="en-US" altLang="en-US" sz="1600"/>
              <a:t> 	Working in community settings.</a:t>
            </a:r>
          </a:p>
          <a:p>
            <a:endParaRPr lang="en-US" altLang="en-US" sz="1600"/>
          </a:p>
          <a:p>
            <a:endParaRPr lang="en-US" altLang="en-US" sz="1600"/>
          </a:p>
          <a:p>
            <a:endParaRPr lang="en-US" altLang="en-US" sz="1600"/>
          </a:p>
          <a:p>
            <a:r>
              <a:rPr lang="en-US" altLang="en-US" sz="1600"/>
              <a:t>Both men and women who work in government have a greater</a:t>
            </a:r>
          </a:p>
          <a:p>
            <a:r>
              <a:rPr lang="en-US" altLang="en-US" sz="1600"/>
              <a:t>number and higher rate of assaults than private sector employees.</a:t>
            </a:r>
          </a:p>
          <a:p>
            <a:r>
              <a:rPr lang="en-US" altLang="en-US" sz="1600"/>
              <a:t>The annual rate of nonfatal assaults against women working in </a:t>
            </a:r>
          </a:p>
          <a:p>
            <a:r>
              <a:rPr lang="en-US" altLang="en-US" sz="1600"/>
              <a:t>state government is 8.6 times higher than women in the private</a:t>
            </a:r>
          </a:p>
          <a:p>
            <a:r>
              <a:rPr lang="en-US" altLang="en-US" sz="1600"/>
              <a:t>sector; women working in local government are 5.5 times as likely</a:t>
            </a:r>
          </a:p>
          <a:p>
            <a:r>
              <a:rPr lang="en-US" altLang="en-US" sz="1600"/>
              <a:t>to be assaulted than private sector women.</a:t>
            </a:r>
          </a:p>
          <a:p>
            <a:endParaRPr lang="en-US" altLang="en-US" sz="1600"/>
          </a:p>
          <a:p>
            <a:r>
              <a:rPr lang="en-US" altLang="en-US" sz="1200" i="1"/>
              <a:t>Bachman, Ronet.  </a:t>
            </a:r>
            <a:r>
              <a:rPr lang="en-US" altLang="en-US" sz="1200" b="1" i="1"/>
              <a:t>National Crime Victimization Survey:  Violence  and Theft </a:t>
            </a:r>
          </a:p>
          <a:p>
            <a:r>
              <a:rPr lang="en-US" altLang="en-US" sz="1200" b="1" i="1"/>
              <a:t>in the Workplace</a:t>
            </a:r>
            <a:r>
              <a:rPr lang="en-US" altLang="en-US" sz="1200" i="1"/>
              <a:t>.  Washington, DC:  Bureau of Justice Statistics, </a:t>
            </a:r>
          </a:p>
          <a:p>
            <a:r>
              <a:rPr lang="en-US" altLang="en-US" sz="1200" i="1"/>
              <a:t>US Department of Justice, July, 1994.</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52463" y="504825"/>
            <a:ext cx="207645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Definitions</a:t>
            </a:r>
          </a:p>
          <a:p>
            <a:endParaRPr lang="en-US" altLang="en-US"/>
          </a:p>
        </p:txBody>
      </p:sp>
      <p:sp>
        <p:nvSpPr>
          <p:cNvPr id="13315" name="Rectangle 3"/>
          <p:cNvSpPr>
            <a:spLocks noChangeArrowheads="1"/>
          </p:cNvSpPr>
          <p:nvPr/>
        </p:nvSpPr>
        <p:spPr bwMode="auto">
          <a:xfrm>
            <a:off x="376238" y="1638300"/>
            <a:ext cx="5948362" cy="935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900" b="1" u="sng"/>
              <a:t>Workplace:</a:t>
            </a:r>
            <a:r>
              <a:rPr lang="en-US" altLang="en-US" sz="900"/>
              <a:t>  A workplace is any Commonwealth owned or leased property, location where Commonwealth business is conducted, or site where an employee is considered “on duty.” Commonwealth vehicles being utilized for Commonwealth business are included in this definition. Additionally, workplace violence can occur at any location if the violence has resulted from an act or decision made during the course of conducting Commonwealth business.*</a:t>
            </a:r>
            <a:endParaRPr lang="en-US" altLang="en-US" sz="900" b="1" u="sng"/>
          </a:p>
          <a:p>
            <a:endParaRPr lang="en-US" altLang="en-US" sz="900" b="1" u="sng"/>
          </a:p>
          <a:p>
            <a:r>
              <a:rPr lang="en-US" altLang="en-US" sz="900" b="1" u="sng"/>
              <a:t> Violence</a:t>
            </a:r>
            <a:r>
              <a:rPr lang="en-US" altLang="en-US" sz="900"/>
              <a:t>:  Violence connected to the workplace takes many forms.  Incidents of workplace violence include, but are not limited to threats in person, by letter or note, telephone, fax, or electronic mail; intimidation, harassment to include sexual harassment, mugging, robbery,and attempted robbery, and destruction of Commonwealth property.  Cases that are considered extremely serious include, but are not limited to, physical assault, rape,or murder, and bomb threats. Incidents may take place between employees; employees and clients; employees and acquaintances/ partners; and employees and strangers.  Incidents of workplace violence may occur either at or away from the workplace.  The determining factors in assessing whether an incident constitutes workplace violence are the individuals involved and the relationship of the action to the workplace; the location of the incident; and/or if the violence is a result of Commonwealth business.*</a:t>
            </a:r>
          </a:p>
          <a:p>
            <a:endParaRPr lang="en-US" altLang="en-US" sz="900"/>
          </a:p>
          <a:p>
            <a:r>
              <a:rPr lang="en-US" altLang="en-US" sz="900" b="1" u="sng"/>
              <a:t>Assault</a:t>
            </a:r>
            <a:r>
              <a:rPr lang="en-US" altLang="en-US" sz="900"/>
              <a:t>:  To attack someone physically or verbally, causing bodily or emotional injury, pain and/or distress.  This might involve the use of a weapon, and includes actions such as hitting, punching, pushing, poking, and kicking.**</a:t>
            </a:r>
          </a:p>
          <a:p>
            <a:r>
              <a:rPr lang="en-US" altLang="en-US" sz="900"/>
              <a:t>Also included may be shouting, name calling, use of derogatory language.</a:t>
            </a:r>
          </a:p>
          <a:p>
            <a:endParaRPr lang="en-US" altLang="en-US" sz="900"/>
          </a:p>
          <a:p>
            <a:r>
              <a:rPr lang="en-US" altLang="en-US" sz="900" b="1" u="sng"/>
              <a:t>Domestic violence</a:t>
            </a:r>
            <a:r>
              <a:rPr lang="en-US" altLang="en-US" sz="900"/>
              <a:t>:  A reference to acts of physical and psychological violence, including harassing or intimidating behavior, that occur as a part of a personal relationship such as marriage or other intimate relationships.  Included in the concept of domestic violence are spousal abuse, abuse among intimates, as well as physical and sexual abuse of children and/or the elderly or the infirmed.**</a:t>
            </a:r>
          </a:p>
          <a:p>
            <a:endParaRPr lang="en-US" altLang="en-US" sz="900"/>
          </a:p>
          <a:p>
            <a:r>
              <a:rPr lang="en-US" altLang="en-US" sz="900" b="1" u="sng"/>
              <a:t>Intimidating or harassing behavior</a:t>
            </a:r>
            <a:r>
              <a:rPr lang="en-US" altLang="en-US" sz="900"/>
              <a:t>:  Threats or other conduct which in any way creates a hostile environment, impairs operations, or frightens or inhibits others.  </a:t>
            </a:r>
            <a:r>
              <a:rPr lang="en-US" altLang="en-US" sz="900" b="1" i="1"/>
              <a:t>Psychological intimidation or harassment includes</a:t>
            </a:r>
            <a:r>
              <a:rPr lang="en-US" altLang="en-US" sz="900"/>
              <a:t> making statements which are false, malicious, disparaging, derogatory, rude, disrespectful, abusive, obnoxious, insubordinate, or which have the intent to hurt others’ reputations.</a:t>
            </a:r>
            <a:r>
              <a:rPr lang="en-US" altLang="en-US" sz="900" b="1" i="1"/>
              <a:t>  Physical intimidation or harassment </a:t>
            </a:r>
            <a:r>
              <a:rPr lang="en-US" altLang="en-US" sz="900"/>
              <a:t>may include holding, impeding, or blocking movement, following , stalking, touching or any other inappropriate physical contact or advances.**</a:t>
            </a:r>
          </a:p>
          <a:p>
            <a:endParaRPr lang="en-US" altLang="en-US" sz="900"/>
          </a:p>
          <a:p>
            <a:r>
              <a:rPr lang="en-US" altLang="en-US" sz="900" b="1" u="sng"/>
              <a:t>Threat</a:t>
            </a:r>
            <a:r>
              <a:rPr lang="en-US" altLang="en-US" sz="900" b="1"/>
              <a:t>:  </a:t>
            </a:r>
            <a:r>
              <a:rPr lang="en-US" altLang="en-US" sz="900"/>
              <a:t>Any oral or written expression or gesture that could be interpreted by a reasonable person as conveying an intent to cause physical harm to persons or property.  Statements such as, “I’ll get him” or “She won’t getaway with this” are examples of threatening expressions.**</a:t>
            </a:r>
          </a:p>
          <a:p>
            <a:endParaRPr lang="en-US" altLang="en-US" sz="900"/>
          </a:p>
          <a:p>
            <a:r>
              <a:rPr lang="en-US" altLang="en-US" sz="900" b="1" u="sng"/>
              <a:t>State Employee Assistance Program(SEAP):</a:t>
            </a:r>
            <a:r>
              <a:rPr lang="en-US" altLang="en-US" sz="900"/>
              <a:t>  A program for state employees designed to assist employees and families with substance abuse, emotional, family, financial, marital, and/or personal problems.  All employees, supervisors,managers and union stewards are encouraged to utilize the services of SEAP when personal problems first develop regardless of any job performance concerns.  Policy and procedures are contained in </a:t>
            </a:r>
            <a:r>
              <a:rPr lang="en-US" altLang="en-US" sz="900" i="1"/>
              <a:t>Executive Order 1996-10, Management Directive 505.22</a:t>
            </a:r>
            <a:r>
              <a:rPr lang="en-US" altLang="en-US" sz="900"/>
              <a:t> and </a:t>
            </a:r>
            <a:r>
              <a:rPr lang="en-US" altLang="en-US" sz="900" i="1"/>
              <a:t>Manual M505.3</a:t>
            </a:r>
            <a:r>
              <a:rPr lang="en-US" altLang="en-US" sz="900"/>
              <a:t>, all titled </a:t>
            </a:r>
            <a:r>
              <a:rPr lang="en-US" altLang="en-US" sz="900" i="1"/>
              <a:t>State Employee Assistance</a:t>
            </a:r>
            <a:endParaRPr lang="en-US" altLang="en-US" sz="1000" i="1"/>
          </a:p>
          <a:p>
            <a:endParaRPr lang="en-US" altLang="en-US" sz="1000" i="1"/>
          </a:p>
          <a:p>
            <a:endParaRPr lang="en-US" altLang="en-US" sz="1000"/>
          </a:p>
          <a:p>
            <a:r>
              <a:rPr lang="en-US" altLang="en-US" sz="1000" i="1"/>
              <a:t>*Management Directive 205.33, Workplace Violence, 6/22/99</a:t>
            </a:r>
          </a:p>
          <a:p>
            <a:endParaRPr lang="en-US" altLang="en-US" sz="1400" i="1"/>
          </a:p>
          <a:p>
            <a:r>
              <a:rPr lang="en-US" altLang="en-US" sz="1000" i="1"/>
              <a:t>**US Department of Health and Human Services, </a:t>
            </a:r>
            <a:r>
              <a:rPr lang="en-US" altLang="en-US" sz="1000" i="1" u="sng"/>
              <a:t>HHS Guidelines:</a:t>
            </a:r>
            <a:r>
              <a:rPr lang="en-US" altLang="en-US" sz="1000" i="1"/>
              <a:t> </a:t>
            </a:r>
          </a:p>
          <a:p>
            <a:r>
              <a:rPr lang="en-US" altLang="en-US" sz="1000" i="1"/>
              <a:t> “Understanding and Responding to Violence in the Workplace”, 11/96.</a:t>
            </a:r>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a:p>
            <a:endParaRPr lang="en-US" altLang="en-US" sz="14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1000" y="0"/>
            <a:ext cx="60198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solidFill>
                  <a:schemeClr val="tx2"/>
                </a:solidFill>
              </a:rPr>
              <a:t>Violent Episodes</a:t>
            </a:r>
          </a:p>
        </p:txBody>
      </p:sp>
      <p:sp>
        <p:nvSpPr>
          <p:cNvPr id="14339" name="Rectangle 3"/>
          <p:cNvSpPr>
            <a:spLocks noChangeArrowheads="1"/>
          </p:cNvSpPr>
          <p:nvPr/>
        </p:nvSpPr>
        <p:spPr bwMode="auto">
          <a:xfrm>
            <a:off x="304800" y="1676400"/>
            <a:ext cx="6124575" cy="664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171450" defTabSz="863600">
              <a:tabLst>
                <a:tab pos="685800" algn="l"/>
              </a:tabLst>
              <a:defRPr sz="3200">
                <a:solidFill>
                  <a:schemeClr val="tx1"/>
                </a:solidFill>
                <a:latin typeface="Arial" charset="0"/>
              </a:defRPr>
            </a:lvl1pPr>
            <a:lvl2pPr marL="1092200" indent="-177800" defTabSz="863600">
              <a:tabLst>
                <a:tab pos="685800" algn="l"/>
              </a:tabLst>
              <a:defRPr sz="3200">
                <a:solidFill>
                  <a:schemeClr val="tx1"/>
                </a:solidFill>
                <a:latin typeface="Arial" charset="0"/>
              </a:defRPr>
            </a:lvl2pPr>
            <a:lvl3pPr marL="1143000" indent="-228600" defTabSz="863600">
              <a:tabLst>
                <a:tab pos="685800" algn="l"/>
              </a:tabLst>
              <a:defRPr sz="3200">
                <a:solidFill>
                  <a:schemeClr val="tx1"/>
                </a:solidFill>
                <a:latin typeface="Arial" charset="0"/>
              </a:defRPr>
            </a:lvl3pPr>
            <a:lvl4pPr marL="1600200" indent="-228600" defTabSz="863600">
              <a:tabLst>
                <a:tab pos="685800" algn="l"/>
              </a:tabLst>
              <a:defRPr sz="3200">
                <a:solidFill>
                  <a:schemeClr val="tx1"/>
                </a:solidFill>
                <a:latin typeface="Arial" charset="0"/>
              </a:defRPr>
            </a:lvl4pPr>
            <a:lvl5pPr marL="2057400" indent="-228600" defTabSz="863600">
              <a:tabLst>
                <a:tab pos="685800" algn="l"/>
              </a:tabLst>
              <a:defRPr sz="3200">
                <a:solidFill>
                  <a:schemeClr val="tx1"/>
                </a:solidFill>
                <a:latin typeface="Arial" charset="0"/>
              </a:defRPr>
            </a:lvl5pPr>
            <a:lvl6pPr marL="2514600" indent="-228600" defTabSz="863600" eaLnBrk="0" fontAlgn="base" hangingPunct="0">
              <a:spcBef>
                <a:spcPct val="0"/>
              </a:spcBef>
              <a:spcAft>
                <a:spcPct val="0"/>
              </a:spcAft>
              <a:tabLst>
                <a:tab pos="685800" algn="l"/>
              </a:tabLst>
              <a:defRPr sz="3200">
                <a:solidFill>
                  <a:schemeClr val="tx1"/>
                </a:solidFill>
                <a:latin typeface="Arial" charset="0"/>
              </a:defRPr>
            </a:lvl6pPr>
            <a:lvl7pPr marL="2971800" indent="-228600" defTabSz="863600" eaLnBrk="0" fontAlgn="base" hangingPunct="0">
              <a:spcBef>
                <a:spcPct val="0"/>
              </a:spcBef>
              <a:spcAft>
                <a:spcPct val="0"/>
              </a:spcAft>
              <a:tabLst>
                <a:tab pos="685800" algn="l"/>
              </a:tabLst>
              <a:defRPr sz="3200">
                <a:solidFill>
                  <a:schemeClr val="tx1"/>
                </a:solidFill>
                <a:latin typeface="Arial" charset="0"/>
              </a:defRPr>
            </a:lvl7pPr>
            <a:lvl8pPr marL="3429000" indent="-228600" defTabSz="863600" eaLnBrk="0" fontAlgn="base" hangingPunct="0">
              <a:spcBef>
                <a:spcPct val="0"/>
              </a:spcBef>
              <a:spcAft>
                <a:spcPct val="0"/>
              </a:spcAft>
              <a:tabLst>
                <a:tab pos="685800" algn="l"/>
              </a:tabLst>
              <a:defRPr sz="3200">
                <a:solidFill>
                  <a:schemeClr val="tx1"/>
                </a:solidFill>
                <a:latin typeface="Arial" charset="0"/>
              </a:defRPr>
            </a:lvl8pPr>
            <a:lvl9pPr marL="3886200" indent="-228600" defTabSz="863600" eaLnBrk="0" fontAlgn="base" hangingPunct="0">
              <a:spcBef>
                <a:spcPct val="0"/>
              </a:spcBef>
              <a:spcAft>
                <a:spcPct val="0"/>
              </a:spcAft>
              <a:tabLst>
                <a:tab pos="685800" algn="l"/>
              </a:tabLst>
              <a:defRPr sz="3200">
                <a:solidFill>
                  <a:schemeClr val="tx1"/>
                </a:solidFill>
                <a:latin typeface="Arial" charset="0"/>
              </a:defRPr>
            </a:lvl9pPr>
          </a:lstStyle>
          <a:p>
            <a:pPr>
              <a:spcBef>
                <a:spcPct val="50000"/>
              </a:spcBef>
            </a:pPr>
            <a:r>
              <a:rPr lang="en-US" altLang="en-US" sz="1600" b="1" u="sng"/>
              <a:t>Stranger Violence</a:t>
            </a:r>
            <a:endParaRPr lang="en-US" altLang="en-US" sz="1600" b="1"/>
          </a:p>
          <a:p>
            <a:pPr>
              <a:spcBef>
                <a:spcPct val="70000"/>
              </a:spcBef>
            </a:pPr>
            <a:r>
              <a:rPr lang="en-US" altLang="en-US" sz="1200"/>
              <a:t>Random violence:</a:t>
            </a:r>
            <a:r>
              <a:rPr lang="en-US" altLang="en-US" sz="1200" b="1"/>
              <a:t>  </a:t>
            </a:r>
            <a:r>
              <a:rPr lang="en-US" altLang="en-US" sz="1200"/>
              <a:t>Perpetrator has no business relationship with the affected workplace.  Example:  Armed Robbery</a:t>
            </a:r>
          </a:p>
          <a:p>
            <a:pPr>
              <a:spcBef>
                <a:spcPct val="50000"/>
              </a:spcBef>
            </a:pPr>
            <a:r>
              <a:rPr lang="en-US" altLang="en-US" sz="1200"/>
              <a:t>Types of businesses most vulnerable to this kind of violence include:</a:t>
            </a:r>
          </a:p>
          <a:p>
            <a:pPr>
              <a:spcBef>
                <a:spcPct val="50000"/>
              </a:spcBef>
            </a:pPr>
            <a:r>
              <a:rPr lang="en-US" altLang="en-US" sz="1200"/>
              <a:t>	- retail stores		-  banks</a:t>
            </a:r>
          </a:p>
          <a:p>
            <a:r>
              <a:rPr lang="en-US" altLang="en-US" sz="1200"/>
              <a:t>	- warehouses	-  taxi cabs</a:t>
            </a:r>
          </a:p>
          <a:p>
            <a:r>
              <a:rPr lang="en-US" altLang="en-US" sz="1200"/>
              <a:t>	- gas stations	-  convenience markets</a:t>
            </a:r>
          </a:p>
          <a:p>
            <a:pPr>
              <a:spcBef>
                <a:spcPct val="100000"/>
              </a:spcBef>
            </a:pPr>
            <a:r>
              <a:rPr lang="en-US" altLang="en-US" sz="1600" b="1" u="sng"/>
              <a:t>Client Violence</a:t>
            </a:r>
            <a:endParaRPr lang="en-US" altLang="en-US" sz="1600" b="1"/>
          </a:p>
          <a:p>
            <a:pPr>
              <a:spcBef>
                <a:spcPct val="70000"/>
              </a:spcBef>
            </a:pPr>
            <a:r>
              <a:rPr lang="en-US" altLang="en-US" sz="1200"/>
              <a:t>Perpetrator is the recipient of, or providing a service to the affected workplace.  Example:  Social Worker being attacked by client.</a:t>
            </a:r>
          </a:p>
          <a:p>
            <a:pPr>
              <a:spcBef>
                <a:spcPct val="70000"/>
              </a:spcBef>
            </a:pPr>
            <a:r>
              <a:rPr lang="en-US" altLang="en-US" sz="1200"/>
              <a:t>Personnel most vulnerable to this kind of violence:</a:t>
            </a:r>
            <a:endParaRPr lang="en-US" altLang="en-US" sz="1200" u="sng"/>
          </a:p>
          <a:p>
            <a:pPr lvl="1">
              <a:spcBef>
                <a:spcPct val="20000"/>
              </a:spcBef>
              <a:buFontTx/>
              <a:buChar char="•"/>
            </a:pPr>
            <a:r>
              <a:rPr lang="en-US" altLang="en-US" sz="1200"/>
              <a:t>employees working in public safety: police, fire, paramedics</a:t>
            </a:r>
          </a:p>
          <a:p>
            <a:pPr lvl="1">
              <a:spcBef>
                <a:spcPct val="20000"/>
              </a:spcBef>
              <a:buFontTx/>
              <a:buChar char="•"/>
            </a:pPr>
            <a:r>
              <a:rPr lang="en-US" altLang="en-US" sz="1200"/>
              <a:t>mass transit drivers, delivery personnel</a:t>
            </a:r>
          </a:p>
          <a:p>
            <a:pPr lvl="1">
              <a:spcBef>
                <a:spcPct val="20000"/>
              </a:spcBef>
              <a:buFontTx/>
              <a:buChar char="•"/>
            </a:pPr>
            <a:r>
              <a:rPr lang="en-US" altLang="en-US" sz="1200"/>
              <a:t>medical, mental health, and substance abuse treatment centers</a:t>
            </a:r>
          </a:p>
          <a:p>
            <a:pPr lvl="1">
              <a:spcBef>
                <a:spcPct val="20000"/>
              </a:spcBef>
              <a:buFontTx/>
              <a:buChar char="•"/>
            </a:pPr>
            <a:r>
              <a:rPr lang="en-US" altLang="en-US" sz="1200"/>
              <a:t>customer service reps</a:t>
            </a:r>
          </a:p>
          <a:p>
            <a:pPr lvl="1">
              <a:spcBef>
                <a:spcPct val="20000"/>
              </a:spcBef>
              <a:buFontTx/>
              <a:buChar char="•"/>
            </a:pPr>
            <a:endParaRPr lang="en-US" altLang="en-US" sz="1200"/>
          </a:p>
          <a:p>
            <a:pPr>
              <a:spcBef>
                <a:spcPct val="20000"/>
              </a:spcBef>
            </a:pPr>
            <a:r>
              <a:rPr lang="en-US" altLang="en-US" sz="1600" b="1"/>
              <a:t>  </a:t>
            </a:r>
            <a:r>
              <a:rPr lang="en-US" altLang="en-US" sz="1600" b="1" u="sng"/>
              <a:t>Employee Violence </a:t>
            </a:r>
          </a:p>
          <a:p>
            <a:pPr>
              <a:spcBef>
                <a:spcPct val="20000"/>
              </a:spcBef>
            </a:pPr>
            <a:endParaRPr lang="en-US" altLang="en-US" sz="1000"/>
          </a:p>
          <a:p>
            <a:pPr>
              <a:spcBef>
                <a:spcPct val="20000"/>
              </a:spcBef>
            </a:pPr>
            <a:r>
              <a:rPr lang="en-US" altLang="en-US" sz="1200"/>
              <a:t>Perpetrator is an employee (including temporaries, sub-contractors), former employee, or associate of an employee.  Example:  Employee attacks supervisor, employee attacks co-worker.  All businesses are vulnerable to this kind of violence.</a:t>
            </a:r>
          </a:p>
          <a:p>
            <a:pPr>
              <a:spcBef>
                <a:spcPct val="70000"/>
              </a:spcBef>
            </a:pPr>
            <a:r>
              <a:rPr lang="en-US" altLang="en-US" sz="1600" b="1" u="sng"/>
              <a:t>Domestic Violence</a:t>
            </a:r>
          </a:p>
          <a:p>
            <a:pPr>
              <a:spcBef>
                <a:spcPct val="70000"/>
              </a:spcBef>
            </a:pPr>
            <a:r>
              <a:rPr lang="en-US" altLang="en-US" sz="1200"/>
              <a:t>Perpetrator may be an employee’s family member, significant other,  or partner.   Example:  Spouse attacks employee.  All businesses re vulnerable to this type of violence.</a:t>
            </a:r>
          </a:p>
          <a:p>
            <a:pPr>
              <a:spcBef>
                <a:spcPct val="70000"/>
              </a:spcBef>
            </a:pPr>
            <a:endParaRPr lang="en-US" altLang="en-US" sz="1400"/>
          </a:p>
        </p:txBody>
      </p:sp>
      <p:sp>
        <p:nvSpPr>
          <p:cNvPr id="14340" name="Rectangle 4"/>
          <p:cNvSpPr>
            <a:spLocks noChangeArrowheads="1"/>
          </p:cNvSpPr>
          <p:nvPr/>
        </p:nvSpPr>
        <p:spPr bwMode="auto">
          <a:xfrm>
            <a:off x="374650" y="3717925"/>
            <a:ext cx="5578475"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sp>
        <p:nvSpPr>
          <p:cNvPr id="14341" name="Rectangle 5"/>
          <p:cNvSpPr>
            <a:spLocks noChangeArrowheads="1"/>
          </p:cNvSpPr>
          <p:nvPr/>
        </p:nvSpPr>
        <p:spPr bwMode="auto">
          <a:xfrm>
            <a:off x="285750" y="6800850"/>
            <a:ext cx="57785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endParaRPr lang="en-US" altLang="en-US"/>
          </a:p>
        </p:txBody>
      </p:sp>
      <p:pic>
        <p:nvPicPr>
          <p:cNvPr id="14342"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52400"/>
            <a:ext cx="1219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738188"/>
            <a:ext cx="3546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a:t>Domestic Violence</a:t>
            </a:r>
          </a:p>
        </p:txBody>
      </p:sp>
      <p:sp>
        <p:nvSpPr>
          <p:cNvPr id="15363" name="Text Box 3"/>
          <p:cNvSpPr txBox="1">
            <a:spLocks noChangeArrowheads="1"/>
          </p:cNvSpPr>
          <p:nvPr/>
        </p:nvSpPr>
        <p:spPr bwMode="auto">
          <a:xfrm>
            <a:off x="593725" y="1789113"/>
            <a:ext cx="5924550" cy="778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3200">
                <a:solidFill>
                  <a:schemeClr val="tx1"/>
                </a:solidFill>
                <a:latin typeface="Arial" charset="0"/>
              </a:defRPr>
            </a:lvl1pPr>
            <a:lvl2pPr marL="742950" indent="-285750">
              <a:defRPr sz="3200">
                <a:solidFill>
                  <a:schemeClr val="tx1"/>
                </a:solidFill>
                <a:latin typeface="Arial" charset="0"/>
              </a:defRPr>
            </a:lvl2pPr>
            <a:lvl3pPr marL="1143000" indent="-228600">
              <a:defRPr sz="3200">
                <a:solidFill>
                  <a:schemeClr val="tx1"/>
                </a:solidFill>
                <a:latin typeface="Arial" charset="0"/>
              </a:defRPr>
            </a:lvl3pPr>
            <a:lvl4pPr marL="1600200" indent="-228600">
              <a:defRPr sz="3200">
                <a:solidFill>
                  <a:schemeClr val="tx1"/>
                </a:solidFill>
                <a:latin typeface="Arial" charset="0"/>
              </a:defRPr>
            </a:lvl4pPr>
            <a:lvl5pPr marL="2057400" indent="-22860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US" altLang="en-US" sz="1800"/>
              <a:t>Domestic violence accounts for 27% of  violent events </a:t>
            </a:r>
          </a:p>
          <a:p>
            <a:r>
              <a:rPr lang="en-US" altLang="en-US" sz="1800"/>
              <a:t>in the workplace.</a:t>
            </a:r>
          </a:p>
          <a:p>
            <a:endParaRPr lang="en-US" altLang="en-US" sz="1800"/>
          </a:p>
          <a:p>
            <a:endParaRPr lang="en-US" altLang="en-US" sz="1800"/>
          </a:p>
          <a:p>
            <a:r>
              <a:rPr lang="en-US" altLang="en-US" sz="1800"/>
              <a:t>Violence is committed by someone with a personal</a:t>
            </a:r>
          </a:p>
          <a:p>
            <a:r>
              <a:rPr lang="en-US" altLang="en-US" sz="1800"/>
              <a:t>relationship with the worker.</a:t>
            </a:r>
          </a:p>
          <a:p>
            <a:endParaRPr lang="en-US" altLang="en-US" sz="1800"/>
          </a:p>
          <a:p>
            <a:endParaRPr lang="en-US" altLang="en-US" sz="1800"/>
          </a:p>
          <a:p>
            <a:r>
              <a:rPr lang="en-US" altLang="en-US" sz="1800"/>
              <a:t>Victims of domestic violence are generally, but not </a:t>
            </a:r>
          </a:p>
          <a:p>
            <a:r>
              <a:rPr lang="en-US" altLang="en-US" sz="1800"/>
              <a:t>exclusively, females.</a:t>
            </a:r>
          </a:p>
          <a:p>
            <a:endParaRPr lang="en-US" altLang="en-US" sz="1800"/>
          </a:p>
          <a:p>
            <a:endParaRPr lang="en-US" altLang="en-US" sz="1800"/>
          </a:p>
          <a:p>
            <a:r>
              <a:rPr lang="en-US" altLang="en-US" sz="1800"/>
              <a:t>Most, but not all incidents are perpetrated by individuals </a:t>
            </a:r>
          </a:p>
          <a:p>
            <a:r>
              <a:rPr lang="en-US" altLang="en-US" sz="1800"/>
              <a:t>outside the workplace.</a:t>
            </a:r>
          </a:p>
          <a:p>
            <a:endParaRPr lang="en-US" altLang="en-US" sz="1800"/>
          </a:p>
          <a:p>
            <a:endParaRPr lang="en-US" altLang="en-US" sz="1800"/>
          </a:p>
          <a:p>
            <a:r>
              <a:rPr lang="en-US" altLang="en-US" sz="1800"/>
              <a:t>Early warning signs in the victim include:  increased fear,</a:t>
            </a:r>
          </a:p>
          <a:p>
            <a:r>
              <a:rPr lang="en-US" altLang="en-US" sz="1800"/>
              <a:t>emotional episodes, signs of physical injury, excessive </a:t>
            </a:r>
          </a:p>
          <a:p>
            <a:r>
              <a:rPr lang="en-US" altLang="en-US" sz="1800"/>
              <a:t>phone calls, work performance deterioration.</a:t>
            </a:r>
          </a:p>
          <a:p>
            <a:r>
              <a:rPr lang="en-US" altLang="en-US" sz="1800"/>
              <a:t>		</a:t>
            </a:r>
            <a:endParaRPr lang="en-US" altLang="en-US" sz="1800" b="1" u="sng"/>
          </a:p>
          <a:p>
            <a:endParaRPr lang="en-US" altLang="en-US" sz="1800" b="1" u="sng"/>
          </a:p>
          <a:p>
            <a:endParaRPr lang="en-US" altLang="en-US" sz="1800" b="1" u="sng"/>
          </a:p>
          <a:p>
            <a:endParaRPr lang="en-US" altLang="en-US" sz="1800" b="1" u="sng"/>
          </a:p>
          <a:p>
            <a:endParaRPr lang="en-US" altLang="en-US" sz="1800" b="1" u="sng"/>
          </a:p>
          <a:p>
            <a:endParaRPr lang="en-US" altLang="en-US" sz="1800" b="1" u="sng"/>
          </a:p>
          <a:p>
            <a:endParaRPr lang="en-US" altLang="en-US" sz="1800" b="1" u="sng"/>
          </a:p>
          <a:p>
            <a:endParaRPr lang="en-US" altLang="en-US" sz="1800" b="1" u="sng"/>
          </a:p>
          <a:p>
            <a:endParaRPr lang="en-US" altLang="en-US" sz="1800" b="1" u="sng"/>
          </a:p>
        </p:txBody>
      </p:sp>
      <p:pic>
        <p:nvPicPr>
          <p:cNvPr id="1536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533400"/>
            <a:ext cx="1384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ubh_ho">
  <a:themeElements>
    <a:clrScheme name="">
      <a:dk1>
        <a:srgbClr val="000000"/>
      </a:dk1>
      <a:lt1>
        <a:srgbClr val="FFFFFF"/>
      </a:lt1>
      <a:dk2>
        <a:srgbClr val="000000"/>
      </a:dk2>
      <a:lt2>
        <a:srgbClr val="232323"/>
      </a:lt2>
      <a:accent1>
        <a:srgbClr val="474747"/>
      </a:accent1>
      <a:accent2>
        <a:srgbClr val="DADADA"/>
      </a:accent2>
      <a:accent3>
        <a:srgbClr val="FFFFFF"/>
      </a:accent3>
      <a:accent4>
        <a:srgbClr val="000000"/>
      </a:accent4>
      <a:accent5>
        <a:srgbClr val="B1B1B1"/>
      </a:accent5>
      <a:accent6>
        <a:srgbClr val="C5C5C5"/>
      </a:accent6>
      <a:hlink>
        <a:srgbClr val="000000"/>
      </a:hlink>
      <a:folHlink>
        <a:srgbClr val="919191"/>
      </a:folHlink>
    </a:clrScheme>
    <a:fontScheme name="ubh_h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ubh_h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bh_h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bh_h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bh_h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bh_h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bh_h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bh_h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3D75243F1A3046A5A8FEC4A60A6F34" ma:contentTypeVersion="1" ma:contentTypeDescription="Create a new document." ma:contentTypeScope="" ma:versionID="efd98c14846be8cd11e29e857a2c72d1">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2F8D3EB-C305-431B-A8D0-A73A0A8FEB99}"/>
</file>

<file path=customXml/itemProps2.xml><?xml version="1.0" encoding="utf-8"?>
<ds:datastoreItem xmlns:ds="http://schemas.openxmlformats.org/officeDocument/2006/customXml" ds:itemID="{C399083A-19D4-42CD-BAD2-83112AD6E36F}"/>
</file>

<file path=customXml/itemProps3.xml><?xml version="1.0" encoding="utf-8"?>
<ds:datastoreItem xmlns:ds="http://schemas.openxmlformats.org/officeDocument/2006/customXml" ds:itemID="{BFA0BDD0-A2EF-404C-9F10-E48694B92C0F}"/>
</file>

<file path=docProps/app.xml><?xml version="1.0" encoding="utf-8"?>
<Properties xmlns="http://schemas.openxmlformats.org/officeDocument/2006/extended-properties" xmlns:vt="http://schemas.openxmlformats.org/officeDocument/2006/docPropsVTypes">
  <Template>j:\wrk\t&amp;c_dept\programs\_templat\ubh_ho.ppt</Template>
  <TotalTime>46315094</TotalTime>
  <Pages>38</Pages>
  <Words>7270</Words>
  <Application>Microsoft Office PowerPoint</Application>
  <PresentationFormat>On-screen Show (4:3)</PresentationFormat>
  <Paragraphs>916</Paragraphs>
  <Slides>30</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Times New Roman</vt:lpstr>
      <vt:lpstr>Monotype Sorts</vt:lpstr>
      <vt:lpstr>Wingdings</vt:lpstr>
      <vt:lpstr>Book Antiqua</vt:lpstr>
      <vt:lpstr>Comic Sans MS</vt:lpstr>
      <vt:lpstr>ubh_ho</vt:lpstr>
      <vt:lpstr>Microsoft Clip Gallery</vt:lpstr>
      <vt:lpstr>Microsoft Word Document</vt:lpstr>
      <vt:lpstr>Building A Safe Workplace: Preventing Workplace Violence Employee Training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Assault Cycle </vt:lpstr>
      <vt:lpstr>PowerPoint Presentation</vt:lpstr>
      <vt:lpstr>PowerPoint Presentation</vt:lpstr>
      <vt:lpstr>PowerPoint Presentation</vt:lpstr>
      <vt:lpstr>Addressing Potential Violence:  Co-workers, Clients, Strangers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in the workplace manager handouts</dc:title>
  <dc:subject>Violence in the workplace manager handouts</dc:subject>
  <dc:creator>Eric</dc:creator>
  <cp:keywords>Violence in the workplace manager handouts</cp:keywords>
  <cp:lastModifiedBy>degan</cp:lastModifiedBy>
  <cp:revision>130</cp:revision>
  <cp:lastPrinted>2000-05-04T13:30:06Z</cp:lastPrinted>
  <dcterms:created xsi:type="dcterms:W3CDTF">1999-01-14T13:33:26Z</dcterms:created>
  <dcterms:modified xsi:type="dcterms:W3CDTF">2015-03-03T21:35:47Z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0x0101002A3D75243F1A3046A5A8FEC4A60A6F34</vt:lpwstr>
  </property>
  <property fmtid="{D5CDD505-2E9C-101B-9397-08002B2CF9AE}" pid="3" name="Order">
    <vt:r8>500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