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  <p:sldMasterId id="2147483651" r:id="rId3"/>
    <p:sldMasterId id="2147483652" r:id="rId4"/>
    <p:sldMasterId id="2147483653" r:id="rId5"/>
  </p:sldMasterIdLst>
  <p:notesMasterIdLst>
    <p:notesMasterId r:id="rId20"/>
  </p:notesMasterIdLst>
  <p:sldIdLst>
    <p:sldId id="257" r:id="rId6"/>
    <p:sldId id="290" r:id="rId7"/>
    <p:sldId id="291" r:id="rId8"/>
    <p:sldId id="292" r:id="rId9"/>
    <p:sldId id="293" r:id="rId10"/>
    <p:sldId id="294" r:id="rId11"/>
    <p:sldId id="297" r:id="rId12"/>
    <p:sldId id="295" r:id="rId13"/>
    <p:sldId id="296" r:id="rId14"/>
    <p:sldId id="298" r:id="rId15"/>
    <p:sldId id="300" r:id="rId16"/>
    <p:sldId id="301" r:id="rId17"/>
    <p:sldId id="299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343A"/>
    <a:srgbClr val="C69200"/>
    <a:srgbClr val="1E6FA7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5" autoAdjust="0"/>
  </p:normalViewPr>
  <p:slideViewPr>
    <p:cSldViewPr>
      <p:cViewPr varScale="1">
        <p:scale>
          <a:sx n="103" d="100"/>
          <a:sy n="103" d="100"/>
        </p:scale>
        <p:origin x="-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9D129B-0353-4F7D-AC0B-E4F583A76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26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9E7B5E-FE4D-4924-AB2E-B61853090B70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6065-0CA0-48AB-AA4C-FD440679D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33062-E98B-4157-8C18-5AB24A49C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E747-4A8B-4B78-8372-B5F6A40A2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1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BB20-DC89-4A7B-B877-739D79D8C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31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8213C-419A-4F02-B51D-8558B2C0B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47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AC1DA-1D98-45F0-832D-F71F4FADA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29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DA1DD-9A87-4CA6-AF59-1987BBE1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9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4182C-4D27-4C9D-9218-F0F41CF40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66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17EB-111E-4C6C-B7DE-797AA7709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5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F9CB3-8233-4A16-882E-E28F6714B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13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94B2E-D6F1-41BD-99E1-BAC8BE825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7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E716-315D-4621-BAF2-343CFF2DB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16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7A1E-A039-4614-A66B-DA248B13C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65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3760-04FF-448A-B705-F106ADDB1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90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7555-092C-4795-A312-F097ADCA8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D56CA-E1EF-4C68-9864-8E2F8CCB0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2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08A98-1F8C-48D8-87F8-CEB81189F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26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BA069-6F98-4811-8689-83A19E1E0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082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3ACBC-3A33-4385-AAC1-74B91A668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50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E6F9E-6416-473A-9970-7D44EF402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73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67B5-AA8E-47DB-BCA8-883FCC04D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78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8BA0-ECBA-4B26-BBFA-499620CA7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3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FAB-8FF2-48BC-BC34-99621638D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60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5684-EA48-4239-BF62-98A02882E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5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0EAB-9B52-408F-9ED4-10F5AE0F0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08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C943-6F1B-4E7F-9B60-F5BA31D40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9C29C-431F-4142-B368-47147FB3A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96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93E30-AF84-488E-A28A-5A568263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998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6283-6008-4665-9CD5-6D0D400B7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6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FA493-6750-466E-8D97-B1C6744F3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180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EAD6B-4ACD-4DEF-B234-A0203A162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965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FB0C-89DF-44A6-B568-1CF13033F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338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28727-0FAA-478D-910A-853D9F41B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E54AF-F23C-48BA-B4FF-EC1E3B925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998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8807-DBC8-4DD9-88FC-F2CC6F4DD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56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9FF3-7E14-4DFD-A436-299EBC178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7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174F4-B6E0-4C14-8FBA-4766B3D92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288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ED557-06CD-4BF0-A983-4C88E8C12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4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BAA9-BE6F-4EFE-ABC2-AFF6546F6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75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557AA-1FD8-483D-A162-268F6B513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43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890C5-7DE0-4CB3-9FFF-A5CE21FF4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811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9F92B-E1F4-40B5-A484-D64D822B5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19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7F595-3B40-4087-9A8D-4C61FAA96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64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29704-9304-4B88-9674-9ECD5B788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33344-4D2E-4041-9DCD-C1E773E70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51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C7E7F-9FA5-4562-98DB-E5B7D14F1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151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6602D-D315-44B8-9F7B-846AFC7E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27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8FDEB-8B02-41E5-8633-1554FD3AF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681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5573C-31AC-4787-BB8B-AF42FF2E3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265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3EEE-8B66-46C2-9523-5EE6E281D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676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BF347-24F9-4A28-B7E1-1F43EC6EE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2DACB-A602-4D13-AC2C-3502576CF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6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45BE5-B393-4A43-B843-F405C2CFF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197C0-2924-4096-BBAA-33BB45BDC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049D-372A-4039-A4DE-41702A260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3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Title Goes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287857F1-A7EF-4E78-8E80-88B02CA3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Title Goes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048B1430-4FF2-4349-9E7C-B4D1B700B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Title Goes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24233195-6953-424C-AB84-8E36E3924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Title Goes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EB4DD337-965D-4859-A371-79DAA5C32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Title Goes Here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F45917C9-B5A9-4463-8C5A-2B6263EA8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33543B-8B02-48D1-8075-C15E07F51F7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z="340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1600" b="1">
              <a:latin typeface="Verdana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US" altLang="en-US" sz="4400">
              <a:latin typeface="Verdana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400">
                <a:latin typeface="Verdana" pitchFamily="34" charset="0"/>
              </a:rPr>
              <a:t>State Employee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400">
                <a:latin typeface="Verdana" pitchFamily="34" charset="0"/>
              </a:rPr>
              <a:t>Assistance Program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400">
                <a:latin typeface="Verdana" pitchFamily="34" charset="0"/>
              </a:rPr>
              <a:t>(SEAP)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SEAP Benefits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Up to 3 free face-to-face assess and refer sessions with counselor</a:t>
            </a:r>
          </a:p>
          <a:p>
            <a:r>
              <a:rPr lang="en-US" altLang="en-US" smtClean="0"/>
              <a:t>No limit to number of times SEAP may be accessed for different issues</a:t>
            </a:r>
          </a:p>
          <a:p>
            <a:r>
              <a:rPr lang="en-US" altLang="en-US" smtClean="0"/>
              <a:t>Free telephonic financial consultation</a:t>
            </a:r>
          </a:p>
          <a:p>
            <a:r>
              <a:rPr lang="en-US" altLang="en-US" smtClean="0"/>
              <a:t>Free telephonic legal consultation</a:t>
            </a:r>
          </a:p>
          <a:p>
            <a:r>
              <a:rPr lang="en-US" altLang="en-US" smtClean="0"/>
              <a:t>Discounts if hiring attorney or mediator through SEAP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86CECB-68A7-41F4-A849-7538FA28212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SEAP Benefits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Toll free number answered 24/7 by masters level clinicians</a:t>
            </a:r>
          </a:p>
          <a:p>
            <a:r>
              <a:rPr lang="en-US" altLang="en-US" smtClean="0"/>
              <a:t>Calls are always screened for crisis</a:t>
            </a:r>
          </a:p>
          <a:p>
            <a:r>
              <a:rPr lang="en-US" altLang="en-US" smtClean="0"/>
              <a:t>Call is confidential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582F4-8DA3-40CA-9066-65A3142F16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Confidentiality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SEAP will not:	</a:t>
            </a:r>
          </a:p>
          <a:p>
            <a:pPr lvl="1"/>
            <a:r>
              <a:rPr lang="en-US" altLang="en-US" smtClean="0"/>
              <a:t>Provide any information without written consent</a:t>
            </a:r>
          </a:p>
          <a:p>
            <a:pPr lvl="1"/>
            <a:r>
              <a:rPr lang="en-US" altLang="en-US" smtClean="0"/>
              <a:t>Confirm whether an employee or family member has accessed SEAP (without written consent)</a:t>
            </a:r>
          </a:p>
          <a:p>
            <a:pPr lvl="1"/>
            <a:r>
              <a:rPr lang="en-US" altLang="en-US" smtClean="0"/>
              <a:t>Divulge any diagnosis or clinical information unless required by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729D8-4845-4452-986D-F63CB38B3B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COCE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Condition of Continued Employment (COCE)</a:t>
            </a:r>
          </a:p>
          <a:p>
            <a:r>
              <a:rPr lang="en-US" altLang="en-US" smtClean="0"/>
              <a:t>Only used in lieu of termination</a:t>
            </a:r>
          </a:p>
          <a:p>
            <a:r>
              <a:rPr lang="en-US" altLang="en-US" smtClean="0"/>
              <a:t>Requires employee to sign agreement and participate in SEAP</a:t>
            </a:r>
          </a:p>
          <a:p>
            <a:r>
              <a:rPr lang="en-US" altLang="en-US" smtClean="0"/>
              <a:t>Information shared by SEAP is limited to compliance with agreement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D467F6-CD3B-4BB4-9354-44645AE005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Problems with SEAP?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Contact your agency SEAP Coordinator </a:t>
            </a:r>
          </a:p>
          <a:p>
            <a:r>
              <a:rPr lang="en-US" altLang="en-US" smtClean="0"/>
              <a:t>File a complaint with OA-SEAP program office</a:t>
            </a:r>
          </a:p>
          <a:p>
            <a:r>
              <a:rPr lang="en-US" altLang="en-US" smtClean="0"/>
              <a:t>File a complaint directly with the contractor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A6B0F2-DD39-4FFE-9BFD-5EAF1526BC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1B3FE-F212-415F-A887-121F39AD357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400" smtClean="0"/>
              <a:t>Who is Eligible?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Most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Family members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Significant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Those living in household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Retirees (REHP)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Who is Not Eligible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Employees in non-participating agencies</a:t>
            </a:r>
          </a:p>
          <a:p>
            <a:r>
              <a:rPr lang="en-US" altLang="en-US" smtClean="0"/>
              <a:t>Employees on leave without benefits</a:t>
            </a:r>
          </a:p>
          <a:p>
            <a:r>
              <a:rPr lang="en-US" altLang="en-US" smtClean="0"/>
              <a:t>Employees on suspension without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AFCB05-746C-49C7-9D37-2E5413B800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SEAP began in 1980 as a drug and alcohol abuse program</a:t>
            </a:r>
          </a:p>
          <a:p>
            <a:r>
              <a:rPr lang="en-US" altLang="en-US" smtClean="0"/>
              <a:t>Today SEAP has a wide array of services</a:t>
            </a:r>
          </a:p>
          <a:p>
            <a:r>
              <a:rPr lang="en-US" altLang="en-US" smtClean="0"/>
              <a:t>SEAP is offered by commonwealth because personal problems can affect our employees’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41F2A0-1845-47AD-9A11-E02C19F8F6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Employees can address their problems confidentially</a:t>
            </a:r>
          </a:p>
          <a:p>
            <a:r>
              <a:rPr lang="en-US" altLang="en-US" smtClean="0"/>
              <a:t>SEAP can be a partnership with employee, union and management to help the employee address those problems that affect the workplace</a:t>
            </a:r>
          </a:p>
          <a:p>
            <a:r>
              <a:rPr lang="en-US" altLang="en-US" smtClean="0"/>
              <a:t>SEAP also provides Critical Incident Stress Debriefing (CISD) after traumatic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D8288C-FC69-4761-AAC1-0F4E5BED82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Impaired Employees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“Impaired” means that problems start to negatively impact life</a:t>
            </a:r>
          </a:p>
          <a:p>
            <a:r>
              <a:rPr lang="en-US" altLang="en-US" smtClean="0"/>
              <a:t>15% of population has emotional or mental health issue that could benefit from counseling</a:t>
            </a:r>
          </a:p>
          <a:p>
            <a:r>
              <a:rPr lang="en-US" altLang="en-US" smtClean="0"/>
              <a:t>10% of population is impaired by alcohol; 90% of these are employed</a:t>
            </a:r>
          </a:p>
          <a:p>
            <a:r>
              <a:rPr lang="en-US" altLang="en-US" smtClean="0"/>
              <a:t>8% of population is impaired by drugs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D863F9-149C-4AAF-9B23-40F52D82B4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Impaired Employees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 3.5 times more sick leave</a:t>
            </a:r>
          </a:p>
          <a:p>
            <a:r>
              <a:rPr lang="en-US" altLang="en-US" smtClean="0"/>
              <a:t>Use 5.5 times more medical benefits</a:t>
            </a:r>
          </a:p>
          <a:p>
            <a:r>
              <a:rPr lang="en-US" altLang="en-US" smtClean="0"/>
              <a:t>Are 5 times more likely to file a workers compensation claim</a:t>
            </a:r>
          </a:p>
          <a:p>
            <a:r>
              <a:rPr lang="en-US" altLang="en-US" smtClean="0"/>
              <a:t>Are only productive 75% of the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56C877-E997-42A2-81A5-EC152503F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Fitness for Duty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Employees must come to work ready to perform job in a safe and competent manner and remain that way until end of shift</a:t>
            </a:r>
          </a:p>
          <a:p>
            <a:r>
              <a:rPr lang="en-US" altLang="en-US" smtClean="0"/>
              <a:t>Employees who are unfit for duty may be subject to removal from duty, discipline, and referral to SEAP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97C901-4DF0-40F7-8139-D92E7E7600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SEAP Program Structure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Assessment and referral service provided by outside contractor</a:t>
            </a:r>
          </a:p>
          <a:p>
            <a:r>
              <a:rPr lang="en-US" altLang="en-US" smtClean="0"/>
              <a:t>OA-SEAP oversees and coordinates program and monitors contractor</a:t>
            </a:r>
          </a:p>
          <a:p>
            <a:r>
              <a:rPr lang="en-US" altLang="en-US" smtClean="0"/>
              <a:t>Current contractor is United Behavioral Health (UBH)</a:t>
            </a:r>
          </a:p>
          <a:p>
            <a:r>
              <a:rPr lang="en-US" altLang="en-US" smtClean="0"/>
              <a:t>Contractor maintains network of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9BEEE0-8915-458B-821B-6C3D6F4B3F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4B041E2D288A41B9E5ADE3F8639D10" ma:contentTypeVersion="1" ma:contentTypeDescription="Create a new document." ma:contentTypeScope="" ma:versionID="0a1a171fb6e30732f1cf53787d23ed3b">
  <xsd:schema xmlns:xsd="http://www.w3.org/2001/XMLSchema" xmlns:xs="http://www.w3.org/2001/XMLSchema" xmlns:p="http://schemas.microsoft.com/office/2006/metadata/properties" xmlns:ns1="http://schemas.microsoft.com/sharepoint/v3" xmlns:ns2="32480d1a-f63a-4113-b29f-414603e5c9c6" targetNamespace="http://schemas.microsoft.com/office/2006/metadata/properties" ma:root="true" ma:fieldsID="e30ebb46831f25622a3007f9cfeae380" ns1:_="" ns2:_="">
    <xsd:import namespace="http://schemas.microsoft.com/sharepoint/v3"/>
    <xsd:import namespace="32480d1a-f63a-4113-b29f-414603e5c9c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80d1a-f63a-4113-b29f-414603e5c9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2623986-372B-46DD-84B2-C191EF771F01}"/>
</file>

<file path=customXml/itemProps2.xml><?xml version="1.0" encoding="utf-8"?>
<ds:datastoreItem xmlns:ds="http://schemas.openxmlformats.org/officeDocument/2006/customXml" ds:itemID="{ACCD74DC-1273-40C4-8958-E1589CAFA2E0}"/>
</file>

<file path=customXml/itemProps3.xml><?xml version="1.0" encoding="utf-8"?>
<ds:datastoreItem xmlns:ds="http://schemas.openxmlformats.org/officeDocument/2006/customXml" ds:itemID="{2378DC5E-E001-44F7-858F-D48F68A8935D}"/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419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Verdana</vt:lpstr>
      <vt:lpstr>Wingdings</vt:lpstr>
      <vt:lpstr>1_Default Design</vt:lpstr>
      <vt:lpstr>5_Default Design</vt:lpstr>
      <vt:lpstr>2_Default Design</vt:lpstr>
      <vt:lpstr>3_Default Design</vt:lpstr>
      <vt:lpstr>4_Default Design</vt:lpstr>
      <vt:lpstr>PowerPoint Presentation</vt:lpstr>
      <vt:lpstr>Who is Eligible?</vt:lpstr>
      <vt:lpstr>Who is Not Eligible</vt:lpstr>
      <vt:lpstr>PowerPoint Presentation</vt:lpstr>
      <vt:lpstr>PowerPoint Presentation</vt:lpstr>
      <vt:lpstr>Impaired Employees</vt:lpstr>
      <vt:lpstr>Impaired Employees</vt:lpstr>
      <vt:lpstr>Fitness for Duty</vt:lpstr>
      <vt:lpstr>SEAP Program Structure</vt:lpstr>
      <vt:lpstr>SEAP Benefits</vt:lpstr>
      <vt:lpstr>SEAP Benefits</vt:lpstr>
      <vt:lpstr>Confidentiality</vt:lpstr>
      <vt:lpstr>COCE</vt:lpstr>
      <vt:lpstr>Problems with SEAP?</vt:lpstr>
    </vt:vector>
  </TitlesOfParts>
  <Company>Governors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Eismann</dc:creator>
  <cp:lastModifiedBy>degan</cp:lastModifiedBy>
  <cp:revision>31</cp:revision>
  <dcterms:created xsi:type="dcterms:W3CDTF">2008-01-04T14:54:49Z</dcterms:created>
  <dcterms:modified xsi:type="dcterms:W3CDTF">2015-03-03T17:21:42Z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0x010100124B041E2D288A41B9E5ADE3F8639D10</vt:lpwstr>
  </property>
  <property fmtid="{D5CDD505-2E9C-101B-9397-08002B2CF9AE}" pid="3" name="Order">
    <vt:r8>3000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